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256" r:id="rId2"/>
    <p:sldId id="258" r:id="rId3"/>
    <p:sldId id="260" r:id="rId4"/>
    <p:sldId id="261" r:id="rId5"/>
    <p:sldId id="257" r:id="rId6"/>
    <p:sldId id="259" r:id="rId7"/>
    <p:sldId id="275" r:id="rId8"/>
    <p:sldId id="262" r:id="rId9"/>
    <p:sldId id="263" r:id="rId10"/>
    <p:sldId id="264" r:id="rId11"/>
    <p:sldId id="265" r:id="rId12"/>
    <p:sldId id="267" r:id="rId13"/>
    <p:sldId id="266" r:id="rId14"/>
    <p:sldId id="273" r:id="rId15"/>
    <p:sldId id="274" r:id="rId16"/>
    <p:sldId id="268" r:id="rId17"/>
    <p:sldId id="269" r:id="rId18"/>
    <p:sldId id="270" r:id="rId19"/>
    <p:sldId id="271" r:id="rId20"/>
    <p:sldId id="272" r:id="rId21"/>
    <p:sldId id="276" r:id="rId22"/>
    <p:sldId id="277" r:id="rId23"/>
    <p:sldId id="278" r:id="rId24"/>
    <p:sldId id="279" r:id="rId25"/>
    <p:sldId id="280" r:id="rId26"/>
    <p:sldId id="281" r:id="rId27"/>
    <p:sldId id="282" r:id="rId28"/>
    <p:sldId id="283" r:id="rId29"/>
    <p:sldId id="286" r:id="rId30"/>
    <p:sldId id="284" r:id="rId31"/>
    <p:sldId id="285" r:id="rId32"/>
    <p:sldId id="287" r:id="rId33"/>
    <p:sldId id="288" r:id="rId34"/>
    <p:sldId id="290" r:id="rId35"/>
    <p:sldId id="289" r:id="rId36"/>
    <p:sldId id="291" r:id="rId37"/>
    <p:sldId id="293" r:id="rId38"/>
    <p:sldId id="292" r:id="rId39"/>
    <p:sldId id="467" r:id="rId40"/>
    <p:sldId id="468" r:id="rId41"/>
    <p:sldId id="294" r:id="rId42"/>
    <p:sldId id="469" r:id="rId43"/>
    <p:sldId id="296" r:id="rId44"/>
    <p:sldId id="295" r:id="rId45"/>
    <p:sldId id="300" r:id="rId46"/>
    <p:sldId id="301" r:id="rId47"/>
    <p:sldId id="298" r:id="rId48"/>
    <p:sldId id="303" r:id="rId49"/>
    <p:sldId id="302" r:id="rId50"/>
    <p:sldId id="297" r:id="rId51"/>
    <p:sldId id="304" r:id="rId52"/>
    <p:sldId id="344" r:id="rId53"/>
    <p:sldId id="346" r:id="rId54"/>
    <p:sldId id="345" r:id="rId55"/>
    <p:sldId id="471" r:id="rId56"/>
    <p:sldId id="299" r:id="rId57"/>
    <p:sldId id="470" r:id="rId58"/>
    <p:sldId id="305" r:id="rId59"/>
    <p:sldId id="306" r:id="rId60"/>
    <p:sldId id="307" r:id="rId61"/>
    <p:sldId id="308" r:id="rId62"/>
    <p:sldId id="316" r:id="rId63"/>
    <p:sldId id="309" r:id="rId64"/>
    <p:sldId id="322" r:id="rId65"/>
    <p:sldId id="310" r:id="rId66"/>
    <p:sldId id="311" r:id="rId67"/>
    <p:sldId id="315" r:id="rId68"/>
    <p:sldId id="312" r:id="rId69"/>
    <p:sldId id="313" r:id="rId70"/>
    <p:sldId id="314" r:id="rId71"/>
    <p:sldId id="317" r:id="rId72"/>
    <p:sldId id="318" r:id="rId73"/>
    <p:sldId id="319" r:id="rId74"/>
    <p:sldId id="320" r:id="rId75"/>
    <p:sldId id="321" r:id="rId76"/>
    <p:sldId id="323" r:id="rId77"/>
    <p:sldId id="324" r:id="rId78"/>
    <p:sldId id="325" r:id="rId79"/>
    <p:sldId id="326"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9" r:id="rId97"/>
    <p:sldId id="350" r:id="rId98"/>
    <p:sldId id="347" r:id="rId99"/>
    <p:sldId id="472" r:id="rId100"/>
    <p:sldId id="348" r:id="rId101"/>
    <p:sldId id="351" r:id="rId102"/>
    <p:sldId id="352" r:id="rId103"/>
    <p:sldId id="353" r:id="rId104"/>
    <p:sldId id="354" r:id="rId105"/>
    <p:sldId id="355" r:id="rId106"/>
    <p:sldId id="356" r:id="rId107"/>
    <p:sldId id="357" r:id="rId108"/>
    <p:sldId id="358" r:id="rId109"/>
    <p:sldId id="381" r:id="rId110"/>
    <p:sldId id="359" r:id="rId111"/>
    <p:sldId id="368" r:id="rId112"/>
    <p:sldId id="369" r:id="rId113"/>
    <p:sldId id="360" r:id="rId114"/>
    <p:sldId id="370" r:id="rId115"/>
    <p:sldId id="371" r:id="rId116"/>
    <p:sldId id="372" r:id="rId117"/>
    <p:sldId id="373" r:id="rId118"/>
    <p:sldId id="374" r:id="rId119"/>
    <p:sldId id="361" r:id="rId120"/>
    <p:sldId id="362" r:id="rId121"/>
    <p:sldId id="364" r:id="rId122"/>
    <p:sldId id="363" r:id="rId123"/>
    <p:sldId id="382" r:id="rId124"/>
    <p:sldId id="383" r:id="rId125"/>
    <p:sldId id="490" r:id="rId126"/>
    <p:sldId id="491" r:id="rId127"/>
    <p:sldId id="492" r:id="rId128"/>
    <p:sldId id="494" r:id="rId129"/>
    <p:sldId id="495" r:id="rId130"/>
    <p:sldId id="496" r:id="rId131"/>
    <p:sldId id="497" r:id="rId132"/>
    <p:sldId id="498" r:id="rId133"/>
    <p:sldId id="500" r:id="rId134"/>
    <p:sldId id="493" r:id="rId135"/>
    <p:sldId id="499" r:id="rId136"/>
    <p:sldId id="365" r:id="rId137"/>
    <p:sldId id="366" r:id="rId138"/>
    <p:sldId id="367" r:id="rId139"/>
    <p:sldId id="375" r:id="rId140"/>
    <p:sldId id="474" r:id="rId141"/>
    <p:sldId id="376" r:id="rId142"/>
    <p:sldId id="473" r:id="rId143"/>
    <p:sldId id="377" r:id="rId144"/>
    <p:sldId id="378" r:id="rId145"/>
    <p:sldId id="379" r:id="rId146"/>
    <p:sldId id="380" r:id="rId147"/>
    <p:sldId id="384" r:id="rId148"/>
    <p:sldId id="385" r:id="rId149"/>
    <p:sldId id="475" r:id="rId150"/>
    <p:sldId id="476" r:id="rId151"/>
    <p:sldId id="477" r:id="rId152"/>
    <p:sldId id="478" r:id="rId153"/>
    <p:sldId id="479" r:id="rId154"/>
    <p:sldId id="480" r:id="rId155"/>
    <p:sldId id="481" r:id="rId156"/>
    <p:sldId id="482" r:id="rId157"/>
    <p:sldId id="483" r:id="rId158"/>
    <p:sldId id="484" r:id="rId159"/>
    <p:sldId id="485" r:id="rId160"/>
    <p:sldId id="486" r:id="rId161"/>
    <p:sldId id="487" r:id="rId162"/>
    <p:sldId id="488" r:id="rId163"/>
    <p:sldId id="489" r:id="rId164"/>
    <p:sldId id="386" r:id="rId165"/>
    <p:sldId id="387" r:id="rId166"/>
    <p:sldId id="388" r:id="rId167"/>
    <p:sldId id="391" r:id="rId168"/>
    <p:sldId id="392" r:id="rId169"/>
    <p:sldId id="393" r:id="rId170"/>
    <p:sldId id="394" r:id="rId171"/>
    <p:sldId id="395" r:id="rId172"/>
    <p:sldId id="396" r:id="rId173"/>
    <p:sldId id="398" r:id="rId174"/>
    <p:sldId id="397" r:id="rId175"/>
    <p:sldId id="403" r:id="rId176"/>
    <p:sldId id="400" r:id="rId177"/>
    <p:sldId id="399" r:id="rId178"/>
    <p:sldId id="401" r:id="rId179"/>
    <p:sldId id="402" r:id="rId180"/>
    <p:sldId id="389" r:id="rId181"/>
    <p:sldId id="390" r:id="rId182"/>
    <p:sldId id="404" r:id="rId183"/>
    <p:sldId id="405" r:id="rId184"/>
    <p:sldId id="406" r:id="rId185"/>
    <p:sldId id="407" r:id="rId186"/>
    <p:sldId id="408" r:id="rId187"/>
    <p:sldId id="409" r:id="rId188"/>
    <p:sldId id="410" r:id="rId189"/>
    <p:sldId id="411" r:id="rId190"/>
    <p:sldId id="412" r:id="rId191"/>
    <p:sldId id="413" r:id="rId192"/>
    <p:sldId id="416" r:id="rId193"/>
    <p:sldId id="417" r:id="rId194"/>
    <p:sldId id="418" r:id="rId195"/>
    <p:sldId id="419" r:id="rId196"/>
    <p:sldId id="414" r:id="rId197"/>
    <p:sldId id="420" r:id="rId198"/>
    <p:sldId id="415" r:id="rId199"/>
    <p:sldId id="421" r:id="rId200"/>
    <p:sldId id="422" r:id="rId201"/>
    <p:sldId id="423" r:id="rId202"/>
    <p:sldId id="424" r:id="rId203"/>
    <p:sldId id="425" r:id="rId204"/>
    <p:sldId id="426" r:id="rId205"/>
    <p:sldId id="427" r:id="rId206"/>
    <p:sldId id="428" r:id="rId207"/>
    <p:sldId id="429" r:id="rId208"/>
    <p:sldId id="501" r:id="rId209"/>
    <p:sldId id="430" r:id="rId210"/>
    <p:sldId id="431" r:id="rId211"/>
    <p:sldId id="432" r:id="rId212"/>
    <p:sldId id="433" r:id="rId213"/>
    <p:sldId id="434" r:id="rId214"/>
    <p:sldId id="435" r:id="rId215"/>
    <p:sldId id="436" r:id="rId216"/>
    <p:sldId id="437" r:id="rId217"/>
    <p:sldId id="438" r:id="rId218"/>
    <p:sldId id="439" r:id="rId219"/>
    <p:sldId id="440" r:id="rId220"/>
    <p:sldId id="450" r:id="rId221"/>
    <p:sldId id="441" r:id="rId222"/>
    <p:sldId id="442" r:id="rId223"/>
    <p:sldId id="443" r:id="rId224"/>
    <p:sldId id="444" r:id="rId225"/>
    <p:sldId id="451" r:id="rId226"/>
    <p:sldId id="452" r:id="rId227"/>
    <p:sldId id="445" r:id="rId228"/>
    <p:sldId id="446" r:id="rId229"/>
    <p:sldId id="453" r:id="rId230"/>
    <p:sldId id="447" r:id="rId231"/>
    <p:sldId id="448" r:id="rId232"/>
    <p:sldId id="449" r:id="rId233"/>
    <p:sldId id="454" r:id="rId234"/>
    <p:sldId id="455" r:id="rId235"/>
    <p:sldId id="456" r:id="rId236"/>
    <p:sldId id="457" r:id="rId237"/>
    <p:sldId id="458" r:id="rId238"/>
    <p:sldId id="459" r:id="rId239"/>
    <p:sldId id="460" r:id="rId240"/>
    <p:sldId id="461" r:id="rId241"/>
    <p:sldId id="464" r:id="rId242"/>
    <p:sldId id="462" r:id="rId243"/>
    <p:sldId id="463" r:id="rId244"/>
    <p:sldId id="465" r:id="rId245"/>
    <p:sldId id="466" r:id="rId2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32" autoAdjust="0"/>
  </p:normalViewPr>
  <p:slideViewPr>
    <p:cSldViewPr snapToGrid="0">
      <p:cViewPr varScale="1">
        <p:scale>
          <a:sx n="80" d="100"/>
          <a:sy n="80" d="100"/>
        </p:scale>
        <p:origin x="710"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CADCC-0982-44A0-AE30-49BCC5D627DC}" type="datetimeFigureOut">
              <a:rPr lang="en-US" smtClean="0"/>
              <a:t>7/15/2023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55767-3105-445E-8E9E-A497F4D23095}" type="slidenum">
              <a:rPr lang="en-US" smtClean="0"/>
              <a:t>‹#›</a:t>
            </a:fld>
            <a:endParaRPr lang="en-US"/>
          </a:p>
        </p:txBody>
      </p:sp>
    </p:spTree>
    <p:extLst>
      <p:ext uri="{BB962C8B-B14F-4D97-AF65-F5344CB8AC3E}">
        <p14:creationId xmlns:p14="http://schemas.microsoft.com/office/powerpoint/2010/main" val="365961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255767-3105-445E-8E9E-A497F4D23095}" type="slidenum">
              <a:rPr lang="en-US" smtClean="0"/>
              <a:t>41</a:t>
            </a:fld>
            <a:endParaRPr lang="en-US"/>
          </a:p>
        </p:txBody>
      </p:sp>
    </p:spTree>
    <p:extLst>
      <p:ext uri="{BB962C8B-B14F-4D97-AF65-F5344CB8AC3E}">
        <p14:creationId xmlns:p14="http://schemas.microsoft.com/office/powerpoint/2010/main" val="158078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4494-3D20-C263-AA05-9959E973F9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F74E27-C59F-9F95-15F7-465252F53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A6379A-CAD7-EBB1-CAAF-DA6E8A7BF10E}"/>
              </a:ext>
            </a:extLst>
          </p:cNvPr>
          <p:cNvSpPr>
            <a:spLocks noGrp="1"/>
          </p:cNvSpPr>
          <p:nvPr>
            <p:ph type="dt" sz="half" idx="10"/>
          </p:nvPr>
        </p:nvSpPr>
        <p:spPr/>
        <p:txBody>
          <a:bodyPr/>
          <a:lstStyle/>
          <a:p>
            <a:fld id="{973267B2-EB5C-4903-B45D-129635A5D0C7}" type="datetime1">
              <a:rPr lang="en-US" smtClean="0"/>
              <a:t>7/15/2023</a:t>
            </a:fld>
            <a:endParaRPr lang="en-US"/>
          </a:p>
        </p:txBody>
      </p:sp>
      <p:sp>
        <p:nvSpPr>
          <p:cNvPr id="5" name="Footer Placeholder 4">
            <a:extLst>
              <a:ext uri="{FF2B5EF4-FFF2-40B4-BE49-F238E27FC236}">
                <a16:creationId xmlns:a16="http://schemas.microsoft.com/office/drawing/2014/main" id="{95143E75-8A29-61B5-11ED-474D5A0A0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FB185-EE10-1E45-994C-36146D7B1935}"/>
              </a:ext>
            </a:extLst>
          </p:cNvPr>
          <p:cNvSpPr>
            <a:spLocks noGrp="1"/>
          </p:cNvSpPr>
          <p:nvPr>
            <p:ph type="sldNum" sz="quarter" idx="12"/>
          </p:nvPr>
        </p:nvSpPr>
        <p:spPr/>
        <p:txBody>
          <a:bodyPr/>
          <a:lstStyle/>
          <a:p>
            <a:r>
              <a:rPr lang="en-US" dirty="0"/>
              <a:t>1</a:t>
            </a:r>
          </a:p>
          <a:p>
            <a:endParaRPr lang="en-US" dirty="0"/>
          </a:p>
        </p:txBody>
      </p:sp>
    </p:spTree>
    <p:extLst>
      <p:ext uri="{BB962C8B-B14F-4D97-AF65-F5344CB8AC3E}">
        <p14:creationId xmlns:p14="http://schemas.microsoft.com/office/powerpoint/2010/main" val="390044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9E80-EF43-5901-5ED7-9B3E65678B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48A1C2-4BB4-9FC1-CF6F-4D6D774BC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11F4B-1965-A43C-D92B-1F2A132EA8A4}"/>
              </a:ext>
            </a:extLst>
          </p:cNvPr>
          <p:cNvSpPr>
            <a:spLocks noGrp="1"/>
          </p:cNvSpPr>
          <p:nvPr>
            <p:ph type="dt" sz="half" idx="10"/>
          </p:nvPr>
        </p:nvSpPr>
        <p:spPr/>
        <p:txBody>
          <a:bodyPr/>
          <a:lstStyle/>
          <a:p>
            <a:fld id="{B5FB50A5-4EE3-421C-B2A8-225E382C4602}" type="datetime1">
              <a:rPr lang="en-US" smtClean="0"/>
              <a:t>7/15/2023</a:t>
            </a:fld>
            <a:endParaRPr lang="en-US"/>
          </a:p>
        </p:txBody>
      </p:sp>
      <p:sp>
        <p:nvSpPr>
          <p:cNvPr id="5" name="Footer Placeholder 4">
            <a:extLst>
              <a:ext uri="{FF2B5EF4-FFF2-40B4-BE49-F238E27FC236}">
                <a16:creationId xmlns:a16="http://schemas.microsoft.com/office/drawing/2014/main" id="{BB9A93F0-FBF9-1663-4AEA-0BCA5AB84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4C865-6C4F-FF6E-4936-ECF067D4F751}"/>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19503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EE523-FF5B-89C3-A041-86FA71FAB2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74094C-3737-A55B-60E3-F31157B4A7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73A25-6142-22DF-8F33-E2C51FE7088E}"/>
              </a:ext>
            </a:extLst>
          </p:cNvPr>
          <p:cNvSpPr>
            <a:spLocks noGrp="1"/>
          </p:cNvSpPr>
          <p:nvPr>
            <p:ph type="dt" sz="half" idx="10"/>
          </p:nvPr>
        </p:nvSpPr>
        <p:spPr/>
        <p:txBody>
          <a:bodyPr/>
          <a:lstStyle/>
          <a:p>
            <a:fld id="{BCEBEA45-245F-4DD9-93C0-75B3994FA688}" type="datetime1">
              <a:rPr lang="en-US" smtClean="0"/>
              <a:t>7/15/2023</a:t>
            </a:fld>
            <a:endParaRPr lang="en-US"/>
          </a:p>
        </p:txBody>
      </p:sp>
      <p:sp>
        <p:nvSpPr>
          <p:cNvPr id="5" name="Footer Placeholder 4">
            <a:extLst>
              <a:ext uri="{FF2B5EF4-FFF2-40B4-BE49-F238E27FC236}">
                <a16:creationId xmlns:a16="http://schemas.microsoft.com/office/drawing/2014/main" id="{0EF4F0B2-02C1-AA95-E730-4ADAE94AD8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1D47E-8ABD-2E44-D610-4D9BF7FCCBD3}"/>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247904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01EE-28A6-1643-C78E-9F6E249EF891}"/>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4BAA1D17-4081-8CA6-C2CA-76839101DE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5209A1-81DD-A726-ED24-FD9AD1FB58B0}"/>
              </a:ext>
            </a:extLst>
          </p:cNvPr>
          <p:cNvSpPr>
            <a:spLocks noGrp="1"/>
          </p:cNvSpPr>
          <p:nvPr>
            <p:ph type="dt" sz="half" idx="10"/>
          </p:nvPr>
        </p:nvSpPr>
        <p:spPr/>
        <p:txBody>
          <a:bodyPr/>
          <a:lstStyle/>
          <a:p>
            <a:fld id="{6AEBC6FD-6C21-4735-AC6A-7DD1357A2726}" type="datetime1">
              <a:rPr lang="en-US" smtClean="0"/>
              <a:t>7/15/2023</a:t>
            </a:fld>
            <a:endParaRPr lang="en-US"/>
          </a:p>
        </p:txBody>
      </p:sp>
      <p:sp>
        <p:nvSpPr>
          <p:cNvPr id="5" name="Footer Placeholder 4">
            <a:extLst>
              <a:ext uri="{FF2B5EF4-FFF2-40B4-BE49-F238E27FC236}">
                <a16:creationId xmlns:a16="http://schemas.microsoft.com/office/drawing/2014/main" id="{054FE60A-91E1-DB8C-AB8A-3648F2311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139C0-5D67-C7A5-8512-194EA599AF66}"/>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3792525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EF4EB-D473-D913-2C91-811364536D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677F31-AEC9-9E6D-EC1D-E4ACB5A02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0144F2-E3F5-8216-8C5D-64DAB869670F}"/>
              </a:ext>
            </a:extLst>
          </p:cNvPr>
          <p:cNvSpPr>
            <a:spLocks noGrp="1"/>
          </p:cNvSpPr>
          <p:nvPr>
            <p:ph type="dt" sz="half" idx="10"/>
          </p:nvPr>
        </p:nvSpPr>
        <p:spPr/>
        <p:txBody>
          <a:bodyPr/>
          <a:lstStyle/>
          <a:p>
            <a:fld id="{930F83C3-E998-4794-8E50-D6D12102945F}" type="datetime1">
              <a:rPr lang="en-US" smtClean="0"/>
              <a:t>7/15/2023</a:t>
            </a:fld>
            <a:endParaRPr lang="en-US"/>
          </a:p>
        </p:txBody>
      </p:sp>
      <p:sp>
        <p:nvSpPr>
          <p:cNvPr id="5" name="Footer Placeholder 4">
            <a:extLst>
              <a:ext uri="{FF2B5EF4-FFF2-40B4-BE49-F238E27FC236}">
                <a16:creationId xmlns:a16="http://schemas.microsoft.com/office/drawing/2014/main" id="{F3E16C2A-1D1A-53E3-B53E-CC7F2FA1C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D1558A-FEAA-BBB0-2E79-F5200DEEB679}"/>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570840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8EF1-B572-3EAC-432A-7A646DCD80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B0EEA1-727A-DBBC-4D0F-250A4AD2C4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C6AD3E-1D7B-CAC4-FBDF-3467008045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74BED2-08E6-E822-AE39-58D9275824D3}"/>
              </a:ext>
            </a:extLst>
          </p:cNvPr>
          <p:cNvSpPr>
            <a:spLocks noGrp="1"/>
          </p:cNvSpPr>
          <p:nvPr>
            <p:ph type="dt" sz="half" idx="10"/>
          </p:nvPr>
        </p:nvSpPr>
        <p:spPr/>
        <p:txBody>
          <a:bodyPr/>
          <a:lstStyle/>
          <a:p>
            <a:fld id="{AE360616-9ADC-417A-8780-DF9DCAC6881E}" type="datetime1">
              <a:rPr lang="en-US" smtClean="0"/>
              <a:t>7/15/2023</a:t>
            </a:fld>
            <a:endParaRPr lang="en-US"/>
          </a:p>
        </p:txBody>
      </p:sp>
      <p:sp>
        <p:nvSpPr>
          <p:cNvPr id="6" name="Footer Placeholder 5">
            <a:extLst>
              <a:ext uri="{FF2B5EF4-FFF2-40B4-BE49-F238E27FC236}">
                <a16:creationId xmlns:a16="http://schemas.microsoft.com/office/drawing/2014/main" id="{7CBA1D03-F7A3-9709-9E44-120D2500C6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BACD2F-53BF-308B-4D19-7F2AC8E8F9FD}"/>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3926797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63A1-AF33-92DA-8726-E33544159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61F0B5-6EBF-B5B0-5921-18ADB9E4C6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DB18D6-2E48-7007-8C26-A97209AEE7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030F7D-B1E7-2A64-93EC-C06613726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B17AC4-7ACB-CAFA-94BB-5EFBCE3DE4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8D24CC-3843-5B48-2A28-73CD7BBAE914}"/>
              </a:ext>
            </a:extLst>
          </p:cNvPr>
          <p:cNvSpPr>
            <a:spLocks noGrp="1"/>
          </p:cNvSpPr>
          <p:nvPr>
            <p:ph type="dt" sz="half" idx="10"/>
          </p:nvPr>
        </p:nvSpPr>
        <p:spPr/>
        <p:txBody>
          <a:bodyPr/>
          <a:lstStyle/>
          <a:p>
            <a:fld id="{7AA93D84-7091-49EB-838D-B9DDA65DFA6C}" type="datetime1">
              <a:rPr lang="en-US" smtClean="0"/>
              <a:t>7/15/2023</a:t>
            </a:fld>
            <a:endParaRPr lang="en-US"/>
          </a:p>
        </p:txBody>
      </p:sp>
      <p:sp>
        <p:nvSpPr>
          <p:cNvPr id="8" name="Footer Placeholder 7">
            <a:extLst>
              <a:ext uri="{FF2B5EF4-FFF2-40B4-BE49-F238E27FC236}">
                <a16:creationId xmlns:a16="http://schemas.microsoft.com/office/drawing/2014/main" id="{46C52B49-390D-086D-7070-A441E95444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263451-B5B1-A72B-A1B5-0EB0217B2183}"/>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705611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EE84D-CEE0-4DC5-018B-4B35C5DA1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852A7B-C1E7-E935-A2A5-AFF771543964}"/>
              </a:ext>
            </a:extLst>
          </p:cNvPr>
          <p:cNvSpPr>
            <a:spLocks noGrp="1"/>
          </p:cNvSpPr>
          <p:nvPr>
            <p:ph type="dt" sz="half" idx="10"/>
          </p:nvPr>
        </p:nvSpPr>
        <p:spPr/>
        <p:txBody>
          <a:bodyPr/>
          <a:lstStyle/>
          <a:p>
            <a:fld id="{2119A128-89C3-4FE9-BB10-1994939E4DAD}" type="datetime1">
              <a:rPr lang="en-US" smtClean="0"/>
              <a:t>7/15/2023</a:t>
            </a:fld>
            <a:endParaRPr lang="en-US"/>
          </a:p>
        </p:txBody>
      </p:sp>
      <p:sp>
        <p:nvSpPr>
          <p:cNvPr id="4" name="Footer Placeholder 3">
            <a:extLst>
              <a:ext uri="{FF2B5EF4-FFF2-40B4-BE49-F238E27FC236}">
                <a16:creationId xmlns:a16="http://schemas.microsoft.com/office/drawing/2014/main" id="{665BBD82-B1DF-97BA-F609-25E213F59C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652B70-AC73-18CB-EBEB-D9C77C49B17B}"/>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293950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90BDD-FA00-57F7-7BA2-1A86D060800E}"/>
              </a:ext>
            </a:extLst>
          </p:cNvPr>
          <p:cNvSpPr>
            <a:spLocks noGrp="1"/>
          </p:cNvSpPr>
          <p:nvPr>
            <p:ph type="dt" sz="half" idx="10"/>
          </p:nvPr>
        </p:nvSpPr>
        <p:spPr/>
        <p:txBody>
          <a:bodyPr/>
          <a:lstStyle/>
          <a:p>
            <a:fld id="{9453130F-CD7A-4C90-B989-94224957A46C}" type="datetime1">
              <a:rPr lang="en-US" smtClean="0"/>
              <a:t>7/15/2023</a:t>
            </a:fld>
            <a:endParaRPr lang="en-US"/>
          </a:p>
        </p:txBody>
      </p:sp>
      <p:sp>
        <p:nvSpPr>
          <p:cNvPr id="3" name="Footer Placeholder 2">
            <a:extLst>
              <a:ext uri="{FF2B5EF4-FFF2-40B4-BE49-F238E27FC236}">
                <a16:creationId xmlns:a16="http://schemas.microsoft.com/office/drawing/2014/main" id="{86E8775F-1C17-53EF-E0CF-EF2729553E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E812F8-796B-66E3-9CA9-4DC24638BAD7}"/>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153279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6A2A-F8A1-1303-8084-C43DDF756D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F91C34-68BF-0CFC-C486-6553D47D23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4BC88C-3283-FDFA-3267-4BBD1B5C5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DFC710-3337-BB25-61FD-C8E4F9CAB64D}"/>
              </a:ext>
            </a:extLst>
          </p:cNvPr>
          <p:cNvSpPr>
            <a:spLocks noGrp="1"/>
          </p:cNvSpPr>
          <p:nvPr>
            <p:ph type="dt" sz="half" idx="10"/>
          </p:nvPr>
        </p:nvSpPr>
        <p:spPr/>
        <p:txBody>
          <a:bodyPr/>
          <a:lstStyle/>
          <a:p>
            <a:fld id="{A519BEA5-83F8-4A17-A762-2597B91070A4}" type="datetime1">
              <a:rPr lang="en-US" smtClean="0"/>
              <a:t>7/15/2023</a:t>
            </a:fld>
            <a:endParaRPr lang="en-US"/>
          </a:p>
        </p:txBody>
      </p:sp>
      <p:sp>
        <p:nvSpPr>
          <p:cNvPr id="6" name="Footer Placeholder 5">
            <a:extLst>
              <a:ext uri="{FF2B5EF4-FFF2-40B4-BE49-F238E27FC236}">
                <a16:creationId xmlns:a16="http://schemas.microsoft.com/office/drawing/2014/main" id="{C2C5B2AD-E217-1BB1-BB62-64C8BC061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AC72F8-BD2E-D5C7-AA31-678A3B536AFB}"/>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397383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101C5-50A3-9BA1-DE46-423642197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227635-DA30-CE04-299A-8681530649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A65DF2-12DD-94B3-99B0-995219C936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B90C8-53A7-200B-C612-B63DBE31D0CA}"/>
              </a:ext>
            </a:extLst>
          </p:cNvPr>
          <p:cNvSpPr>
            <a:spLocks noGrp="1"/>
          </p:cNvSpPr>
          <p:nvPr>
            <p:ph type="dt" sz="half" idx="10"/>
          </p:nvPr>
        </p:nvSpPr>
        <p:spPr/>
        <p:txBody>
          <a:bodyPr/>
          <a:lstStyle/>
          <a:p>
            <a:fld id="{5AA4BD8F-5A82-4F22-B926-D112937207AF}" type="datetime1">
              <a:rPr lang="en-US" smtClean="0"/>
              <a:t>7/15/2023</a:t>
            </a:fld>
            <a:endParaRPr lang="en-US"/>
          </a:p>
        </p:txBody>
      </p:sp>
      <p:sp>
        <p:nvSpPr>
          <p:cNvPr id="6" name="Footer Placeholder 5">
            <a:extLst>
              <a:ext uri="{FF2B5EF4-FFF2-40B4-BE49-F238E27FC236}">
                <a16:creationId xmlns:a16="http://schemas.microsoft.com/office/drawing/2014/main" id="{6C05D5A2-627B-99AA-BD0C-82E46A1B44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68CB1-DBF1-61F7-8F2A-D84B90383E9F}"/>
              </a:ext>
            </a:extLst>
          </p:cNvPr>
          <p:cNvSpPr>
            <a:spLocks noGrp="1"/>
          </p:cNvSpPr>
          <p:nvPr>
            <p:ph type="sldNum" sz="quarter" idx="12"/>
          </p:nvPr>
        </p:nvSpPr>
        <p:spPr/>
        <p:txBody>
          <a:bodyPr/>
          <a:lstStyle/>
          <a:p>
            <a:fld id="{56EB6A26-E255-41DA-B629-B741FA01731F}" type="slidenum">
              <a:rPr lang="en-US" smtClean="0"/>
              <a:t>‹#›</a:t>
            </a:fld>
            <a:endParaRPr lang="en-US"/>
          </a:p>
        </p:txBody>
      </p:sp>
    </p:spTree>
    <p:extLst>
      <p:ext uri="{BB962C8B-B14F-4D97-AF65-F5344CB8AC3E}">
        <p14:creationId xmlns:p14="http://schemas.microsoft.com/office/powerpoint/2010/main" val="17186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9ECCF-F58D-EE61-3732-31E5346044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51DBE70-AF9A-3089-4594-82F290D0C7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6F905-D9A0-F6B2-8773-FDCF77A58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68A93-8422-448D-AE80-6A5E58031494}" type="datetime1">
              <a:rPr lang="en-US" smtClean="0"/>
              <a:t>7/15/2023</a:t>
            </a:fld>
            <a:endParaRPr lang="en-US"/>
          </a:p>
        </p:txBody>
      </p:sp>
      <p:sp>
        <p:nvSpPr>
          <p:cNvPr id="5" name="Footer Placeholder 4">
            <a:extLst>
              <a:ext uri="{FF2B5EF4-FFF2-40B4-BE49-F238E27FC236}">
                <a16:creationId xmlns:a16="http://schemas.microsoft.com/office/drawing/2014/main" id="{D5EAABDC-A5E1-BD08-F115-7378ACFA54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8FFC2-8FDA-9E0D-C93D-B149F0DE94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B6A26-E255-41DA-B629-B741FA01731F}" type="slidenum">
              <a:rPr lang="en-US" smtClean="0"/>
              <a:t>‹#›</a:t>
            </a:fld>
            <a:endParaRPr lang="en-US"/>
          </a:p>
        </p:txBody>
      </p:sp>
    </p:spTree>
    <p:extLst>
      <p:ext uri="{BB962C8B-B14F-4D97-AF65-F5344CB8AC3E}">
        <p14:creationId xmlns:p14="http://schemas.microsoft.com/office/powerpoint/2010/main" val="623269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6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4" Type="http://schemas.openxmlformats.org/officeDocument/2006/relationships/image" Target="../media/image24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css/default.asp" TargetMode="External"/><Relationship Id="rId2" Type="http://schemas.openxmlformats.org/officeDocument/2006/relationships/hyperlink" Target="https://www.w3schools.com/html/default.as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92AD-03EA-33FA-8D12-663BE70812F8}"/>
              </a:ext>
            </a:extLst>
          </p:cNvPr>
          <p:cNvSpPr>
            <a:spLocks noGrp="1"/>
          </p:cNvSpPr>
          <p:nvPr>
            <p:ph type="ctrTitle"/>
          </p:nvPr>
        </p:nvSpPr>
        <p:spPr/>
        <p:txBody>
          <a:bodyPr/>
          <a:lstStyle/>
          <a:p>
            <a:r>
              <a:rPr lang="en-US" dirty="0"/>
              <a:t>Chp:4 </a:t>
            </a:r>
            <a:r>
              <a:rPr lang="en-US" dirty="0" err="1"/>
              <a:t>Javascript</a:t>
            </a:r>
            <a:endParaRPr lang="en-US" dirty="0"/>
          </a:p>
        </p:txBody>
      </p:sp>
      <p:sp>
        <p:nvSpPr>
          <p:cNvPr id="3" name="Subtitle 2">
            <a:extLst>
              <a:ext uri="{FF2B5EF4-FFF2-40B4-BE49-F238E27FC236}">
                <a16:creationId xmlns:a16="http://schemas.microsoft.com/office/drawing/2014/main" id="{9169C370-3248-34A9-B13B-48C5B0FED796}"/>
              </a:ext>
            </a:extLst>
          </p:cNvPr>
          <p:cNvSpPr>
            <a:spLocks noGrp="1"/>
          </p:cNvSpPr>
          <p:nvPr>
            <p:ph type="subTitle" idx="1"/>
          </p:nvPr>
        </p:nvSpPr>
        <p:spPr/>
        <p:txBody>
          <a:bodyPr/>
          <a:lstStyle/>
          <a:p>
            <a:r>
              <a:rPr lang="en-US" dirty="0"/>
              <a:t>Prepared by: Er. Simanta Kasaju</a:t>
            </a:r>
          </a:p>
        </p:txBody>
      </p:sp>
      <p:sp>
        <p:nvSpPr>
          <p:cNvPr id="4" name="Slide Number Placeholder 3">
            <a:extLst>
              <a:ext uri="{FF2B5EF4-FFF2-40B4-BE49-F238E27FC236}">
                <a16:creationId xmlns:a16="http://schemas.microsoft.com/office/drawing/2014/main" id="{0E23C969-1C60-4840-12BC-02DF22E77C0F}"/>
              </a:ext>
            </a:extLst>
          </p:cNvPr>
          <p:cNvSpPr>
            <a:spLocks noGrp="1"/>
          </p:cNvSpPr>
          <p:nvPr>
            <p:ph type="sldNum" sz="quarter" idx="12"/>
          </p:nvPr>
        </p:nvSpPr>
        <p:spPr/>
        <p:txBody>
          <a:bodyPr/>
          <a:lstStyle/>
          <a:p>
            <a:r>
              <a:rPr lang="en-US"/>
              <a:t>1</a:t>
            </a:r>
          </a:p>
          <a:p>
            <a:endParaRPr lang="en-US" dirty="0"/>
          </a:p>
        </p:txBody>
      </p:sp>
    </p:spTree>
    <p:extLst>
      <p:ext uri="{BB962C8B-B14F-4D97-AF65-F5344CB8AC3E}">
        <p14:creationId xmlns:p14="http://schemas.microsoft.com/office/powerpoint/2010/main" val="1323385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F263-7271-84ED-2BF3-273BDEA8D9C3}"/>
              </a:ext>
            </a:extLst>
          </p:cNvPr>
          <p:cNvSpPr>
            <a:spLocks noGrp="1"/>
          </p:cNvSpPr>
          <p:nvPr>
            <p:ph type="title"/>
          </p:nvPr>
        </p:nvSpPr>
        <p:spPr/>
        <p:txBody>
          <a:bodyPr/>
          <a:lstStyle/>
          <a:p>
            <a:r>
              <a:rPr lang="en-US" dirty="0"/>
              <a:t>Can JavaScript be used for server-side scripting?</a:t>
            </a:r>
          </a:p>
        </p:txBody>
      </p:sp>
      <p:sp>
        <p:nvSpPr>
          <p:cNvPr id="3" name="Content Placeholder 2">
            <a:extLst>
              <a:ext uri="{FF2B5EF4-FFF2-40B4-BE49-F238E27FC236}">
                <a16:creationId xmlns:a16="http://schemas.microsoft.com/office/drawing/2014/main" id="{E5889EB3-6606-A4F7-61AD-1331647F4487}"/>
              </a:ext>
            </a:extLst>
          </p:cNvPr>
          <p:cNvSpPr>
            <a:spLocks noGrp="1"/>
          </p:cNvSpPr>
          <p:nvPr>
            <p:ph idx="1"/>
          </p:nvPr>
        </p:nvSpPr>
        <p:spPr/>
        <p:txBody>
          <a:bodyPr/>
          <a:lstStyle/>
          <a:p>
            <a:r>
              <a:rPr lang="en-US" dirty="0"/>
              <a:t>Yes, since the advent of Node.js and its frameworks we can use JavaScript on both the Client side and server side. Node.js is a JavaScript runtime built that uses an event-driven, non-blocking I/O model that makes it lightweight and efficient.</a:t>
            </a:r>
          </a:p>
          <a:p>
            <a:r>
              <a:rPr lang="en-US" dirty="0"/>
              <a:t>MEAN (MongoDB, </a:t>
            </a:r>
            <a:r>
              <a:rPr lang="en-US" dirty="0" err="1"/>
              <a:t>ExpressJS</a:t>
            </a:r>
            <a:r>
              <a:rPr lang="en-US" dirty="0"/>
              <a:t>, AngularJS, and Node.js) stack, used to develop web applications is also the collection of JavaScript-based technologies.</a:t>
            </a:r>
          </a:p>
        </p:txBody>
      </p:sp>
      <p:sp>
        <p:nvSpPr>
          <p:cNvPr id="4" name="Slide Number Placeholder 3">
            <a:extLst>
              <a:ext uri="{FF2B5EF4-FFF2-40B4-BE49-F238E27FC236}">
                <a16:creationId xmlns:a16="http://schemas.microsoft.com/office/drawing/2014/main" id="{16BEEB86-BF9B-BC45-0593-BCF03A9DB078}"/>
              </a:ext>
            </a:extLst>
          </p:cNvPr>
          <p:cNvSpPr>
            <a:spLocks noGrp="1"/>
          </p:cNvSpPr>
          <p:nvPr>
            <p:ph type="sldNum" sz="quarter" idx="12"/>
          </p:nvPr>
        </p:nvSpPr>
        <p:spPr/>
        <p:txBody>
          <a:bodyPr/>
          <a:lstStyle/>
          <a:p>
            <a:fld id="{56EB6A26-E255-41DA-B629-B741FA01731F}" type="slidenum">
              <a:rPr lang="en-US" smtClean="0"/>
              <a:t>10</a:t>
            </a:fld>
            <a:endParaRPr lang="en-US"/>
          </a:p>
        </p:txBody>
      </p:sp>
    </p:spTree>
    <p:extLst>
      <p:ext uri="{BB962C8B-B14F-4D97-AF65-F5344CB8AC3E}">
        <p14:creationId xmlns:p14="http://schemas.microsoft.com/office/powerpoint/2010/main" val="208311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E9CD92-DA7D-18AE-8392-615B8EE48B07}"/>
              </a:ext>
            </a:extLst>
          </p:cNvPr>
          <p:cNvSpPr>
            <a:spLocks noGrp="1"/>
          </p:cNvSpPr>
          <p:nvPr>
            <p:ph type="sldNum" sz="quarter" idx="12"/>
          </p:nvPr>
        </p:nvSpPr>
        <p:spPr/>
        <p:txBody>
          <a:bodyPr/>
          <a:lstStyle/>
          <a:p>
            <a:fld id="{56EB6A26-E255-41DA-B629-B741FA01731F}" type="slidenum">
              <a:rPr lang="en-US" smtClean="0"/>
              <a:t>100</a:t>
            </a:fld>
            <a:endParaRPr lang="en-US"/>
          </a:p>
        </p:txBody>
      </p:sp>
      <p:pic>
        <p:nvPicPr>
          <p:cNvPr id="4" name="Picture 3">
            <a:extLst>
              <a:ext uri="{FF2B5EF4-FFF2-40B4-BE49-F238E27FC236}">
                <a16:creationId xmlns:a16="http://schemas.microsoft.com/office/drawing/2014/main" id="{D70FFA11-5F5B-76D0-E614-5C136C676EE2}"/>
              </a:ext>
            </a:extLst>
          </p:cNvPr>
          <p:cNvPicPr>
            <a:picLocks noChangeAspect="1"/>
          </p:cNvPicPr>
          <p:nvPr/>
        </p:nvPicPr>
        <p:blipFill>
          <a:blip r:embed="rId2"/>
          <a:stretch>
            <a:fillRect/>
          </a:stretch>
        </p:blipFill>
        <p:spPr>
          <a:xfrm>
            <a:off x="157162" y="136525"/>
            <a:ext cx="8582025" cy="6276975"/>
          </a:xfrm>
          <a:prstGeom prst="rect">
            <a:avLst/>
          </a:prstGeom>
        </p:spPr>
      </p:pic>
    </p:spTree>
    <p:extLst>
      <p:ext uri="{BB962C8B-B14F-4D97-AF65-F5344CB8AC3E}">
        <p14:creationId xmlns:p14="http://schemas.microsoft.com/office/powerpoint/2010/main" val="1418222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ABAB58-7CB1-9046-F223-51AF7D809113}"/>
              </a:ext>
            </a:extLst>
          </p:cNvPr>
          <p:cNvSpPr>
            <a:spLocks noGrp="1"/>
          </p:cNvSpPr>
          <p:nvPr>
            <p:ph type="sldNum" sz="quarter" idx="12"/>
          </p:nvPr>
        </p:nvSpPr>
        <p:spPr/>
        <p:txBody>
          <a:bodyPr/>
          <a:lstStyle/>
          <a:p>
            <a:fld id="{56EB6A26-E255-41DA-B629-B741FA01731F}" type="slidenum">
              <a:rPr lang="en-US" smtClean="0"/>
              <a:t>101</a:t>
            </a:fld>
            <a:endParaRPr lang="en-US"/>
          </a:p>
        </p:txBody>
      </p:sp>
      <p:pic>
        <p:nvPicPr>
          <p:cNvPr id="4" name="Picture 3">
            <a:extLst>
              <a:ext uri="{FF2B5EF4-FFF2-40B4-BE49-F238E27FC236}">
                <a16:creationId xmlns:a16="http://schemas.microsoft.com/office/drawing/2014/main" id="{AACEDA5F-C247-DDED-AF35-67C737CB8020}"/>
              </a:ext>
            </a:extLst>
          </p:cNvPr>
          <p:cNvPicPr>
            <a:picLocks noChangeAspect="1"/>
          </p:cNvPicPr>
          <p:nvPr/>
        </p:nvPicPr>
        <p:blipFill>
          <a:blip r:embed="rId2"/>
          <a:stretch>
            <a:fillRect/>
          </a:stretch>
        </p:blipFill>
        <p:spPr>
          <a:xfrm>
            <a:off x="185171" y="0"/>
            <a:ext cx="8368280" cy="6858000"/>
          </a:xfrm>
          <a:prstGeom prst="rect">
            <a:avLst/>
          </a:prstGeom>
        </p:spPr>
      </p:pic>
    </p:spTree>
    <p:extLst>
      <p:ext uri="{BB962C8B-B14F-4D97-AF65-F5344CB8AC3E}">
        <p14:creationId xmlns:p14="http://schemas.microsoft.com/office/powerpoint/2010/main" val="1711868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7EAEB3-C6BC-7F98-A595-8BBDFB6558E3}"/>
              </a:ext>
            </a:extLst>
          </p:cNvPr>
          <p:cNvSpPr>
            <a:spLocks noGrp="1"/>
          </p:cNvSpPr>
          <p:nvPr>
            <p:ph type="sldNum" sz="quarter" idx="12"/>
          </p:nvPr>
        </p:nvSpPr>
        <p:spPr/>
        <p:txBody>
          <a:bodyPr/>
          <a:lstStyle/>
          <a:p>
            <a:fld id="{56EB6A26-E255-41DA-B629-B741FA01731F}" type="slidenum">
              <a:rPr lang="en-US" smtClean="0"/>
              <a:t>102</a:t>
            </a:fld>
            <a:endParaRPr lang="en-US"/>
          </a:p>
        </p:txBody>
      </p:sp>
      <p:sp>
        <p:nvSpPr>
          <p:cNvPr id="4" name="TextBox 3">
            <a:extLst>
              <a:ext uri="{FF2B5EF4-FFF2-40B4-BE49-F238E27FC236}">
                <a16:creationId xmlns:a16="http://schemas.microsoft.com/office/drawing/2014/main" id="{2BFB2700-0F48-F473-5E47-C47CACC0456C}"/>
              </a:ext>
            </a:extLst>
          </p:cNvPr>
          <p:cNvSpPr txBox="1"/>
          <p:nvPr/>
        </p:nvSpPr>
        <p:spPr>
          <a:xfrm>
            <a:off x="0" y="-219164"/>
            <a:ext cx="6096000" cy="1508105"/>
          </a:xfrm>
          <a:prstGeom prst="rect">
            <a:avLst/>
          </a:prstGeom>
          <a:noFill/>
        </p:spPr>
        <p:txBody>
          <a:bodyPr wrap="square">
            <a:spAutoFit/>
          </a:bodyPr>
          <a:lstStyle/>
          <a:p>
            <a:pPr algn="l"/>
            <a:r>
              <a:rPr lang="en-US" sz="2000" b="0" i="0" dirty="0">
                <a:solidFill>
                  <a:srgbClr val="000000"/>
                </a:solidFill>
                <a:effectLst/>
                <a:latin typeface="Segoe UI" panose="020B0502040204020203" pitchFamily="34" charset="0"/>
              </a:rPr>
              <a:t>Objects</a:t>
            </a:r>
          </a:p>
          <a:p>
            <a:pPr algn="l"/>
            <a:r>
              <a:rPr lang="en-US" b="0" i="0" dirty="0">
                <a:solidFill>
                  <a:srgbClr val="000000"/>
                </a:solidFill>
                <a:effectLst/>
                <a:latin typeface="Segoe UI" panose="020B0502040204020203" pitchFamily="34" charset="0"/>
              </a:rPr>
              <a:t>Real Life Objects, Properties, and Methods</a:t>
            </a:r>
          </a:p>
          <a:p>
            <a:pPr algn="l"/>
            <a:r>
              <a:rPr lang="en-US" b="0" i="0" dirty="0">
                <a:solidFill>
                  <a:srgbClr val="000000"/>
                </a:solidFill>
                <a:effectLst/>
                <a:latin typeface="Verdana" panose="020B0604030504040204" pitchFamily="34" charset="0"/>
              </a:rPr>
              <a:t>In real life, a car is an </a:t>
            </a:r>
            <a:r>
              <a:rPr lang="en-US" b="1" i="0" dirty="0">
                <a:solidFill>
                  <a:srgbClr val="000000"/>
                </a:solidFill>
                <a:effectLst/>
                <a:latin typeface="Verdana" panose="020B0604030504040204" pitchFamily="34" charset="0"/>
              </a:rPr>
              <a:t>object</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A car has </a:t>
            </a:r>
            <a:r>
              <a:rPr lang="en-US" b="1" i="0" dirty="0">
                <a:solidFill>
                  <a:srgbClr val="000000"/>
                </a:solidFill>
                <a:effectLst/>
                <a:latin typeface="Verdana" panose="020B0604030504040204" pitchFamily="34" charset="0"/>
              </a:rPr>
              <a:t>properties</a:t>
            </a:r>
            <a:r>
              <a:rPr lang="en-US" b="0" i="0" dirty="0">
                <a:solidFill>
                  <a:srgbClr val="000000"/>
                </a:solidFill>
                <a:effectLst/>
                <a:latin typeface="Verdana" panose="020B0604030504040204" pitchFamily="34" charset="0"/>
              </a:rPr>
              <a:t> like weight and color, and </a:t>
            </a:r>
            <a:r>
              <a:rPr lang="en-US" b="1" i="0" dirty="0">
                <a:solidFill>
                  <a:srgbClr val="000000"/>
                </a:solidFill>
                <a:effectLst/>
                <a:latin typeface="Verdana" panose="020B0604030504040204" pitchFamily="34" charset="0"/>
              </a:rPr>
              <a:t>methods</a:t>
            </a:r>
            <a:r>
              <a:rPr lang="en-US" b="0" i="0" dirty="0">
                <a:solidFill>
                  <a:srgbClr val="000000"/>
                </a:solidFill>
                <a:effectLst/>
                <a:latin typeface="Verdana" panose="020B0604030504040204" pitchFamily="34" charset="0"/>
              </a:rPr>
              <a:t> like start and stop:</a:t>
            </a:r>
          </a:p>
        </p:txBody>
      </p:sp>
      <p:sp>
        <p:nvSpPr>
          <p:cNvPr id="6" name="TextBox 5">
            <a:extLst>
              <a:ext uri="{FF2B5EF4-FFF2-40B4-BE49-F238E27FC236}">
                <a16:creationId xmlns:a16="http://schemas.microsoft.com/office/drawing/2014/main" id="{CF4EBD65-583D-2DBE-3381-358B0902A9C7}"/>
              </a:ext>
            </a:extLst>
          </p:cNvPr>
          <p:cNvSpPr txBox="1"/>
          <p:nvPr/>
        </p:nvSpPr>
        <p:spPr>
          <a:xfrm>
            <a:off x="352425" y="1659047"/>
            <a:ext cx="8439150" cy="4801314"/>
          </a:xfrm>
          <a:prstGeom prst="rect">
            <a:avLst/>
          </a:prstGeom>
          <a:noFill/>
        </p:spPr>
        <p:txBody>
          <a:bodyPr wrap="square">
            <a:spAutoFit/>
          </a:bodyPr>
          <a:lstStyle/>
          <a:p>
            <a:r>
              <a:rPr lang="en-US" dirty="0"/>
              <a:t>&lt;!DOCTYPE html&gt;</a:t>
            </a:r>
          </a:p>
          <a:p>
            <a:r>
              <a:rPr lang="en-US" dirty="0"/>
              <a:t>&lt;html&gt;</a:t>
            </a:r>
          </a:p>
          <a:p>
            <a:r>
              <a:rPr lang="en-US" dirty="0"/>
              <a:t>&lt;body&gt;</a:t>
            </a:r>
          </a:p>
          <a:p>
            <a:endParaRPr lang="en-US" dirty="0"/>
          </a:p>
          <a:p>
            <a:r>
              <a:rPr lang="en-US" dirty="0"/>
              <a:t>&lt;h2&gt;JavaScript Objects&lt;/h2&gt;</a:t>
            </a:r>
          </a:p>
          <a:p>
            <a:endParaRPr lang="en-US" dirty="0"/>
          </a:p>
          <a:p>
            <a:r>
              <a:rPr lang="en-US" dirty="0"/>
              <a:t>&lt;p id="demo"&gt;&lt;/p&gt;</a:t>
            </a:r>
          </a:p>
          <a:p>
            <a:endParaRPr lang="en-US" dirty="0"/>
          </a:p>
          <a:p>
            <a:r>
              <a:rPr lang="en-US" dirty="0"/>
              <a:t>&lt;script&gt;</a:t>
            </a:r>
          </a:p>
          <a:p>
            <a:r>
              <a:rPr lang="en-US" dirty="0"/>
              <a:t>// Create an object:</a:t>
            </a:r>
          </a:p>
          <a:p>
            <a:r>
              <a:rPr lang="en-US" dirty="0"/>
              <a:t>const person = {</a:t>
            </a:r>
          </a:p>
          <a:p>
            <a:r>
              <a:rPr lang="en-US" dirty="0"/>
              <a:t>  </a:t>
            </a:r>
            <a:r>
              <a:rPr lang="en-US" dirty="0" err="1"/>
              <a:t>firstName</a:t>
            </a:r>
            <a:r>
              <a:rPr lang="en-US" dirty="0"/>
              <a:t>: "John",</a:t>
            </a:r>
          </a:p>
          <a:p>
            <a:r>
              <a:rPr lang="en-US" dirty="0"/>
              <a:t>  </a:t>
            </a:r>
            <a:r>
              <a:rPr lang="en-US" dirty="0" err="1"/>
              <a:t>lastName</a:t>
            </a:r>
            <a:r>
              <a:rPr lang="en-US" dirty="0"/>
              <a:t>: "Doe",</a:t>
            </a:r>
          </a:p>
          <a:p>
            <a:r>
              <a:rPr lang="en-US" dirty="0"/>
              <a:t>  age: 50,</a:t>
            </a:r>
          </a:p>
          <a:p>
            <a:r>
              <a:rPr lang="en-US" dirty="0"/>
              <a:t>  </a:t>
            </a:r>
            <a:r>
              <a:rPr lang="en-US" dirty="0" err="1"/>
              <a:t>eyeColor</a:t>
            </a:r>
            <a:r>
              <a:rPr lang="en-US" dirty="0"/>
              <a:t>: "blue"</a:t>
            </a:r>
          </a:p>
          <a:p>
            <a:r>
              <a:rPr lang="en-US" dirty="0"/>
              <a:t>};</a:t>
            </a:r>
          </a:p>
          <a:p>
            <a:endParaRPr lang="en-US" dirty="0"/>
          </a:p>
        </p:txBody>
      </p:sp>
      <p:sp>
        <p:nvSpPr>
          <p:cNvPr id="8" name="TextBox 7">
            <a:extLst>
              <a:ext uri="{FF2B5EF4-FFF2-40B4-BE49-F238E27FC236}">
                <a16:creationId xmlns:a16="http://schemas.microsoft.com/office/drawing/2014/main" id="{127E6613-B577-EE0C-8C07-1BCF5CE13192}"/>
              </a:ext>
            </a:extLst>
          </p:cNvPr>
          <p:cNvSpPr txBox="1"/>
          <p:nvPr/>
        </p:nvSpPr>
        <p:spPr>
          <a:xfrm>
            <a:off x="4255294" y="1976373"/>
            <a:ext cx="6129336" cy="2031325"/>
          </a:xfrm>
          <a:prstGeom prst="rect">
            <a:avLst/>
          </a:prstGeom>
          <a:noFill/>
        </p:spPr>
        <p:txBody>
          <a:bodyPr wrap="square">
            <a:spAutoFit/>
          </a:bodyPr>
          <a:lstStyle/>
          <a:p>
            <a:r>
              <a:rPr lang="en-US" dirty="0"/>
              <a:t>// Display some data from the object:</a:t>
            </a:r>
          </a:p>
          <a:p>
            <a:r>
              <a:rPr lang="en-US" dirty="0" err="1"/>
              <a:t>document.getElementById</a:t>
            </a:r>
            <a:r>
              <a:rPr lang="en-US" dirty="0"/>
              <a:t>("demo").</a:t>
            </a:r>
            <a:r>
              <a:rPr lang="en-US" dirty="0" err="1"/>
              <a:t>innerHTML</a:t>
            </a:r>
            <a:r>
              <a:rPr lang="en-US" dirty="0"/>
              <a:t> =</a:t>
            </a:r>
          </a:p>
          <a:p>
            <a:r>
              <a:rPr lang="en-US" dirty="0" err="1"/>
              <a:t>person.firstName</a:t>
            </a:r>
            <a:r>
              <a:rPr lang="en-US" dirty="0"/>
              <a:t> + " is " + </a:t>
            </a:r>
            <a:r>
              <a:rPr lang="en-US" dirty="0" err="1"/>
              <a:t>person.age</a:t>
            </a:r>
            <a:r>
              <a:rPr lang="en-US" dirty="0"/>
              <a:t> + " years old.";</a:t>
            </a:r>
          </a:p>
          <a:p>
            <a:r>
              <a:rPr lang="en-US" dirty="0"/>
              <a:t>&lt;/script&gt;</a:t>
            </a:r>
          </a:p>
          <a:p>
            <a:endParaRPr lang="en-US" dirty="0"/>
          </a:p>
          <a:p>
            <a:r>
              <a:rPr lang="en-US" dirty="0"/>
              <a:t>&lt;/body&gt;</a:t>
            </a:r>
          </a:p>
          <a:p>
            <a:r>
              <a:rPr lang="en-US" dirty="0"/>
              <a:t>&lt;/html&gt;</a:t>
            </a:r>
          </a:p>
        </p:txBody>
      </p:sp>
      <p:sp>
        <p:nvSpPr>
          <p:cNvPr id="10" name="TextBox 9">
            <a:extLst>
              <a:ext uri="{FF2B5EF4-FFF2-40B4-BE49-F238E27FC236}">
                <a16:creationId xmlns:a16="http://schemas.microsoft.com/office/drawing/2014/main" id="{D18C85D8-BD7B-A4D2-DDB3-1782A318D462}"/>
              </a:ext>
            </a:extLst>
          </p:cNvPr>
          <p:cNvSpPr txBox="1"/>
          <p:nvPr/>
        </p:nvSpPr>
        <p:spPr>
          <a:xfrm>
            <a:off x="4417219" y="5506521"/>
            <a:ext cx="6129336" cy="369332"/>
          </a:xfrm>
          <a:prstGeom prst="rect">
            <a:avLst/>
          </a:prstGeom>
          <a:noFill/>
        </p:spPr>
        <p:txBody>
          <a:bodyPr wrap="square">
            <a:spAutoFit/>
          </a:bodyPr>
          <a:lstStyle/>
          <a:p>
            <a:r>
              <a:rPr lang="en-US" b="0" i="1" dirty="0" err="1">
                <a:solidFill>
                  <a:srgbClr val="000000"/>
                </a:solidFill>
                <a:effectLst/>
                <a:latin typeface="Consolas" panose="020B0609020204030204" pitchFamily="49" charset="0"/>
              </a:rPr>
              <a:t>objectName</a:t>
            </a:r>
            <a:r>
              <a:rPr lang="en-US" b="0" i="1" dirty="0">
                <a:solidFill>
                  <a:srgbClr val="000000"/>
                </a:solidFill>
                <a:effectLst/>
                <a:latin typeface="Consolas" panose="020B0609020204030204" pitchFamily="49" charset="0"/>
              </a:rPr>
              <a:t>[</a:t>
            </a:r>
            <a:r>
              <a:rPr lang="en-US" b="0" i="1" dirty="0">
                <a:solidFill>
                  <a:srgbClr val="A52A2A"/>
                </a:solidFill>
                <a:effectLst/>
                <a:latin typeface="Consolas" panose="020B0609020204030204" pitchFamily="49" charset="0"/>
              </a:rPr>
              <a:t>"</a:t>
            </a:r>
            <a:r>
              <a:rPr lang="en-US" b="0" i="1" dirty="0" err="1">
                <a:solidFill>
                  <a:srgbClr val="A52A2A"/>
                </a:solidFill>
                <a:effectLst/>
                <a:latin typeface="Consolas" panose="020B0609020204030204" pitchFamily="49" charset="0"/>
              </a:rPr>
              <a:t>propertyName</a:t>
            </a:r>
            <a:r>
              <a:rPr lang="en-US" b="0" i="1" dirty="0">
                <a:solidFill>
                  <a:srgbClr val="A52A2A"/>
                </a:solidFill>
                <a:effectLst/>
                <a:latin typeface="Consolas" panose="020B0609020204030204" pitchFamily="49" charset="0"/>
              </a:rPr>
              <a:t>"</a:t>
            </a:r>
            <a:r>
              <a:rPr lang="en-US" b="0" i="1" dirty="0">
                <a:solidFill>
                  <a:srgbClr val="000000"/>
                </a:solidFill>
                <a:effectLst/>
                <a:latin typeface="Consolas" panose="020B0609020204030204" pitchFamily="49" charset="0"/>
              </a:rPr>
              <a:t>]</a:t>
            </a:r>
            <a:endParaRPr lang="en-US" dirty="0"/>
          </a:p>
        </p:txBody>
      </p:sp>
      <p:sp>
        <p:nvSpPr>
          <p:cNvPr id="12" name="TextBox 11">
            <a:extLst>
              <a:ext uri="{FF2B5EF4-FFF2-40B4-BE49-F238E27FC236}">
                <a16:creationId xmlns:a16="http://schemas.microsoft.com/office/drawing/2014/main" id="{B1F9BDB2-009C-AB07-2BFC-B32E2ADE5BE7}"/>
              </a:ext>
            </a:extLst>
          </p:cNvPr>
          <p:cNvSpPr txBox="1"/>
          <p:nvPr/>
        </p:nvSpPr>
        <p:spPr>
          <a:xfrm>
            <a:off x="4417219" y="4818914"/>
            <a:ext cx="6129336" cy="646331"/>
          </a:xfrm>
          <a:prstGeom prst="rect">
            <a:avLst/>
          </a:prstGeom>
          <a:noFill/>
        </p:spPr>
        <p:txBody>
          <a:bodyPr wrap="square">
            <a:spAutoFit/>
          </a:bodyPr>
          <a:lstStyle/>
          <a:p>
            <a:r>
              <a:rPr lang="en-US" b="0" i="1" dirty="0">
                <a:solidFill>
                  <a:srgbClr val="000000"/>
                </a:solidFill>
                <a:effectLst/>
                <a:latin typeface="Consolas" panose="020B0609020204030204" pitchFamily="49" charset="0"/>
              </a:rPr>
              <a:t>Accessing object</a:t>
            </a:r>
          </a:p>
          <a:p>
            <a:r>
              <a:rPr lang="en-US" b="0" i="1" dirty="0" err="1">
                <a:solidFill>
                  <a:srgbClr val="000000"/>
                </a:solidFill>
                <a:effectLst/>
                <a:latin typeface="Consolas" panose="020B0609020204030204" pitchFamily="49" charset="0"/>
              </a:rPr>
              <a:t>objectName.propertyName</a:t>
            </a:r>
            <a:endParaRPr lang="en-US" dirty="0"/>
          </a:p>
        </p:txBody>
      </p:sp>
    </p:spTree>
    <p:extLst>
      <p:ext uri="{BB962C8B-B14F-4D97-AF65-F5344CB8AC3E}">
        <p14:creationId xmlns:p14="http://schemas.microsoft.com/office/powerpoint/2010/main" val="40909726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DA18B-5A86-0EE3-A834-9D882E508F5D}"/>
              </a:ext>
            </a:extLst>
          </p:cNvPr>
          <p:cNvSpPr>
            <a:spLocks noGrp="1"/>
          </p:cNvSpPr>
          <p:nvPr>
            <p:ph type="sldNum" sz="quarter" idx="12"/>
          </p:nvPr>
        </p:nvSpPr>
        <p:spPr/>
        <p:txBody>
          <a:bodyPr/>
          <a:lstStyle/>
          <a:p>
            <a:fld id="{56EB6A26-E255-41DA-B629-B741FA01731F}" type="slidenum">
              <a:rPr lang="en-US" smtClean="0"/>
              <a:t>103</a:t>
            </a:fld>
            <a:endParaRPr lang="en-US"/>
          </a:p>
        </p:txBody>
      </p:sp>
    </p:spTree>
    <p:extLst>
      <p:ext uri="{BB962C8B-B14F-4D97-AF65-F5344CB8AC3E}">
        <p14:creationId xmlns:p14="http://schemas.microsoft.com/office/powerpoint/2010/main" val="275398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638E55-F5E7-1C0E-F613-E90888708996}"/>
              </a:ext>
            </a:extLst>
          </p:cNvPr>
          <p:cNvSpPr>
            <a:spLocks noGrp="1"/>
          </p:cNvSpPr>
          <p:nvPr>
            <p:ph type="sldNum" sz="quarter" idx="12"/>
          </p:nvPr>
        </p:nvSpPr>
        <p:spPr/>
        <p:txBody>
          <a:bodyPr/>
          <a:lstStyle/>
          <a:p>
            <a:fld id="{56EB6A26-E255-41DA-B629-B741FA01731F}" type="slidenum">
              <a:rPr lang="en-US" smtClean="0"/>
              <a:t>104</a:t>
            </a:fld>
            <a:endParaRPr lang="en-US"/>
          </a:p>
        </p:txBody>
      </p:sp>
    </p:spTree>
    <p:extLst>
      <p:ext uri="{BB962C8B-B14F-4D97-AF65-F5344CB8AC3E}">
        <p14:creationId xmlns:p14="http://schemas.microsoft.com/office/powerpoint/2010/main" val="19752036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10508F-672A-0B7D-9BED-E4F9CF393FF6}"/>
              </a:ext>
            </a:extLst>
          </p:cNvPr>
          <p:cNvSpPr>
            <a:spLocks noGrp="1"/>
          </p:cNvSpPr>
          <p:nvPr>
            <p:ph type="sldNum" sz="quarter" idx="12"/>
          </p:nvPr>
        </p:nvSpPr>
        <p:spPr/>
        <p:txBody>
          <a:bodyPr/>
          <a:lstStyle/>
          <a:p>
            <a:fld id="{56EB6A26-E255-41DA-B629-B741FA01731F}" type="slidenum">
              <a:rPr lang="en-US" smtClean="0"/>
              <a:t>105</a:t>
            </a:fld>
            <a:endParaRPr lang="en-US"/>
          </a:p>
        </p:txBody>
      </p:sp>
    </p:spTree>
    <p:extLst>
      <p:ext uri="{BB962C8B-B14F-4D97-AF65-F5344CB8AC3E}">
        <p14:creationId xmlns:p14="http://schemas.microsoft.com/office/powerpoint/2010/main" val="3936261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AE1C74-2764-A03C-57F0-55BC6494DD47}"/>
              </a:ext>
            </a:extLst>
          </p:cNvPr>
          <p:cNvSpPr>
            <a:spLocks noGrp="1"/>
          </p:cNvSpPr>
          <p:nvPr>
            <p:ph type="sldNum" sz="quarter" idx="12"/>
          </p:nvPr>
        </p:nvSpPr>
        <p:spPr/>
        <p:txBody>
          <a:bodyPr/>
          <a:lstStyle/>
          <a:p>
            <a:fld id="{56EB6A26-E255-41DA-B629-B741FA01731F}" type="slidenum">
              <a:rPr lang="en-US" smtClean="0"/>
              <a:t>106</a:t>
            </a:fld>
            <a:endParaRPr lang="en-US"/>
          </a:p>
        </p:txBody>
      </p:sp>
    </p:spTree>
    <p:extLst>
      <p:ext uri="{BB962C8B-B14F-4D97-AF65-F5344CB8AC3E}">
        <p14:creationId xmlns:p14="http://schemas.microsoft.com/office/powerpoint/2010/main" val="5358074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DD2CF-4925-F45B-ECC6-EB450C987E20}"/>
              </a:ext>
            </a:extLst>
          </p:cNvPr>
          <p:cNvSpPr>
            <a:spLocks noGrp="1"/>
          </p:cNvSpPr>
          <p:nvPr>
            <p:ph type="sldNum" sz="quarter" idx="12"/>
          </p:nvPr>
        </p:nvSpPr>
        <p:spPr/>
        <p:txBody>
          <a:bodyPr/>
          <a:lstStyle/>
          <a:p>
            <a:fld id="{56EB6A26-E255-41DA-B629-B741FA01731F}" type="slidenum">
              <a:rPr lang="en-US" smtClean="0"/>
              <a:t>107</a:t>
            </a:fld>
            <a:endParaRPr lang="en-US"/>
          </a:p>
        </p:txBody>
      </p:sp>
    </p:spTree>
    <p:extLst>
      <p:ext uri="{BB962C8B-B14F-4D97-AF65-F5344CB8AC3E}">
        <p14:creationId xmlns:p14="http://schemas.microsoft.com/office/powerpoint/2010/main" val="14197244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8D1C28-1C91-F060-DFD7-CE7FDE67EA54}"/>
              </a:ext>
            </a:extLst>
          </p:cNvPr>
          <p:cNvSpPr>
            <a:spLocks noGrp="1"/>
          </p:cNvSpPr>
          <p:nvPr>
            <p:ph type="sldNum" sz="quarter" idx="12"/>
          </p:nvPr>
        </p:nvSpPr>
        <p:spPr/>
        <p:txBody>
          <a:bodyPr/>
          <a:lstStyle/>
          <a:p>
            <a:fld id="{56EB6A26-E255-41DA-B629-B741FA01731F}" type="slidenum">
              <a:rPr lang="en-US" smtClean="0"/>
              <a:t>108</a:t>
            </a:fld>
            <a:endParaRPr lang="en-US"/>
          </a:p>
        </p:txBody>
      </p:sp>
      <p:pic>
        <p:nvPicPr>
          <p:cNvPr id="4" name="Picture 3">
            <a:extLst>
              <a:ext uri="{FF2B5EF4-FFF2-40B4-BE49-F238E27FC236}">
                <a16:creationId xmlns:a16="http://schemas.microsoft.com/office/drawing/2014/main" id="{C1795AD1-598B-C7CE-EE1C-615AC42C2E4C}"/>
              </a:ext>
            </a:extLst>
          </p:cNvPr>
          <p:cNvPicPr>
            <a:picLocks noChangeAspect="1"/>
          </p:cNvPicPr>
          <p:nvPr/>
        </p:nvPicPr>
        <p:blipFill>
          <a:blip r:embed="rId2"/>
          <a:stretch>
            <a:fillRect/>
          </a:stretch>
        </p:blipFill>
        <p:spPr>
          <a:xfrm>
            <a:off x="297854" y="384048"/>
            <a:ext cx="11268925" cy="3395281"/>
          </a:xfrm>
          <a:prstGeom prst="rect">
            <a:avLst/>
          </a:prstGeom>
        </p:spPr>
      </p:pic>
    </p:spTree>
    <p:extLst>
      <p:ext uri="{BB962C8B-B14F-4D97-AF65-F5344CB8AC3E}">
        <p14:creationId xmlns:p14="http://schemas.microsoft.com/office/powerpoint/2010/main" val="11277296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14E92B-47F7-C586-0632-6C50F758C03D}"/>
              </a:ext>
            </a:extLst>
          </p:cNvPr>
          <p:cNvSpPr>
            <a:spLocks noGrp="1"/>
          </p:cNvSpPr>
          <p:nvPr>
            <p:ph type="sldNum" sz="quarter" idx="12"/>
          </p:nvPr>
        </p:nvSpPr>
        <p:spPr/>
        <p:txBody>
          <a:bodyPr/>
          <a:lstStyle/>
          <a:p>
            <a:fld id="{56EB6A26-E255-41DA-B629-B741FA01731F}" type="slidenum">
              <a:rPr lang="en-US" smtClean="0"/>
              <a:t>109</a:t>
            </a:fld>
            <a:endParaRPr lang="en-US"/>
          </a:p>
        </p:txBody>
      </p:sp>
      <p:pic>
        <p:nvPicPr>
          <p:cNvPr id="5" name="Picture 4">
            <a:extLst>
              <a:ext uri="{FF2B5EF4-FFF2-40B4-BE49-F238E27FC236}">
                <a16:creationId xmlns:a16="http://schemas.microsoft.com/office/drawing/2014/main" id="{32EB178C-70FB-11ED-88A6-F08A1D825C03}"/>
              </a:ext>
            </a:extLst>
          </p:cNvPr>
          <p:cNvPicPr>
            <a:picLocks noChangeAspect="1"/>
          </p:cNvPicPr>
          <p:nvPr/>
        </p:nvPicPr>
        <p:blipFill>
          <a:blip r:embed="rId2"/>
          <a:stretch>
            <a:fillRect/>
          </a:stretch>
        </p:blipFill>
        <p:spPr>
          <a:xfrm>
            <a:off x="580453" y="537336"/>
            <a:ext cx="8755571" cy="5527663"/>
          </a:xfrm>
          <a:prstGeom prst="rect">
            <a:avLst/>
          </a:prstGeom>
        </p:spPr>
      </p:pic>
    </p:spTree>
    <p:extLst>
      <p:ext uri="{BB962C8B-B14F-4D97-AF65-F5344CB8AC3E}">
        <p14:creationId xmlns:p14="http://schemas.microsoft.com/office/powerpoint/2010/main" val="238354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21E4-C587-A05A-D626-1710A21A39E4}"/>
              </a:ext>
            </a:extLst>
          </p:cNvPr>
          <p:cNvSpPr>
            <a:spLocks noGrp="1"/>
          </p:cNvSpPr>
          <p:nvPr>
            <p:ph type="title"/>
          </p:nvPr>
        </p:nvSpPr>
        <p:spPr/>
        <p:txBody>
          <a:bodyPr/>
          <a:lstStyle/>
          <a:p>
            <a:r>
              <a:rPr lang="en-US" dirty="0" err="1"/>
              <a:t>Javascript</a:t>
            </a:r>
            <a:r>
              <a:rPr lang="en-US" dirty="0"/>
              <a:t> vs Java</a:t>
            </a:r>
          </a:p>
        </p:txBody>
      </p:sp>
      <p:sp>
        <p:nvSpPr>
          <p:cNvPr id="3" name="Content Placeholder 2">
            <a:extLst>
              <a:ext uri="{FF2B5EF4-FFF2-40B4-BE49-F238E27FC236}">
                <a16:creationId xmlns:a16="http://schemas.microsoft.com/office/drawing/2014/main" id="{E4BB830F-244E-F869-C94B-639B7D769415}"/>
              </a:ext>
            </a:extLst>
          </p:cNvPr>
          <p:cNvSpPr>
            <a:spLocks noGrp="1"/>
          </p:cNvSpPr>
          <p:nvPr>
            <p:ph idx="1"/>
          </p:nvPr>
        </p:nvSpPr>
        <p:spPr/>
        <p:txBody>
          <a:bodyPr/>
          <a:lstStyle/>
          <a:p>
            <a:r>
              <a:rPr lang="en-US" dirty="0"/>
              <a:t>interpreted, not compiled</a:t>
            </a:r>
          </a:p>
          <a:p>
            <a:r>
              <a:rPr lang="en-US" dirty="0"/>
              <a:t>more relaxed syntax and rules</a:t>
            </a:r>
          </a:p>
          <a:p>
            <a:pPr lvl="1"/>
            <a:r>
              <a:rPr lang="en-US" dirty="0"/>
              <a:t>fewer and "looser" data types</a:t>
            </a:r>
          </a:p>
          <a:p>
            <a:pPr lvl="1"/>
            <a:r>
              <a:rPr lang="en-US" dirty="0"/>
              <a:t>variables don't need to be declared</a:t>
            </a:r>
          </a:p>
          <a:p>
            <a:pPr lvl="1"/>
            <a:r>
              <a:rPr lang="en-US" dirty="0"/>
              <a:t>errors often silent (few exceptions)</a:t>
            </a:r>
          </a:p>
          <a:p>
            <a:r>
              <a:rPr lang="en-US" dirty="0"/>
              <a:t>key construct is the function rather than the class</a:t>
            </a:r>
          </a:p>
          <a:p>
            <a:pPr lvl="1"/>
            <a:r>
              <a:rPr lang="en-US" dirty="0"/>
              <a:t>"first-class" functions are used in many situations</a:t>
            </a:r>
          </a:p>
          <a:p>
            <a:r>
              <a:rPr lang="en-US" dirty="0"/>
              <a:t>contained within a web page and integrates with its HTML/CSS content 	</a:t>
            </a:r>
          </a:p>
          <a:p>
            <a:endParaRPr lang="en-US" dirty="0"/>
          </a:p>
        </p:txBody>
      </p:sp>
      <p:pic>
        <p:nvPicPr>
          <p:cNvPr id="4" name="Picture 2">
            <a:extLst>
              <a:ext uri="{FF2B5EF4-FFF2-40B4-BE49-F238E27FC236}">
                <a16:creationId xmlns:a16="http://schemas.microsoft.com/office/drawing/2014/main" id="{091349CD-C377-31D2-34C6-B31963E50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305" y="1228726"/>
            <a:ext cx="168204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87233681-B096-3E21-0989-1020BFE03AE1}"/>
              </a:ext>
            </a:extLst>
          </p:cNvPr>
          <p:cNvSpPr>
            <a:spLocks noGrp="1"/>
          </p:cNvSpPr>
          <p:nvPr>
            <p:ph type="sldNum" sz="quarter" idx="12"/>
          </p:nvPr>
        </p:nvSpPr>
        <p:spPr/>
        <p:txBody>
          <a:bodyPr/>
          <a:lstStyle/>
          <a:p>
            <a:fld id="{56EB6A26-E255-41DA-B629-B741FA01731F}" type="slidenum">
              <a:rPr lang="en-US" smtClean="0"/>
              <a:t>11</a:t>
            </a:fld>
            <a:endParaRPr lang="en-US"/>
          </a:p>
        </p:txBody>
      </p:sp>
    </p:spTree>
    <p:extLst>
      <p:ext uri="{BB962C8B-B14F-4D97-AF65-F5344CB8AC3E}">
        <p14:creationId xmlns:p14="http://schemas.microsoft.com/office/powerpoint/2010/main" val="13619026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A0EDD-E59A-C910-332F-FB8CE2D86687}"/>
              </a:ext>
            </a:extLst>
          </p:cNvPr>
          <p:cNvSpPr>
            <a:spLocks noGrp="1"/>
          </p:cNvSpPr>
          <p:nvPr>
            <p:ph type="sldNum" sz="quarter" idx="12"/>
          </p:nvPr>
        </p:nvSpPr>
        <p:spPr/>
        <p:txBody>
          <a:bodyPr/>
          <a:lstStyle/>
          <a:p>
            <a:fld id="{56EB6A26-E255-41DA-B629-B741FA01731F}" type="slidenum">
              <a:rPr lang="en-US" smtClean="0"/>
              <a:t>110</a:t>
            </a:fld>
            <a:endParaRPr lang="en-US"/>
          </a:p>
        </p:txBody>
      </p:sp>
      <p:pic>
        <p:nvPicPr>
          <p:cNvPr id="4" name="Picture 3">
            <a:extLst>
              <a:ext uri="{FF2B5EF4-FFF2-40B4-BE49-F238E27FC236}">
                <a16:creationId xmlns:a16="http://schemas.microsoft.com/office/drawing/2014/main" id="{DB48A846-D1DD-A08E-70CB-4BF291124461}"/>
              </a:ext>
            </a:extLst>
          </p:cNvPr>
          <p:cNvPicPr>
            <a:picLocks noChangeAspect="1"/>
          </p:cNvPicPr>
          <p:nvPr/>
        </p:nvPicPr>
        <p:blipFill>
          <a:blip r:embed="rId2"/>
          <a:stretch>
            <a:fillRect/>
          </a:stretch>
        </p:blipFill>
        <p:spPr>
          <a:xfrm>
            <a:off x="628650" y="260424"/>
            <a:ext cx="8115300" cy="5849863"/>
          </a:xfrm>
          <a:prstGeom prst="rect">
            <a:avLst/>
          </a:prstGeom>
        </p:spPr>
      </p:pic>
    </p:spTree>
    <p:extLst>
      <p:ext uri="{BB962C8B-B14F-4D97-AF65-F5344CB8AC3E}">
        <p14:creationId xmlns:p14="http://schemas.microsoft.com/office/powerpoint/2010/main" val="39393124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D3D86-550F-80F9-7E10-60FA8C044E05}"/>
              </a:ext>
            </a:extLst>
          </p:cNvPr>
          <p:cNvSpPr>
            <a:spLocks noGrp="1"/>
          </p:cNvSpPr>
          <p:nvPr>
            <p:ph type="sldNum" sz="quarter" idx="12"/>
          </p:nvPr>
        </p:nvSpPr>
        <p:spPr/>
        <p:txBody>
          <a:bodyPr/>
          <a:lstStyle/>
          <a:p>
            <a:fld id="{56EB6A26-E255-41DA-B629-B741FA01731F}" type="slidenum">
              <a:rPr lang="en-US" smtClean="0"/>
              <a:t>111</a:t>
            </a:fld>
            <a:endParaRPr lang="en-US"/>
          </a:p>
        </p:txBody>
      </p:sp>
      <p:pic>
        <p:nvPicPr>
          <p:cNvPr id="4" name="Picture 3">
            <a:extLst>
              <a:ext uri="{FF2B5EF4-FFF2-40B4-BE49-F238E27FC236}">
                <a16:creationId xmlns:a16="http://schemas.microsoft.com/office/drawing/2014/main" id="{BE09FC9F-E0F0-14D0-CA15-785AE137F4CB}"/>
              </a:ext>
            </a:extLst>
          </p:cNvPr>
          <p:cNvPicPr>
            <a:picLocks noChangeAspect="1"/>
          </p:cNvPicPr>
          <p:nvPr/>
        </p:nvPicPr>
        <p:blipFill>
          <a:blip r:embed="rId2"/>
          <a:stretch>
            <a:fillRect/>
          </a:stretch>
        </p:blipFill>
        <p:spPr>
          <a:xfrm>
            <a:off x="0" y="0"/>
            <a:ext cx="4476750" cy="3412295"/>
          </a:xfrm>
          <a:prstGeom prst="rect">
            <a:avLst/>
          </a:prstGeom>
        </p:spPr>
      </p:pic>
      <p:pic>
        <p:nvPicPr>
          <p:cNvPr id="6" name="Picture 5">
            <a:extLst>
              <a:ext uri="{FF2B5EF4-FFF2-40B4-BE49-F238E27FC236}">
                <a16:creationId xmlns:a16="http://schemas.microsoft.com/office/drawing/2014/main" id="{7C35328F-BD45-ABC6-B563-87DDB4209F27}"/>
              </a:ext>
            </a:extLst>
          </p:cNvPr>
          <p:cNvPicPr>
            <a:picLocks noChangeAspect="1"/>
          </p:cNvPicPr>
          <p:nvPr/>
        </p:nvPicPr>
        <p:blipFill>
          <a:blip r:embed="rId3"/>
          <a:stretch>
            <a:fillRect/>
          </a:stretch>
        </p:blipFill>
        <p:spPr>
          <a:xfrm>
            <a:off x="0" y="3412295"/>
            <a:ext cx="5953125" cy="560701"/>
          </a:xfrm>
          <a:prstGeom prst="rect">
            <a:avLst/>
          </a:prstGeom>
        </p:spPr>
      </p:pic>
      <p:pic>
        <p:nvPicPr>
          <p:cNvPr id="8" name="Picture 7">
            <a:extLst>
              <a:ext uri="{FF2B5EF4-FFF2-40B4-BE49-F238E27FC236}">
                <a16:creationId xmlns:a16="http://schemas.microsoft.com/office/drawing/2014/main" id="{DD471708-970B-D3B6-9462-B15E1A7DA6A5}"/>
              </a:ext>
            </a:extLst>
          </p:cNvPr>
          <p:cNvPicPr>
            <a:picLocks noChangeAspect="1"/>
          </p:cNvPicPr>
          <p:nvPr/>
        </p:nvPicPr>
        <p:blipFill>
          <a:blip r:embed="rId4"/>
          <a:stretch>
            <a:fillRect/>
          </a:stretch>
        </p:blipFill>
        <p:spPr>
          <a:xfrm>
            <a:off x="6296025" y="-155228"/>
            <a:ext cx="5057775" cy="3974535"/>
          </a:xfrm>
          <a:prstGeom prst="rect">
            <a:avLst/>
          </a:prstGeom>
        </p:spPr>
      </p:pic>
      <p:pic>
        <p:nvPicPr>
          <p:cNvPr id="10" name="Picture 9">
            <a:extLst>
              <a:ext uri="{FF2B5EF4-FFF2-40B4-BE49-F238E27FC236}">
                <a16:creationId xmlns:a16="http://schemas.microsoft.com/office/drawing/2014/main" id="{6D76901D-621A-BC63-7F21-7ECAED9FA9ED}"/>
              </a:ext>
            </a:extLst>
          </p:cNvPr>
          <p:cNvPicPr>
            <a:picLocks noChangeAspect="1"/>
          </p:cNvPicPr>
          <p:nvPr/>
        </p:nvPicPr>
        <p:blipFill>
          <a:blip r:embed="rId5"/>
          <a:stretch>
            <a:fillRect/>
          </a:stretch>
        </p:blipFill>
        <p:spPr>
          <a:xfrm>
            <a:off x="0" y="4027128"/>
            <a:ext cx="5324475" cy="2797462"/>
          </a:xfrm>
          <a:prstGeom prst="rect">
            <a:avLst/>
          </a:prstGeom>
        </p:spPr>
      </p:pic>
      <p:pic>
        <p:nvPicPr>
          <p:cNvPr id="12" name="Picture 11">
            <a:extLst>
              <a:ext uri="{FF2B5EF4-FFF2-40B4-BE49-F238E27FC236}">
                <a16:creationId xmlns:a16="http://schemas.microsoft.com/office/drawing/2014/main" id="{65FA4C8A-FB5F-94C6-DBF6-B6840AE87447}"/>
              </a:ext>
            </a:extLst>
          </p:cNvPr>
          <p:cNvPicPr>
            <a:picLocks noChangeAspect="1"/>
          </p:cNvPicPr>
          <p:nvPr/>
        </p:nvPicPr>
        <p:blipFill>
          <a:blip r:embed="rId6"/>
          <a:stretch>
            <a:fillRect/>
          </a:stretch>
        </p:blipFill>
        <p:spPr>
          <a:xfrm>
            <a:off x="6555581" y="3626040"/>
            <a:ext cx="3976688" cy="2534734"/>
          </a:xfrm>
          <a:prstGeom prst="rect">
            <a:avLst/>
          </a:prstGeom>
        </p:spPr>
      </p:pic>
      <p:pic>
        <p:nvPicPr>
          <p:cNvPr id="14" name="Picture 13">
            <a:extLst>
              <a:ext uri="{FF2B5EF4-FFF2-40B4-BE49-F238E27FC236}">
                <a16:creationId xmlns:a16="http://schemas.microsoft.com/office/drawing/2014/main" id="{D1CF952F-22A9-4F99-5106-9B11147FD368}"/>
              </a:ext>
            </a:extLst>
          </p:cNvPr>
          <p:cNvPicPr>
            <a:picLocks noChangeAspect="1"/>
          </p:cNvPicPr>
          <p:nvPr/>
        </p:nvPicPr>
        <p:blipFill>
          <a:blip r:embed="rId7"/>
          <a:stretch>
            <a:fillRect/>
          </a:stretch>
        </p:blipFill>
        <p:spPr>
          <a:xfrm>
            <a:off x="5711446" y="6160774"/>
            <a:ext cx="5798308" cy="560701"/>
          </a:xfrm>
          <a:prstGeom prst="rect">
            <a:avLst/>
          </a:prstGeom>
        </p:spPr>
      </p:pic>
    </p:spTree>
    <p:extLst>
      <p:ext uri="{BB962C8B-B14F-4D97-AF65-F5344CB8AC3E}">
        <p14:creationId xmlns:p14="http://schemas.microsoft.com/office/powerpoint/2010/main" val="217177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146D6B-3CA6-951A-2D7C-4D6805CD6A8C}"/>
              </a:ext>
            </a:extLst>
          </p:cNvPr>
          <p:cNvSpPr>
            <a:spLocks noGrp="1"/>
          </p:cNvSpPr>
          <p:nvPr>
            <p:ph type="sldNum" sz="quarter" idx="12"/>
          </p:nvPr>
        </p:nvSpPr>
        <p:spPr/>
        <p:txBody>
          <a:bodyPr/>
          <a:lstStyle/>
          <a:p>
            <a:fld id="{56EB6A26-E255-41DA-B629-B741FA01731F}" type="slidenum">
              <a:rPr lang="en-US" smtClean="0"/>
              <a:t>112</a:t>
            </a:fld>
            <a:endParaRPr lang="en-US"/>
          </a:p>
        </p:txBody>
      </p:sp>
      <p:pic>
        <p:nvPicPr>
          <p:cNvPr id="4" name="Picture 3">
            <a:extLst>
              <a:ext uri="{FF2B5EF4-FFF2-40B4-BE49-F238E27FC236}">
                <a16:creationId xmlns:a16="http://schemas.microsoft.com/office/drawing/2014/main" id="{B8C77DFE-C4A8-C6C4-9A65-2D9223144311}"/>
              </a:ext>
            </a:extLst>
          </p:cNvPr>
          <p:cNvPicPr>
            <a:picLocks noChangeAspect="1"/>
          </p:cNvPicPr>
          <p:nvPr/>
        </p:nvPicPr>
        <p:blipFill>
          <a:blip r:embed="rId2"/>
          <a:stretch>
            <a:fillRect/>
          </a:stretch>
        </p:blipFill>
        <p:spPr>
          <a:xfrm>
            <a:off x="0" y="0"/>
            <a:ext cx="4495800" cy="2867025"/>
          </a:xfrm>
          <a:prstGeom prst="rect">
            <a:avLst/>
          </a:prstGeom>
        </p:spPr>
      </p:pic>
      <p:pic>
        <p:nvPicPr>
          <p:cNvPr id="6" name="Picture 5">
            <a:extLst>
              <a:ext uri="{FF2B5EF4-FFF2-40B4-BE49-F238E27FC236}">
                <a16:creationId xmlns:a16="http://schemas.microsoft.com/office/drawing/2014/main" id="{E0AE0750-3001-1B65-1A6C-D574684E842F}"/>
              </a:ext>
            </a:extLst>
          </p:cNvPr>
          <p:cNvPicPr>
            <a:picLocks noChangeAspect="1"/>
          </p:cNvPicPr>
          <p:nvPr/>
        </p:nvPicPr>
        <p:blipFill>
          <a:blip r:embed="rId3"/>
          <a:stretch>
            <a:fillRect/>
          </a:stretch>
        </p:blipFill>
        <p:spPr>
          <a:xfrm>
            <a:off x="5148263" y="0"/>
            <a:ext cx="5962914" cy="3500438"/>
          </a:xfrm>
          <a:prstGeom prst="rect">
            <a:avLst/>
          </a:prstGeom>
        </p:spPr>
      </p:pic>
    </p:spTree>
    <p:extLst>
      <p:ext uri="{BB962C8B-B14F-4D97-AF65-F5344CB8AC3E}">
        <p14:creationId xmlns:p14="http://schemas.microsoft.com/office/powerpoint/2010/main" val="41689133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DFD1BD-AEB8-5D05-D1AD-9C21EBE58D4E}"/>
              </a:ext>
            </a:extLst>
          </p:cNvPr>
          <p:cNvSpPr>
            <a:spLocks noGrp="1"/>
          </p:cNvSpPr>
          <p:nvPr>
            <p:ph type="sldNum" sz="quarter" idx="12"/>
          </p:nvPr>
        </p:nvSpPr>
        <p:spPr/>
        <p:txBody>
          <a:bodyPr/>
          <a:lstStyle/>
          <a:p>
            <a:fld id="{56EB6A26-E255-41DA-B629-B741FA01731F}" type="slidenum">
              <a:rPr lang="en-US" smtClean="0"/>
              <a:t>113</a:t>
            </a:fld>
            <a:endParaRPr lang="en-US"/>
          </a:p>
        </p:txBody>
      </p:sp>
      <p:pic>
        <p:nvPicPr>
          <p:cNvPr id="4" name="Picture 3">
            <a:extLst>
              <a:ext uri="{FF2B5EF4-FFF2-40B4-BE49-F238E27FC236}">
                <a16:creationId xmlns:a16="http://schemas.microsoft.com/office/drawing/2014/main" id="{8E4272A2-4582-E87A-E3A2-1AA64B7D0360}"/>
              </a:ext>
            </a:extLst>
          </p:cNvPr>
          <p:cNvPicPr>
            <a:picLocks noChangeAspect="1"/>
          </p:cNvPicPr>
          <p:nvPr/>
        </p:nvPicPr>
        <p:blipFill>
          <a:blip r:embed="rId2"/>
          <a:stretch>
            <a:fillRect/>
          </a:stretch>
        </p:blipFill>
        <p:spPr>
          <a:xfrm>
            <a:off x="276225" y="285750"/>
            <a:ext cx="7029450" cy="5924550"/>
          </a:xfrm>
          <a:prstGeom prst="rect">
            <a:avLst/>
          </a:prstGeom>
        </p:spPr>
      </p:pic>
    </p:spTree>
    <p:extLst>
      <p:ext uri="{BB962C8B-B14F-4D97-AF65-F5344CB8AC3E}">
        <p14:creationId xmlns:p14="http://schemas.microsoft.com/office/powerpoint/2010/main" val="31868366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352362-ED09-287C-8BCE-4823E2DD3BFC}"/>
              </a:ext>
            </a:extLst>
          </p:cNvPr>
          <p:cNvSpPr>
            <a:spLocks noGrp="1"/>
          </p:cNvSpPr>
          <p:nvPr>
            <p:ph type="sldNum" sz="quarter" idx="12"/>
          </p:nvPr>
        </p:nvSpPr>
        <p:spPr/>
        <p:txBody>
          <a:bodyPr/>
          <a:lstStyle/>
          <a:p>
            <a:fld id="{56EB6A26-E255-41DA-B629-B741FA01731F}" type="slidenum">
              <a:rPr lang="en-US" smtClean="0"/>
              <a:t>114</a:t>
            </a:fld>
            <a:endParaRPr lang="en-US"/>
          </a:p>
        </p:txBody>
      </p:sp>
      <p:pic>
        <p:nvPicPr>
          <p:cNvPr id="4" name="Picture 3">
            <a:extLst>
              <a:ext uri="{FF2B5EF4-FFF2-40B4-BE49-F238E27FC236}">
                <a16:creationId xmlns:a16="http://schemas.microsoft.com/office/drawing/2014/main" id="{1AFD2462-C328-8D80-11D7-69480047EEAB}"/>
              </a:ext>
            </a:extLst>
          </p:cNvPr>
          <p:cNvPicPr>
            <a:picLocks noChangeAspect="1"/>
          </p:cNvPicPr>
          <p:nvPr/>
        </p:nvPicPr>
        <p:blipFill>
          <a:blip r:embed="rId2"/>
          <a:stretch>
            <a:fillRect/>
          </a:stretch>
        </p:blipFill>
        <p:spPr>
          <a:xfrm>
            <a:off x="152399" y="238124"/>
            <a:ext cx="8684976" cy="5534025"/>
          </a:xfrm>
          <a:prstGeom prst="rect">
            <a:avLst/>
          </a:prstGeom>
        </p:spPr>
      </p:pic>
      <p:pic>
        <p:nvPicPr>
          <p:cNvPr id="6" name="Picture 5">
            <a:extLst>
              <a:ext uri="{FF2B5EF4-FFF2-40B4-BE49-F238E27FC236}">
                <a16:creationId xmlns:a16="http://schemas.microsoft.com/office/drawing/2014/main" id="{175D4DCB-7728-467E-DD0C-7D76D6442BC4}"/>
              </a:ext>
            </a:extLst>
          </p:cNvPr>
          <p:cNvPicPr>
            <a:picLocks noChangeAspect="1"/>
          </p:cNvPicPr>
          <p:nvPr/>
        </p:nvPicPr>
        <p:blipFill>
          <a:blip r:embed="rId3"/>
          <a:stretch>
            <a:fillRect/>
          </a:stretch>
        </p:blipFill>
        <p:spPr>
          <a:xfrm>
            <a:off x="4810125" y="2603500"/>
            <a:ext cx="6934200" cy="2381250"/>
          </a:xfrm>
          <a:prstGeom prst="rect">
            <a:avLst/>
          </a:prstGeom>
        </p:spPr>
      </p:pic>
    </p:spTree>
    <p:extLst>
      <p:ext uri="{BB962C8B-B14F-4D97-AF65-F5344CB8AC3E}">
        <p14:creationId xmlns:p14="http://schemas.microsoft.com/office/powerpoint/2010/main" val="25277006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13AF97-B5E4-15CD-F91B-E805D7883884}"/>
              </a:ext>
            </a:extLst>
          </p:cNvPr>
          <p:cNvSpPr>
            <a:spLocks noGrp="1"/>
          </p:cNvSpPr>
          <p:nvPr>
            <p:ph type="sldNum" sz="quarter" idx="12"/>
          </p:nvPr>
        </p:nvSpPr>
        <p:spPr/>
        <p:txBody>
          <a:bodyPr/>
          <a:lstStyle/>
          <a:p>
            <a:fld id="{56EB6A26-E255-41DA-B629-B741FA01731F}" type="slidenum">
              <a:rPr lang="en-US" smtClean="0"/>
              <a:t>115</a:t>
            </a:fld>
            <a:endParaRPr lang="en-US"/>
          </a:p>
        </p:txBody>
      </p:sp>
      <p:pic>
        <p:nvPicPr>
          <p:cNvPr id="4" name="Picture 3">
            <a:extLst>
              <a:ext uri="{FF2B5EF4-FFF2-40B4-BE49-F238E27FC236}">
                <a16:creationId xmlns:a16="http://schemas.microsoft.com/office/drawing/2014/main" id="{2E5C30B1-04DA-0A4D-BD86-55517A78311B}"/>
              </a:ext>
            </a:extLst>
          </p:cNvPr>
          <p:cNvPicPr>
            <a:picLocks noChangeAspect="1"/>
          </p:cNvPicPr>
          <p:nvPr/>
        </p:nvPicPr>
        <p:blipFill>
          <a:blip r:embed="rId2"/>
          <a:stretch>
            <a:fillRect/>
          </a:stretch>
        </p:blipFill>
        <p:spPr>
          <a:xfrm>
            <a:off x="166688" y="80962"/>
            <a:ext cx="5967944" cy="2862263"/>
          </a:xfrm>
          <a:prstGeom prst="rect">
            <a:avLst/>
          </a:prstGeom>
        </p:spPr>
      </p:pic>
      <p:pic>
        <p:nvPicPr>
          <p:cNvPr id="6" name="Picture 5">
            <a:extLst>
              <a:ext uri="{FF2B5EF4-FFF2-40B4-BE49-F238E27FC236}">
                <a16:creationId xmlns:a16="http://schemas.microsoft.com/office/drawing/2014/main" id="{A97B1903-F36E-740D-DEFA-6B8AA9A12A6B}"/>
              </a:ext>
            </a:extLst>
          </p:cNvPr>
          <p:cNvPicPr>
            <a:picLocks noChangeAspect="1"/>
          </p:cNvPicPr>
          <p:nvPr/>
        </p:nvPicPr>
        <p:blipFill>
          <a:blip r:embed="rId3"/>
          <a:stretch>
            <a:fillRect/>
          </a:stretch>
        </p:blipFill>
        <p:spPr>
          <a:xfrm>
            <a:off x="95249" y="2943225"/>
            <a:ext cx="8734425" cy="819150"/>
          </a:xfrm>
          <a:prstGeom prst="rect">
            <a:avLst/>
          </a:prstGeom>
        </p:spPr>
      </p:pic>
      <p:pic>
        <p:nvPicPr>
          <p:cNvPr id="8" name="Picture 7">
            <a:extLst>
              <a:ext uri="{FF2B5EF4-FFF2-40B4-BE49-F238E27FC236}">
                <a16:creationId xmlns:a16="http://schemas.microsoft.com/office/drawing/2014/main" id="{C0AE8D91-C402-B57E-5BF3-71114D48E5F7}"/>
              </a:ext>
            </a:extLst>
          </p:cNvPr>
          <p:cNvPicPr>
            <a:picLocks noChangeAspect="1"/>
          </p:cNvPicPr>
          <p:nvPr/>
        </p:nvPicPr>
        <p:blipFill>
          <a:blip r:embed="rId4"/>
          <a:stretch>
            <a:fillRect/>
          </a:stretch>
        </p:blipFill>
        <p:spPr>
          <a:xfrm>
            <a:off x="5562599" y="3502025"/>
            <a:ext cx="3267075" cy="3219450"/>
          </a:xfrm>
          <a:prstGeom prst="rect">
            <a:avLst/>
          </a:prstGeom>
        </p:spPr>
      </p:pic>
    </p:spTree>
    <p:extLst>
      <p:ext uri="{BB962C8B-B14F-4D97-AF65-F5344CB8AC3E}">
        <p14:creationId xmlns:p14="http://schemas.microsoft.com/office/powerpoint/2010/main" val="25437165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84AA10-FF1D-BF15-10E9-E720FEFCEFF0}"/>
              </a:ext>
            </a:extLst>
          </p:cNvPr>
          <p:cNvSpPr>
            <a:spLocks noGrp="1"/>
          </p:cNvSpPr>
          <p:nvPr>
            <p:ph type="sldNum" sz="quarter" idx="12"/>
          </p:nvPr>
        </p:nvSpPr>
        <p:spPr/>
        <p:txBody>
          <a:bodyPr/>
          <a:lstStyle/>
          <a:p>
            <a:fld id="{56EB6A26-E255-41DA-B629-B741FA01731F}" type="slidenum">
              <a:rPr lang="en-US" smtClean="0"/>
              <a:t>116</a:t>
            </a:fld>
            <a:endParaRPr lang="en-US"/>
          </a:p>
        </p:txBody>
      </p:sp>
      <p:pic>
        <p:nvPicPr>
          <p:cNvPr id="4" name="Picture 3">
            <a:extLst>
              <a:ext uri="{FF2B5EF4-FFF2-40B4-BE49-F238E27FC236}">
                <a16:creationId xmlns:a16="http://schemas.microsoft.com/office/drawing/2014/main" id="{851AD714-BB05-65D5-C1B3-F42720917162}"/>
              </a:ext>
            </a:extLst>
          </p:cNvPr>
          <p:cNvPicPr>
            <a:picLocks noChangeAspect="1"/>
          </p:cNvPicPr>
          <p:nvPr/>
        </p:nvPicPr>
        <p:blipFill>
          <a:blip r:embed="rId2"/>
          <a:stretch>
            <a:fillRect/>
          </a:stretch>
        </p:blipFill>
        <p:spPr>
          <a:xfrm>
            <a:off x="104775" y="0"/>
            <a:ext cx="5991225" cy="841321"/>
          </a:xfrm>
          <a:prstGeom prst="rect">
            <a:avLst/>
          </a:prstGeom>
        </p:spPr>
      </p:pic>
      <p:pic>
        <p:nvPicPr>
          <p:cNvPr id="6" name="Picture 5">
            <a:extLst>
              <a:ext uri="{FF2B5EF4-FFF2-40B4-BE49-F238E27FC236}">
                <a16:creationId xmlns:a16="http://schemas.microsoft.com/office/drawing/2014/main" id="{DD5C22B9-0DDB-4894-E32C-286EB77E09CB}"/>
              </a:ext>
            </a:extLst>
          </p:cNvPr>
          <p:cNvPicPr>
            <a:picLocks noChangeAspect="1"/>
          </p:cNvPicPr>
          <p:nvPr/>
        </p:nvPicPr>
        <p:blipFill rotWithShape="1">
          <a:blip r:embed="rId3"/>
          <a:srcRect l="-1" r="517" b="13377"/>
          <a:stretch/>
        </p:blipFill>
        <p:spPr>
          <a:xfrm>
            <a:off x="1009649" y="738188"/>
            <a:ext cx="3667126" cy="5684838"/>
          </a:xfrm>
          <a:prstGeom prst="rect">
            <a:avLst/>
          </a:prstGeom>
        </p:spPr>
      </p:pic>
      <p:pic>
        <p:nvPicPr>
          <p:cNvPr id="8" name="Picture 7">
            <a:extLst>
              <a:ext uri="{FF2B5EF4-FFF2-40B4-BE49-F238E27FC236}">
                <a16:creationId xmlns:a16="http://schemas.microsoft.com/office/drawing/2014/main" id="{5C0B2629-6AD8-46D5-BD9C-17F4E0FBF248}"/>
              </a:ext>
            </a:extLst>
          </p:cNvPr>
          <p:cNvPicPr>
            <a:picLocks noChangeAspect="1"/>
          </p:cNvPicPr>
          <p:nvPr/>
        </p:nvPicPr>
        <p:blipFill>
          <a:blip r:embed="rId4"/>
          <a:stretch>
            <a:fillRect/>
          </a:stretch>
        </p:blipFill>
        <p:spPr>
          <a:xfrm>
            <a:off x="6167437" y="1385887"/>
            <a:ext cx="3419475" cy="1685925"/>
          </a:xfrm>
          <a:prstGeom prst="rect">
            <a:avLst/>
          </a:prstGeom>
        </p:spPr>
      </p:pic>
    </p:spTree>
    <p:extLst>
      <p:ext uri="{BB962C8B-B14F-4D97-AF65-F5344CB8AC3E}">
        <p14:creationId xmlns:p14="http://schemas.microsoft.com/office/powerpoint/2010/main" val="7686414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8E54BE-75AB-C2D7-3941-08424ED70565}"/>
              </a:ext>
            </a:extLst>
          </p:cNvPr>
          <p:cNvSpPr>
            <a:spLocks noGrp="1"/>
          </p:cNvSpPr>
          <p:nvPr>
            <p:ph type="sldNum" sz="quarter" idx="12"/>
          </p:nvPr>
        </p:nvSpPr>
        <p:spPr/>
        <p:txBody>
          <a:bodyPr/>
          <a:lstStyle/>
          <a:p>
            <a:fld id="{56EB6A26-E255-41DA-B629-B741FA01731F}" type="slidenum">
              <a:rPr lang="en-US" smtClean="0"/>
              <a:t>117</a:t>
            </a:fld>
            <a:endParaRPr lang="en-US"/>
          </a:p>
        </p:txBody>
      </p:sp>
      <p:pic>
        <p:nvPicPr>
          <p:cNvPr id="4" name="Picture 3">
            <a:extLst>
              <a:ext uri="{FF2B5EF4-FFF2-40B4-BE49-F238E27FC236}">
                <a16:creationId xmlns:a16="http://schemas.microsoft.com/office/drawing/2014/main" id="{21788E70-F48F-7A7C-86E6-AEB1DB0F5887}"/>
              </a:ext>
            </a:extLst>
          </p:cNvPr>
          <p:cNvPicPr>
            <a:picLocks noChangeAspect="1"/>
          </p:cNvPicPr>
          <p:nvPr/>
        </p:nvPicPr>
        <p:blipFill>
          <a:blip r:embed="rId2"/>
          <a:stretch>
            <a:fillRect/>
          </a:stretch>
        </p:blipFill>
        <p:spPr>
          <a:xfrm>
            <a:off x="495300" y="342900"/>
            <a:ext cx="8115300" cy="5734050"/>
          </a:xfrm>
          <a:prstGeom prst="rect">
            <a:avLst/>
          </a:prstGeom>
        </p:spPr>
      </p:pic>
      <p:pic>
        <p:nvPicPr>
          <p:cNvPr id="6" name="Picture 5">
            <a:extLst>
              <a:ext uri="{FF2B5EF4-FFF2-40B4-BE49-F238E27FC236}">
                <a16:creationId xmlns:a16="http://schemas.microsoft.com/office/drawing/2014/main" id="{637380C2-CE0A-BDBB-8DB1-F0DE584CDA8B}"/>
              </a:ext>
            </a:extLst>
          </p:cNvPr>
          <p:cNvPicPr>
            <a:picLocks noChangeAspect="1"/>
          </p:cNvPicPr>
          <p:nvPr/>
        </p:nvPicPr>
        <p:blipFill>
          <a:blip r:embed="rId3"/>
          <a:stretch>
            <a:fillRect/>
          </a:stretch>
        </p:blipFill>
        <p:spPr>
          <a:xfrm>
            <a:off x="5229225" y="2505075"/>
            <a:ext cx="4114800" cy="2895600"/>
          </a:xfrm>
          <a:prstGeom prst="rect">
            <a:avLst/>
          </a:prstGeom>
        </p:spPr>
      </p:pic>
    </p:spTree>
    <p:extLst>
      <p:ext uri="{BB962C8B-B14F-4D97-AF65-F5344CB8AC3E}">
        <p14:creationId xmlns:p14="http://schemas.microsoft.com/office/powerpoint/2010/main" val="25161797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0D05CF-B0EB-E637-FFFB-E22A39F6AEC2}"/>
              </a:ext>
            </a:extLst>
          </p:cNvPr>
          <p:cNvSpPr>
            <a:spLocks noGrp="1"/>
          </p:cNvSpPr>
          <p:nvPr>
            <p:ph type="sldNum" sz="quarter" idx="12"/>
          </p:nvPr>
        </p:nvSpPr>
        <p:spPr/>
        <p:txBody>
          <a:bodyPr/>
          <a:lstStyle/>
          <a:p>
            <a:fld id="{56EB6A26-E255-41DA-B629-B741FA01731F}" type="slidenum">
              <a:rPr lang="en-US" smtClean="0"/>
              <a:t>118</a:t>
            </a:fld>
            <a:endParaRPr lang="en-US"/>
          </a:p>
        </p:txBody>
      </p:sp>
      <p:pic>
        <p:nvPicPr>
          <p:cNvPr id="4" name="Picture 3">
            <a:extLst>
              <a:ext uri="{FF2B5EF4-FFF2-40B4-BE49-F238E27FC236}">
                <a16:creationId xmlns:a16="http://schemas.microsoft.com/office/drawing/2014/main" id="{2C14DE62-0381-7003-454F-90CBFB1EF7F7}"/>
              </a:ext>
            </a:extLst>
          </p:cNvPr>
          <p:cNvPicPr>
            <a:picLocks noChangeAspect="1"/>
          </p:cNvPicPr>
          <p:nvPr/>
        </p:nvPicPr>
        <p:blipFill>
          <a:blip r:embed="rId2"/>
          <a:stretch>
            <a:fillRect/>
          </a:stretch>
        </p:blipFill>
        <p:spPr>
          <a:xfrm>
            <a:off x="1028700" y="0"/>
            <a:ext cx="8699249" cy="6858000"/>
          </a:xfrm>
          <a:prstGeom prst="rect">
            <a:avLst/>
          </a:prstGeom>
        </p:spPr>
      </p:pic>
    </p:spTree>
    <p:extLst>
      <p:ext uri="{BB962C8B-B14F-4D97-AF65-F5344CB8AC3E}">
        <p14:creationId xmlns:p14="http://schemas.microsoft.com/office/powerpoint/2010/main" val="2636862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620762-D063-D72B-EA49-BD87CA613A2B}"/>
              </a:ext>
            </a:extLst>
          </p:cNvPr>
          <p:cNvSpPr>
            <a:spLocks noGrp="1"/>
          </p:cNvSpPr>
          <p:nvPr>
            <p:ph type="sldNum" sz="quarter" idx="12"/>
          </p:nvPr>
        </p:nvSpPr>
        <p:spPr/>
        <p:txBody>
          <a:bodyPr/>
          <a:lstStyle/>
          <a:p>
            <a:fld id="{56EB6A26-E255-41DA-B629-B741FA01731F}" type="slidenum">
              <a:rPr lang="en-US" smtClean="0"/>
              <a:t>119</a:t>
            </a:fld>
            <a:endParaRPr lang="en-US"/>
          </a:p>
        </p:txBody>
      </p:sp>
      <p:pic>
        <p:nvPicPr>
          <p:cNvPr id="3" name="Picture 2">
            <a:extLst>
              <a:ext uri="{FF2B5EF4-FFF2-40B4-BE49-F238E27FC236}">
                <a16:creationId xmlns:a16="http://schemas.microsoft.com/office/drawing/2014/main" id="{D0617478-6495-F60F-B252-7990E90CAB8E}"/>
              </a:ext>
            </a:extLst>
          </p:cNvPr>
          <p:cNvPicPr>
            <a:picLocks noChangeAspect="1"/>
          </p:cNvPicPr>
          <p:nvPr/>
        </p:nvPicPr>
        <p:blipFill>
          <a:blip r:embed="rId2"/>
          <a:stretch>
            <a:fillRect/>
          </a:stretch>
        </p:blipFill>
        <p:spPr>
          <a:xfrm>
            <a:off x="176212" y="338137"/>
            <a:ext cx="6505575" cy="2619375"/>
          </a:xfrm>
          <a:prstGeom prst="rect">
            <a:avLst/>
          </a:prstGeom>
        </p:spPr>
      </p:pic>
    </p:spTree>
    <p:extLst>
      <p:ext uri="{BB962C8B-B14F-4D97-AF65-F5344CB8AC3E}">
        <p14:creationId xmlns:p14="http://schemas.microsoft.com/office/powerpoint/2010/main" val="290356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B07EABD-1200-F311-248A-88718BBDC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76" y="1857375"/>
            <a:ext cx="2362200" cy="23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extLst>
              <a:ext uri="{FF2B5EF4-FFF2-40B4-BE49-F238E27FC236}">
                <a16:creationId xmlns:a16="http://schemas.microsoft.com/office/drawing/2014/main" id="{CD629CAF-7F69-4787-21E6-6B3B22575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704975"/>
            <a:ext cx="1687753" cy="262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0EA5E0A4-FE97-2F5C-E7A9-829B7CEE9017}"/>
              </a:ext>
            </a:extLst>
          </p:cNvPr>
          <p:cNvSpPr txBox="1"/>
          <p:nvPr/>
        </p:nvSpPr>
        <p:spPr>
          <a:xfrm>
            <a:off x="3848100" y="2771775"/>
            <a:ext cx="526106" cy="707886"/>
          </a:xfrm>
          <a:prstGeom prst="rect">
            <a:avLst/>
          </a:prstGeom>
          <a:noFill/>
        </p:spPr>
        <p:txBody>
          <a:bodyPr wrap="none" rtlCol="0">
            <a:spAutoFit/>
          </a:bodyPr>
          <a:lstStyle/>
          <a:p>
            <a:r>
              <a:rPr lang="en-US" sz="4000" dirty="0"/>
              <a:t>+</a:t>
            </a:r>
            <a:endParaRPr lang="en-US" dirty="0"/>
          </a:p>
        </p:txBody>
      </p:sp>
      <p:sp>
        <p:nvSpPr>
          <p:cNvPr id="7" name="TextBox 6">
            <a:extLst>
              <a:ext uri="{FF2B5EF4-FFF2-40B4-BE49-F238E27FC236}">
                <a16:creationId xmlns:a16="http://schemas.microsoft.com/office/drawing/2014/main" id="{F67C7D13-179F-104B-0512-9535E6F856A1}"/>
              </a:ext>
            </a:extLst>
          </p:cNvPr>
          <p:cNvSpPr txBox="1"/>
          <p:nvPr/>
        </p:nvSpPr>
        <p:spPr>
          <a:xfrm>
            <a:off x="6598594" y="2771775"/>
            <a:ext cx="526106" cy="707886"/>
          </a:xfrm>
          <a:prstGeom prst="rect">
            <a:avLst/>
          </a:prstGeom>
          <a:noFill/>
        </p:spPr>
        <p:txBody>
          <a:bodyPr wrap="none" rtlCol="0">
            <a:spAutoFit/>
          </a:bodyPr>
          <a:lstStyle/>
          <a:p>
            <a:r>
              <a:rPr lang="en-US" sz="4000" dirty="0"/>
              <a:t>=</a:t>
            </a:r>
            <a:endParaRPr lang="en-US" dirty="0"/>
          </a:p>
        </p:txBody>
      </p:sp>
      <p:pic>
        <p:nvPicPr>
          <p:cNvPr id="8" name="Picture 4">
            <a:extLst>
              <a:ext uri="{FF2B5EF4-FFF2-40B4-BE49-F238E27FC236}">
                <a16:creationId xmlns:a16="http://schemas.microsoft.com/office/drawing/2014/main" id="{6B5B0B3F-A73C-E35B-9841-67B348492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5700" y="2085975"/>
            <a:ext cx="2553849" cy="191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6D50BDF-66E8-701E-0B4B-CF2D428A9BD4}"/>
              </a:ext>
            </a:extLst>
          </p:cNvPr>
          <p:cNvSpPr>
            <a:spLocks noGrp="1"/>
          </p:cNvSpPr>
          <p:nvPr>
            <p:ph type="sldNum" sz="quarter" idx="12"/>
          </p:nvPr>
        </p:nvSpPr>
        <p:spPr/>
        <p:txBody>
          <a:bodyPr/>
          <a:lstStyle/>
          <a:p>
            <a:fld id="{56EB6A26-E255-41DA-B629-B741FA01731F}" type="slidenum">
              <a:rPr lang="en-US" smtClean="0"/>
              <a:t>12</a:t>
            </a:fld>
            <a:endParaRPr lang="en-US"/>
          </a:p>
        </p:txBody>
      </p:sp>
    </p:spTree>
    <p:extLst>
      <p:ext uri="{BB962C8B-B14F-4D97-AF65-F5344CB8AC3E}">
        <p14:creationId xmlns:p14="http://schemas.microsoft.com/office/powerpoint/2010/main" val="100014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94D4DD-4711-06B2-EB73-8D6A860B971D}"/>
              </a:ext>
            </a:extLst>
          </p:cNvPr>
          <p:cNvSpPr>
            <a:spLocks noGrp="1"/>
          </p:cNvSpPr>
          <p:nvPr>
            <p:ph type="sldNum" sz="quarter" idx="12"/>
          </p:nvPr>
        </p:nvSpPr>
        <p:spPr/>
        <p:txBody>
          <a:bodyPr/>
          <a:lstStyle/>
          <a:p>
            <a:fld id="{56EB6A26-E255-41DA-B629-B741FA01731F}" type="slidenum">
              <a:rPr lang="en-US" smtClean="0"/>
              <a:t>120</a:t>
            </a:fld>
            <a:endParaRPr lang="en-US"/>
          </a:p>
        </p:txBody>
      </p:sp>
      <p:pic>
        <p:nvPicPr>
          <p:cNvPr id="5" name="Picture 4">
            <a:extLst>
              <a:ext uri="{FF2B5EF4-FFF2-40B4-BE49-F238E27FC236}">
                <a16:creationId xmlns:a16="http://schemas.microsoft.com/office/drawing/2014/main" id="{732CD40C-9CE4-8028-6387-0EEC487F5C8E}"/>
              </a:ext>
            </a:extLst>
          </p:cNvPr>
          <p:cNvPicPr>
            <a:picLocks noChangeAspect="1"/>
          </p:cNvPicPr>
          <p:nvPr/>
        </p:nvPicPr>
        <p:blipFill>
          <a:blip r:embed="rId2"/>
          <a:stretch>
            <a:fillRect/>
          </a:stretch>
        </p:blipFill>
        <p:spPr>
          <a:xfrm>
            <a:off x="200025" y="1576387"/>
            <a:ext cx="8020050" cy="4962525"/>
          </a:xfrm>
          <a:prstGeom prst="rect">
            <a:avLst/>
          </a:prstGeom>
        </p:spPr>
      </p:pic>
      <p:pic>
        <p:nvPicPr>
          <p:cNvPr id="7" name="Picture 6">
            <a:extLst>
              <a:ext uri="{FF2B5EF4-FFF2-40B4-BE49-F238E27FC236}">
                <a16:creationId xmlns:a16="http://schemas.microsoft.com/office/drawing/2014/main" id="{EA4F7B8B-4B75-C295-3195-85EBF2174FD1}"/>
              </a:ext>
            </a:extLst>
          </p:cNvPr>
          <p:cNvPicPr>
            <a:picLocks noChangeAspect="1"/>
          </p:cNvPicPr>
          <p:nvPr/>
        </p:nvPicPr>
        <p:blipFill>
          <a:blip r:embed="rId3"/>
          <a:stretch>
            <a:fillRect/>
          </a:stretch>
        </p:blipFill>
        <p:spPr>
          <a:xfrm>
            <a:off x="276225" y="0"/>
            <a:ext cx="6743700" cy="1495425"/>
          </a:xfrm>
          <a:prstGeom prst="rect">
            <a:avLst/>
          </a:prstGeom>
        </p:spPr>
      </p:pic>
    </p:spTree>
    <p:extLst>
      <p:ext uri="{BB962C8B-B14F-4D97-AF65-F5344CB8AC3E}">
        <p14:creationId xmlns:p14="http://schemas.microsoft.com/office/powerpoint/2010/main" val="16443212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05DA4-BBE7-0188-FAE8-8582FC517EE0}"/>
              </a:ext>
            </a:extLst>
          </p:cNvPr>
          <p:cNvSpPr>
            <a:spLocks noGrp="1"/>
          </p:cNvSpPr>
          <p:nvPr>
            <p:ph type="sldNum" sz="quarter" idx="12"/>
          </p:nvPr>
        </p:nvSpPr>
        <p:spPr/>
        <p:txBody>
          <a:bodyPr/>
          <a:lstStyle/>
          <a:p>
            <a:fld id="{56EB6A26-E255-41DA-B629-B741FA01731F}" type="slidenum">
              <a:rPr lang="en-US" smtClean="0"/>
              <a:t>121</a:t>
            </a:fld>
            <a:endParaRPr lang="en-US"/>
          </a:p>
        </p:txBody>
      </p:sp>
      <p:pic>
        <p:nvPicPr>
          <p:cNvPr id="4" name="Picture 3">
            <a:extLst>
              <a:ext uri="{FF2B5EF4-FFF2-40B4-BE49-F238E27FC236}">
                <a16:creationId xmlns:a16="http://schemas.microsoft.com/office/drawing/2014/main" id="{2C718F28-A6E8-B3BE-F4E2-881886E5E019}"/>
              </a:ext>
            </a:extLst>
          </p:cNvPr>
          <p:cNvPicPr>
            <a:picLocks noChangeAspect="1"/>
          </p:cNvPicPr>
          <p:nvPr/>
        </p:nvPicPr>
        <p:blipFill>
          <a:blip r:embed="rId2"/>
          <a:stretch>
            <a:fillRect/>
          </a:stretch>
        </p:blipFill>
        <p:spPr>
          <a:xfrm>
            <a:off x="838200" y="184150"/>
            <a:ext cx="7105650" cy="6172200"/>
          </a:xfrm>
          <a:prstGeom prst="rect">
            <a:avLst/>
          </a:prstGeom>
        </p:spPr>
      </p:pic>
    </p:spTree>
    <p:extLst>
      <p:ext uri="{BB962C8B-B14F-4D97-AF65-F5344CB8AC3E}">
        <p14:creationId xmlns:p14="http://schemas.microsoft.com/office/powerpoint/2010/main" val="27963762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1CC5DA-8DC7-6106-8A1E-766AE5496687}"/>
              </a:ext>
            </a:extLst>
          </p:cNvPr>
          <p:cNvSpPr>
            <a:spLocks noGrp="1"/>
          </p:cNvSpPr>
          <p:nvPr>
            <p:ph type="sldNum" sz="quarter" idx="12"/>
          </p:nvPr>
        </p:nvSpPr>
        <p:spPr/>
        <p:txBody>
          <a:bodyPr/>
          <a:lstStyle/>
          <a:p>
            <a:fld id="{56EB6A26-E255-41DA-B629-B741FA01731F}" type="slidenum">
              <a:rPr lang="en-US" smtClean="0"/>
              <a:t>122</a:t>
            </a:fld>
            <a:endParaRPr lang="en-US"/>
          </a:p>
        </p:txBody>
      </p:sp>
      <p:pic>
        <p:nvPicPr>
          <p:cNvPr id="4" name="Picture 3">
            <a:extLst>
              <a:ext uri="{FF2B5EF4-FFF2-40B4-BE49-F238E27FC236}">
                <a16:creationId xmlns:a16="http://schemas.microsoft.com/office/drawing/2014/main" id="{39326969-58CF-F35E-96D2-B1F52A25A629}"/>
              </a:ext>
            </a:extLst>
          </p:cNvPr>
          <p:cNvPicPr>
            <a:picLocks noChangeAspect="1"/>
          </p:cNvPicPr>
          <p:nvPr/>
        </p:nvPicPr>
        <p:blipFill>
          <a:blip r:embed="rId2"/>
          <a:stretch>
            <a:fillRect/>
          </a:stretch>
        </p:blipFill>
        <p:spPr>
          <a:xfrm>
            <a:off x="514350" y="371475"/>
            <a:ext cx="8782050" cy="3181350"/>
          </a:xfrm>
          <a:prstGeom prst="rect">
            <a:avLst/>
          </a:prstGeom>
        </p:spPr>
      </p:pic>
    </p:spTree>
    <p:extLst>
      <p:ext uri="{BB962C8B-B14F-4D97-AF65-F5344CB8AC3E}">
        <p14:creationId xmlns:p14="http://schemas.microsoft.com/office/powerpoint/2010/main" val="16989850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6DAABF-EBA3-0CE1-2BBC-D3B02A12577D}"/>
              </a:ext>
            </a:extLst>
          </p:cNvPr>
          <p:cNvSpPr>
            <a:spLocks noGrp="1"/>
          </p:cNvSpPr>
          <p:nvPr>
            <p:ph type="sldNum" sz="quarter" idx="12"/>
          </p:nvPr>
        </p:nvSpPr>
        <p:spPr/>
        <p:txBody>
          <a:bodyPr/>
          <a:lstStyle/>
          <a:p>
            <a:fld id="{56EB6A26-E255-41DA-B629-B741FA01731F}" type="slidenum">
              <a:rPr lang="en-US" smtClean="0"/>
              <a:t>123</a:t>
            </a:fld>
            <a:endParaRPr lang="en-US"/>
          </a:p>
        </p:txBody>
      </p:sp>
      <p:sp>
        <p:nvSpPr>
          <p:cNvPr id="8" name="TextBox 7">
            <a:extLst>
              <a:ext uri="{FF2B5EF4-FFF2-40B4-BE49-F238E27FC236}">
                <a16:creationId xmlns:a16="http://schemas.microsoft.com/office/drawing/2014/main" id="{70FC2716-8F8D-EBB2-C075-622C199E7143}"/>
              </a:ext>
            </a:extLst>
          </p:cNvPr>
          <p:cNvSpPr txBox="1"/>
          <p:nvPr/>
        </p:nvSpPr>
        <p:spPr>
          <a:xfrm>
            <a:off x="505206" y="520297"/>
            <a:ext cx="6094476" cy="3970318"/>
          </a:xfrm>
          <a:prstGeom prst="rect">
            <a:avLst/>
          </a:prstGeom>
          <a:noFill/>
        </p:spPr>
        <p:txBody>
          <a:bodyPr wrap="square">
            <a:spAutoFit/>
          </a:bodyPr>
          <a:lstStyle/>
          <a:p>
            <a:r>
              <a:rPr lang="en-US" dirty="0"/>
              <a:t>&lt;p id="demo"&gt;&lt;/p&gt;</a:t>
            </a:r>
          </a:p>
          <a:p>
            <a:endParaRPr lang="en-US" dirty="0"/>
          </a:p>
          <a:p>
            <a:r>
              <a:rPr lang="en-US" dirty="0"/>
              <a:t>&lt;script&gt;</a:t>
            </a:r>
          </a:p>
          <a:p>
            <a:r>
              <a:rPr lang="en-US" dirty="0"/>
              <a:t>const fruits = ["Banana", "Orange", "Apple", "Mango"];</a:t>
            </a:r>
          </a:p>
          <a:p>
            <a:r>
              <a:rPr lang="en-US" dirty="0"/>
              <a:t>let </a:t>
            </a:r>
            <a:r>
              <a:rPr lang="en-US" dirty="0" err="1"/>
              <a:t>fLen</a:t>
            </a:r>
            <a:r>
              <a:rPr lang="en-US" dirty="0"/>
              <a:t> = </a:t>
            </a:r>
            <a:r>
              <a:rPr lang="en-US" dirty="0" err="1"/>
              <a:t>fruits.length</a:t>
            </a:r>
            <a:r>
              <a:rPr lang="en-US" dirty="0"/>
              <a:t>;</a:t>
            </a:r>
          </a:p>
          <a:p>
            <a:endParaRPr lang="en-US" dirty="0"/>
          </a:p>
          <a:p>
            <a:r>
              <a:rPr lang="en-US" dirty="0"/>
              <a:t>let text = "&lt;</a:t>
            </a:r>
            <a:r>
              <a:rPr lang="en-US" dirty="0" err="1"/>
              <a:t>ul</a:t>
            </a:r>
            <a:r>
              <a:rPr lang="en-US" dirty="0"/>
              <a:t>&gt;";</a:t>
            </a:r>
          </a:p>
          <a:p>
            <a:r>
              <a:rPr lang="en-US" dirty="0"/>
              <a:t>for (let </a:t>
            </a:r>
            <a:r>
              <a:rPr lang="en-US" dirty="0" err="1"/>
              <a:t>i</a:t>
            </a:r>
            <a:r>
              <a:rPr lang="en-US" dirty="0"/>
              <a:t> = 0; </a:t>
            </a:r>
            <a:r>
              <a:rPr lang="en-US" dirty="0" err="1"/>
              <a:t>i</a:t>
            </a:r>
            <a:r>
              <a:rPr lang="en-US" dirty="0"/>
              <a:t> &lt; </a:t>
            </a:r>
            <a:r>
              <a:rPr lang="en-US" dirty="0" err="1"/>
              <a:t>fLen</a:t>
            </a:r>
            <a:r>
              <a:rPr lang="en-US" dirty="0"/>
              <a:t>; </a:t>
            </a:r>
            <a:r>
              <a:rPr lang="en-US" dirty="0" err="1"/>
              <a:t>i</a:t>
            </a:r>
            <a:r>
              <a:rPr lang="en-US" dirty="0"/>
              <a:t>++) {</a:t>
            </a:r>
          </a:p>
          <a:p>
            <a:r>
              <a:rPr lang="en-US" dirty="0"/>
              <a:t>  text += "&lt;li&gt;" + fruits[</a:t>
            </a:r>
            <a:r>
              <a:rPr lang="en-US" dirty="0" err="1"/>
              <a:t>i</a:t>
            </a:r>
            <a:r>
              <a:rPr lang="en-US" dirty="0"/>
              <a:t>] + "&lt;/li&gt;";</a:t>
            </a:r>
          </a:p>
          <a:p>
            <a:r>
              <a:rPr lang="en-US" dirty="0"/>
              <a:t>}</a:t>
            </a:r>
          </a:p>
          <a:p>
            <a:r>
              <a:rPr lang="en-US" dirty="0"/>
              <a:t>text += "&lt;/</a:t>
            </a:r>
            <a:r>
              <a:rPr lang="en-US" dirty="0" err="1"/>
              <a:t>ul</a:t>
            </a:r>
            <a:r>
              <a:rPr lang="en-US" dirty="0"/>
              <a:t>&gt;";</a:t>
            </a:r>
          </a:p>
          <a:p>
            <a:endParaRPr lang="en-US" dirty="0"/>
          </a:p>
          <a:p>
            <a:r>
              <a:rPr lang="en-US" dirty="0" err="1"/>
              <a:t>document.getElementById</a:t>
            </a:r>
            <a:r>
              <a:rPr lang="en-US" dirty="0"/>
              <a:t>("demo").</a:t>
            </a:r>
            <a:r>
              <a:rPr lang="en-US" dirty="0" err="1"/>
              <a:t>innerHTML</a:t>
            </a:r>
            <a:r>
              <a:rPr lang="en-US" dirty="0"/>
              <a:t> = text;</a:t>
            </a:r>
          </a:p>
          <a:p>
            <a:r>
              <a:rPr lang="en-US" dirty="0"/>
              <a:t>&lt;/script&gt;</a:t>
            </a:r>
          </a:p>
        </p:txBody>
      </p:sp>
      <p:pic>
        <p:nvPicPr>
          <p:cNvPr id="10" name="Picture 9">
            <a:extLst>
              <a:ext uri="{FF2B5EF4-FFF2-40B4-BE49-F238E27FC236}">
                <a16:creationId xmlns:a16="http://schemas.microsoft.com/office/drawing/2014/main" id="{7D3C3517-8DFB-C11D-AA99-8E8586E77150}"/>
              </a:ext>
            </a:extLst>
          </p:cNvPr>
          <p:cNvPicPr>
            <a:picLocks noChangeAspect="1"/>
          </p:cNvPicPr>
          <p:nvPr/>
        </p:nvPicPr>
        <p:blipFill>
          <a:blip r:embed="rId2"/>
          <a:stretch>
            <a:fillRect/>
          </a:stretch>
        </p:blipFill>
        <p:spPr>
          <a:xfrm>
            <a:off x="7684770" y="1419606"/>
            <a:ext cx="1028700" cy="1085850"/>
          </a:xfrm>
          <a:prstGeom prst="rect">
            <a:avLst/>
          </a:prstGeom>
        </p:spPr>
      </p:pic>
    </p:spTree>
    <p:extLst>
      <p:ext uri="{BB962C8B-B14F-4D97-AF65-F5344CB8AC3E}">
        <p14:creationId xmlns:p14="http://schemas.microsoft.com/office/powerpoint/2010/main" val="13322370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17DF7D-D3A7-EB30-DEF4-1B8B9A2DC242}"/>
              </a:ext>
            </a:extLst>
          </p:cNvPr>
          <p:cNvSpPr>
            <a:spLocks noGrp="1"/>
          </p:cNvSpPr>
          <p:nvPr>
            <p:ph type="sldNum" sz="quarter" idx="12"/>
          </p:nvPr>
        </p:nvSpPr>
        <p:spPr/>
        <p:txBody>
          <a:bodyPr/>
          <a:lstStyle/>
          <a:p>
            <a:fld id="{56EB6A26-E255-41DA-B629-B741FA01731F}" type="slidenum">
              <a:rPr lang="en-US" smtClean="0"/>
              <a:t>124</a:t>
            </a:fld>
            <a:endParaRPr lang="en-US"/>
          </a:p>
        </p:txBody>
      </p:sp>
      <p:sp>
        <p:nvSpPr>
          <p:cNvPr id="4" name="TextBox 3">
            <a:extLst>
              <a:ext uri="{FF2B5EF4-FFF2-40B4-BE49-F238E27FC236}">
                <a16:creationId xmlns:a16="http://schemas.microsoft.com/office/drawing/2014/main" id="{E1328DC3-FEA3-666C-98E0-951B690C1E5E}"/>
              </a:ext>
            </a:extLst>
          </p:cNvPr>
          <p:cNvSpPr txBox="1"/>
          <p:nvPr/>
        </p:nvSpPr>
        <p:spPr>
          <a:xfrm>
            <a:off x="130302" y="393853"/>
            <a:ext cx="6094476" cy="2308324"/>
          </a:xfrm>
          <a:prstGeom prst="rect">
            <a:avLst/>
          </a:prstGeom>
          <a:noFill/>
        </p:spPr>
        <p:txBody>
          <a:bodyPr wrap="square">
            <a:spAutoFit/>
          </a:bodyPr>
          <a:lstStyle/>
          <a:p>
            <a:r>
              <a:rPr lang="en-US" dirty="0"/>
              <a:t>Accessing array</a:t>
            </a:r>
          </a:p>
          <a:p>
            <a:endParaRPr lang="en-US" dirty="0"/>
          </a:p>
          <a:p>
            <a:r>
              <a:rPr lang="en-US" dirty="0"/>
              <a:t>&lt;p id="demo"&gt;&lt;/p&gt;</a:t>
            </a:r>
          </a:p>
          <a:p>
            <a:endParaRPr lang="en-US" dirty="0"/>
          </a:p>
          <a:p>
            <a:r>
              <a:rPr lang="en-US" dirty="0"/>
              <a:t>&lt;script&gt;</a:t>
            </a:r>
          </a:p>
          <a:p>
            <a:r>
              <a:rPr lang="en-US" dirty="0"/>
              <a:t>const cars = ["Saab", "Volvo", "BMW"];</a:t>
            </a:r>
          </a:p>
          <a:p>
            <a:r>
              <a:rPr lang="en-US" dirty="0" err="1"/>
              <a:t>document.getElementById</a:t>
            </a:r>
            <a:r>
              <a:rPr lang="en-US" dirty="0"/>
              <a:t>("demo").</a:t>
            </a:r>
            <a:r>
              <a:rPr lang="en-US" dirty="0" err="1"/>
              <a:t>innerHTML</a:t>
            </a:r>
            <a:r>
              <a:rPr lang="en-US" dirty="0"/>
              <a:t> = cars[0];</a:t>
            </a:r>
          </a:p>
          <a:p>
            <a:r>
              <a:rPr lang="en-US" dirty="0"/>
              <a:t>&lt;/script&gt;</a:t>
            </a:r>
          </a:p>
        </p:txBody>
      </p:sp>
      <p:sp>
        <p:nvSpPr>
          <p:cNvPr id="6" name="TextBox 5">
            <a:extLst>
              <a:ext uri="{FF2B5EF4-FFF2-40B4-BE49-F238E27FC236}">
                <a16:creationId xmlns:a16="http://schemas.microsoft.com/office/drawing/2014/main" id="{322DEABC-7E24-038D-C300-F9C072CD1E4B}"/>
              </a:ext>
            </a:extLst>
          </p:cNvPr>
          <p:cNvSpPr txBox="1"/>
          <p:nvPr/>
        </p:nvSpPr>
        <p:spPr>
          <a:xfrm>
            <a:off x="130302" y="3504152"/>
            <a:ext cx="6094476" cy="1754326"/>
          </a:xfrm>
          <a:prstGeom prst="rect">
            <a:avLst/>
          </a:prstGeom>
          <a:noFill/>
        </p:spPr>
        <p:txBody>
          <a:bodyPr wrap="square">
            <a:spAutoFit/>
          </a:bodyPr>
          <a:lstStyle/>
          <a:p>
            <a:r>
              <a:rPr lang="en-US" dirty="0"/>
              <a:t>Changing value of array</a:t>
            </a:r>
          </a:p>
          <a:p>
            <a:r>
              <a:rPr lang="en-US" dirty="0"/>
              <a:t>&lt;script&gt;</a:t>
            </a:r>
          </a:p>
          <a:p>
            <a:r>
              <a:rPr lang="en-US" dirty="0"/>
              <a:t>const cars = ["Saab", "Volvo", "BMW"];</a:t>
            </a:r>
          </a:p>
          <a:p>
            <a:r>
              <a:rPr lang="en-US" dirty="0"/>
              <a:t>cars[0] = "Opel";</a:t>
            </a:r>
          </a:p>
          <a:p>
            <a:r>
              <a:rPr lang="en-US" dirty="0" err="1"/>
              <a:t>document.getElementById</a:t>
            </a:r>
            <a:r>
              <a:rPr lang="en-US" dirty="0"/>
              <a:t>("demo").</a:t>
            </a:r>
            <a:r>
              <a:rPr lang="en-US" dirty="0" err="1"/>
              <a:t>innerHTML</a:t>
            </a:r>
            <a:r>
              <a:rPr lang="en-US" dirty="0"/>
              <a:t> = cars;</a:t>
            </a:r>
          </a:p>
          <a:p>
            <a:r>
              <a:rPr lang="en-US" dirty="0"/>
              <a:t>&lt;/script&gt;</a:t>
            </a:r>
          </a:p>
        </p:txBody>
      </p:sp>
      <p:sp>
        <p:nvSpPr>
          <p:cNvPr id="10" name="TextBox 9">
            <a:extLst>
              <a:ext uri="{FF2B5EF4-FFF2-40B4-BE49-F238E27FC236}">
                <a16:creationId xmlns:a16="http://schemas.microsoft.com/office/drawing/2014/main" id="{3B4F7D5D-ABEA-8B7E-C7FD-BB1024DDF852}"/>
              </a:ext>
            </a:extLst>
          </p:cNvPr>
          <p:cNvSpPr txBox="1"/>
          <p:nvPr/>
        </p:nvSpPr>
        <p:spPr>
          <a:xfrm>
            <a:off x="6805422" y="562462"/>
            <a:ext cx="4548378" cy="1477328"/>
          </a:xfrm>
          <a:prstGeom prst="rect">
            <a:avLst/>
          </a:prstGeom>
          <a:noFill/>
        </p:spPr>
        <p:txBody>
          <a:bodyPr wrap="square">
            <a:spAutoFit/>
          </a:bodyPr>
          <a:lstStyle/>
          <a:p>
            <a:endParaRPr lang="en-US" dirty="0"/>
          </a:p>
          <a:p>
            <a:r>
              <a:rPr lang="en-US" dirty="0"/>
              <a:t>Array in newline</a:t>
            </a:r>
          </a:p>
          <a:p>
            <a:r>
              <a:rPr lang="en-US" dirty="0"/>
              <a:t>var a=[1,2,3,4]</a:t>
            </a:r>
          </a:p>
          <a:p>
            <a:r>
              <a:rPr lang="en-US" dirty="0"/>
              <a:t>var b=</a:t>
            </a:r>
            <a:r>
              <a:rPr lang="en-US" dirty="0" err="1"/>
              <a:t>a.join</a:t>
            </a:r>
            <a:r>
              <a:rPr lang="en-US" dirty="0"/>
              <a:t>('&lt;</a:t>
            </a:r>
            <a:r>
              <a:rPr lang="en-US" dirty="0" err="1"/>
              <a:t>br</a:t>
            </a:r>
            <a:r>
              <a:rPr lang="en-US" dirty="0"/>
              <a:t>&gt;');</a:t>
            </a:r>
          </a:p>
          <a:p>
            <a:r>
              <a:rPr lang="en-US" dirty="0" err="1"/>
              <a:t>document.write</a:t>
            </a:r>
            <a:r>
              <a:rPr lang="en-US" dirty="0"/>
              <a:t>(b);</a:t>
            </a:r>
          </a:p>
        </p:txBody>
      </p:sp>
    </p:spTree>
    <p:extLst>
      <p:ext uri="{BB962C8B-B14F-4D97-AF65-F5344CB8AC3E}">
        <p14:creationId xmlns:p14="http://schemas.microsoft.com/office/powerpoint/2010/main" val="42677241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E97B93-DB48-A480-A1C5-C72322E43B18}"/>
              </a:ext>
            </a:extLst>
          </p:cNvPr>
          <p:cNvSpPr>
            <a:spLocks noGrp="1"/>
          </p:cNvSpPr>
          <p:nvPr>
            <p:ph type="sldNum" sz="quarter" idx="12"/>
          </p:nvPr>
        </p:nvSpPr>
        <p:spPr/>
        <p:txBody>
          <a:bodyPr/>
          <a:lstStyle/>
          <a:p>
            <a:fld id="{56EB6A26-E255-41DA-B629-B741FA01731F}" type="slidenum">
              <a:rPr lang="en-US" smtClean="0"/>
              <a:t>125</a:t>
            </a:fld>
            <a:endParaRPr lang="en-US"/>
          </a:p>
        </p:txBody>
      </p:sp>
      <p:graphicFrame>
        <p:nvGraphicFramePr>
          <p:cNvPr id="3" name="Table 2">
            <a:extLst>
              <a:ext uri="{FF2B5EF4-FFF2-40B4-BE49-F238E27FC236}">
                <a16:creationId xmlns:a16="http://schemas.microsoft.com/office/drawing/2014/main" id="{0713BE7D-FB5A-4AE6-91A4-82B2B1DE7893}"/>
              </a:ext>
            </a:extLst>
          </p:cNvPr>
          <p:cNvGraphicFramePr>
            <a:graphicFrameLocks noGrp="1"/>
          </p:cNvGraphicFramePr>
          <p:nvPr>
            <p:extLst>
              <p:ext uri="{D42A27DB-BD31-4B8C-83A1-F6EECF244321}">
                <p14:modId xmlns:p14="http://schemas.microsoft.com/office/powerpoint/2010/main" val="81495955"/>
              </p:ext>
            </p:extLst>
          </p:nvPr>
        </p:nvGraphicFramePr>
        <p:xfrm>
          <a:off x="800706" y="1122204"/>
          <a:ext cx="7123488" cy="2042160"/>
        </p:xfrm>
        <a:graphic>
          <a:graphicData uri="http://schemas.openxmlformats.org/drawingml/2006/table">
            <a:tbl>
              <a:tblPr/>
              <a:tblGrid>
                <a:gridCol w="3561744">
                  <a:extLst>
                    <a:ext uri="{9D8B030D-6E8A-4147-A177-3AD203B41FA5}">
                      <a16:colId xmlns:a16="http://schemas.microsoft.com/office/drawing/2014/main" val="399104270"/>
                    </a:ext>
                  </a:extLst>
                </a:gridCol>
                <a:gridCol w="3561744">
                  <a:extLst>
                    <a:ext uri="{9D8B030D-6E8A-4147-A177-3AD203B41FA5}">
                      <a16:colId xmlns:a16="http://schemas.microsoft.com/office/drawing/2014/main" val="3114248787"/>
                    </a:ext>
                  </a:extLst>
                </a:gridCol>
              </a:tblGrid>
              <a:tr h="0">
                <a:tc>
                  <a:txBody>
                    <a:bodyPr/>
                    <a:lstStyle/>
                    <a:p>
                      <a:pPr algn="l" fontAlgn="t"/>
                      <a:r>
                        <a:rPr lang="en-US">
                          <a:effectLst/>
                        </a:rPr>
                        <a:t>Array length</a:t>
                      </a:r>
                      <a:br>
                        <a:rPr lang="en-US">
                          <a:effectLst/>
                        </a:rPr>
                      </a:br>
                      <a:r>
                        <a:rPr lang="en-US">
                          <a:effectLst/>
                        </a:rPr>
                        <a:t>Array toString()</a:t>
                      </a:r>
                      <a:br>
                        <a:rPr lang="en-US">
                          <a:effectLst/>
                        </a:rPr>
                      </a:br>
                      <a:r>
                        <a:rPr lang="en-US">
                          <a:effectLst/>
                        </a:rPr>
                        <a:t>Array pop()</a:t>
                      </a:r>
                      <a:br>
                        <a:rPr lang="en-US">
                          <a:effectLst/>
                        </a:rPr>
                      </a:br>
                      <a:r>
                        <a:rPr lang="en-US">
                          <a:effectLst/>
                        </a:rPr>
                        <a:t>Array push()</a:t>
                      </a:r>
                      <a:br>
                        <a:rPr lang="en-US">
                          <a:effectLst/>
                        </a:rPr>
                      </a:br>
                      <a:r>
                        <a:rPr lang="en-US">
                          <a:effectLst/>
                        </a:rPr>
                        <a:t>Array shift()</a:t>
                      </a:r>
                      <a:br>
                        <a:rPr lang="en-US">
                          <a:effectLst/>
                        </a:rPr>
                      </a:br>
                      <a:r>
                        <a:rPr lang="en-US">
                          <a:effectLst/>
                        </a:rPr>
                        <a:t>Array unshift()</a:t>
                      </a:r>
                      <a:br>
                        <a:rPr lang="en-US">
                          <a:effectLst/>
                        </a:rPr>
                      </a:br>
                      <a:endParaRPr lang="en-US">
                        <a:effectLst/>
                      </a:endParaRPr>
                    </a:p>
                  </a:txBody>
                  <a:tcPr marL="121920" marR="60960" marT="60960" marB="60960">
                    <a:lnL>
                      <a:noFill/>
                    </a:lnL>
                    <a:lnR>
                      <a:noFill/>
                    </a:lnR>
                    <a:lnT>
                      <a:noFill/>
                    </a:lnT>
                    <a:lnB>
                      <a:noFill/>
                    </a:lnB>
                    <a:solidFill>
                      <a:srgbClr val="D9EEE1"/>
                    </a:solidFill>
                  </a:tcPr>
                </a:tc>
                <a:tc>
                  <a:txBody>
                    <a:bodyPr/>
                    <a:lstStyle/>
                    <a:p>
                      <a:pPr algn="l" fontAlgn="t"/>
                      <a:r>
                        <a:rPr lang="en-US" dirty="0">
                          <a:effectLst/>
                        </a:rPr>
                        <a:t>Array join()</a:t>
                      </a:r>
                      <a:br>
                        <a:rPr lang="en-US" dirty="0">
                          <a:effectLst/>
                        </a:rPr>
                      </a:br>
                      <a:r>
                        <a:rPr lang="en-US" dirty="0">
                          <a:effectLst/>
                        </a:rPr>
                        <a:t>Array delete()</a:t>
                      </a:r>
                      <a:br>
                        <a:rPr lang="en-US" dirty="0">
                          <a:effectLst/>
                        </a:rPr>
                      </a:br>
                      <a:r>
                        <a:rPr lang="en-US" dirty="0">
                          <a:effectLst/>
                        </a:rPr>
                        <a:t>Array </a:t>
                      </a:r>
                      <a:r>
                        <a:rPr lang="en-US" dirty="0" err="1">
                          <a:effectLst/>
                        </a:rPr>
                        <a:t>concat</a:t>
                      </a:r>
                      <a:r>
                        <a:rPr lang="en-US" dirty="0">
                          <a:effectLst/>
                        </a:rPr>
                        <a:t>()</a:t>
                      </a:r>
                      <a:br>
                        <a:rPr lang="en-US" dirty="0">
                          <a:effectLst/>
                        </a:rPr>
                      </a:br>
                      <a:r>
                        <a:rPr lang="en-US" dirty="0">
                          <a:effectLst/>
                        </a:rPr>
                        <a:t>Array flat()</a:t>
                      </a:r>
                      <a:br>
                        <a:rPr lang="en-US" dirty="0">
                          <a:effectLst/>
                        </a:rPr>
                      </a:br>
                      <a:r>
                        <a:rPr lang="en-US" dirty="0">
                          <a:effectLst/>
                        </a:rPr>
                        <a:t>Array splice()</a:t>
                      </a:r>
                      <a:br>
                        <a:rPr lang="en-US" dirty="0">
                          <a:effectLst/>
                        </a:rPr>
                      </a:br>
                      <a:r>
                        <a:rPr lang="en-US" dirty="0">
                          <a:effectLst/>
                        </a:rPr>
                        <a:t>Array slice()</a:t>
                      </a:r>
                    </a:p>
                  </a:txBody>
                  <a:tcPr marL="60960" marR="60960" marT="60960" marB="60960">
                    <a:lnL>
                      <a:noFill/>
                    </a:lnL>
                    <a:lnR>
                      <a:noFill/>
                    </a:lnR>
                    <a:lnT>
                      <a:noFill/>
                    </a:lnT>
                    <a:lnB>
                      <a:noFill/>
                    </a:lnB>
                    <a:solidFill>
                      <a:srgbClr val="D9EEE1"/>
                    </a:solidFill>
                  </a:tcPr>
                </a:tc>
                <a:extLst>
                  <a:ext uri="{0D108BD9-81ED-4DB2-BD59-A6C34878D82A}">
                    <a16:rowId xmlns:a16="http://schemas.microsoft.com/office/drawing/2014/main" val="913755568"/>
                  </a:ext>
                </a:extLst>
              </a:tr>
            </a:tbl>
          </a:graphicData>
        </a:graphic>
      </p:graphicFrame>
      <p:sp>
        <p:nvSpPr>
          <p:cNvPr id="5" name="TextBox 4">
            <a:extLst>
              <a:ext uri="{FF2B5EF4-FFF2-40B4-BE49-F238E27FC236}">
                <a16:creationId xmlns:a16="http://schemas.microsoft.com/office/drawing/2014/main" id="{E31FC4A1-AB97-45FA-5F1F-18C36FA85DDB}"/>
              </a:ext>
            </a:extLst>
          </p:cNvPr>
          <p:cNvSpPr txBox="1"/>
          <p:nvPr/>
        </p:nvSpPr>
        <p:spPr>
          <a:xfrm>
            <a:off x="1095375" y="485775"/>
            <a:ext cx="5962650" cy="369332"/>
          </a:xfrm>
          <a:prstGeom prst="rect">
            <a:avLst/>
          </a:prstGeom>
          <a:noFill/>
        </p:spPr>
        <p:txBody>
          <a:bodyPr wrap="square" rtlCol="0">
            <a:spAutoFit/>
          </a:bodyPr>
          <a:lstStyle/>
          <a:p>
            <a:r>
              <a:rPr lang="en-US" dirty="0"/>
              <a:t>Array methods</a:t>
            </a:r>
          </a:p>
        </p:txBody>
      </p:sp>
      <p:sp>
        <p:nvSpPr>
          <p:cNvPr id="8" name="TextBox 7">
            <a:extLst>
              <a:ext uri="{FF2B5EF4-FFF2-40B4-BE49-F238E27FC236}">
                <a16:creationId xmlns:a16="http://schemas.microsoft.com/office/drawing/2014/main" id="{5B85BC49-5FA7-67FA-DD88-858BCD034AD6}"/>
              </a:ext>
            </a:extLst>
          </p:cNvPr>
          <p:cNvSpPr txBox="1"/>
          <p:nvPr/>
        </p:nvSpPr>
        <p:spPr>
          <a:xfrm>
            <a:off x="130969" y="3693637"/>
            <a:ext cx="6224586" cy="646331"/>
          </a:xfrm>
          <a:prstGeom prst="rect">
            <a:avLst/>
          </a:prstGeom>
          <a:noFill/>
        </p:spPr>
        <p:txBody>
          <a:bodyPr wrap="square">
            <a:spAutoFit/>
          </a:bodyPr>
          <a:lstStyle/>
          <a:p>
            <a:r>
              <a:rPr lang="en-US" dirty="0"/>
              <a:t>JavaScript Array length</a:t>
            </a:r>
          </a:p>
          <a:p>
            <a:r>
              <a:rPr lang="en-US" dirty="0"/>
              <a:t>The length property returns the length (size) of an array:</a:t>
            </a:r>
          </a:p>
        </p:txBody>
      </p:sp>
      <p:sp>
        <p:nvSpPr>
          <p:cNvPr id="11" name="TextBox 10">
            <a:extLst>
              <a:ext uri="{FF2B5EF4-FFF2-40B4-BE49-F238E27FC236}">
                <a16:creationId xmlns:a16="http://schemas.microsoft.com/office/drawing/2014/main" id="{F4CA1ABF-54AF-2C5D-34FB-5187F09687A3}"/>
              </a:ext>
            </a:extLst>
          </p:cNvPr>
          <p:cNvSpPr txBox="1"/>
          <p:nvPr/>
        </p:nvSpPr>
        <p:spPr>
          <a:xfrm>
            <a:off x="6096000" y="3693637"/>
            <a:ext cx="6224586" cy="2308324"/>
          </a:xfrm>
          <a:prstGeom prst="rect">
            <a:avLst/>
          </a:prstGeom>
          <a:noFill/>
        </p:spPr>
        <p:txBody>
          <a:bodyPr wrap="square">
            <a:spAutoFit/>
          </a:bodyPr>
          <a:lstStyle/>
          <a:p>
            <a:r>
              <a:rPr lang="en-US" dirty="0"/>
              <a:t>JavaScript Array </a:t>
            </a:r>
            <a:r>
              <a:rPr lang="en-US" dirty="0" err="1"/>
              <a:t>toString</a:t>
            </a:r>
            <a:r>
              <a:rPr lang="en-US" dirty="0"/>
              <a:t>()</a:t>
            </a:r>
          </a:p>
          <a:p>
            <a:r>
              <a:rPr lang="en-US" dirty="0"/>
              <a:t>The JavaScript method </a:t>
            </a:r>
            <a:r>
              <a:rPr lang="en-US" dirty="0" err="1"/>
              <a:t>toString</a:t>
            </a:r>
            <a:r>
              <a:rPr lang="en-US" dirty="0"/>
              <a:t>() converts an array to a string of (comma separated) array values.</a:t>
            </a:r>
          </a:p>
          <a:p>
            <a:endParaRPr lang="en-US" dirty="0"/>
          </a:p>
          <a:p>
            <a:r>
              <a:rPr lang="en-US" dirty="0"/>
              <a:t>Example</a:t>
            </a:r>
          </a:p>
          <a:p>
            <a:r>
              <a:rPr lang="en-US" dirty="0"/>
              <a:t>const fruits = ["Banana", "Orange", "Apple", "Mango"];</a:t>
            </a:r>
          </a:p>
          <a:p>
            <a:r>
              <a:rPr lang="en-US" dirty="0" err="1"/>
              <a:t>document.getElementById</a:t>
            </a:r>
            <a:r>
              <a:rPr lang="en-US" dirty="0"/>
              <a:t>("demo").</a:t>
            </a:r>
            <a:r>
              <a:rPr lang="en-US" dirty="0" err="1"/>
              <a:t>innerHTML</a:t>
            </a:r>
            <a:r>
              <a:rPr lang="en-US" dirty="0"/>
              <a:t> = </a:t>
            </a:r>
            <a:r>
              <a:rPr lang="en-US" dirty="0" err="1"/>
              <a:t>fruits.toString</a:t>
            </a:r>
            <a:r>
              <a:rPr lang="en-US" dirty="0"/>
              <a:t>();</a:t>
            </a:r>
          </a:p>
        </p:txBody>
      </p:sp>
    </p:spTree>
    <p:extLst>
      <p:ext uri="{BB962C8B-B14F-4D97-AF65-F5344CB8AC3E}">
        <p14:creationId xmlns:p14="http://schemas.microsoft.com/office/powerpoint/2010/main" val="1602100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987AB6-CA9A-711C-7C5F-9DC32656113B}"/>
              </a:ext>
            </a:extLst>
          </p:cNvPr>
          <p:cNvSpPr>
            <a:spLocks noGrp="1"/>
          </p:cNvSpPr>
          <p:nvPr>
            <p:ph type="sldNum" sz="quarter" idx="12"/>
          </p:nvPr>
        </p:nvSpPr>
        <p:spPr/>
        <p:txBody>
          <a:bodyPr/>
          <a:lstStyle/>
          <a:p>
            <a:fld id="{56EB6A26-E255-41DA-B629-B741FA01731F}" type="slidenum">
              <a:rPr lang="en-US" smtClean="0"/>
              <a:t>126</a:t>
            </a:fld>
            <a:endParaRPr lang="en-US"/>
          </a:p>
        </p:txBody>
      </p:sp>
      <p:sp>
        <p:nvSpPr>
          <p:cNvPr id="5" name="TextBox 4">
            <a:extLst>
              <a:ext uri="{FF2B5EF4-FFF2-40B4-BE49-F238E27FC236}">
                <a16:creationId xmlns:a16="http://schemas.microsoft.com/office/drawing/2014/main" id="{4438EA81-3AFE-4A85-1D68-09F1BE469A8E}"/>
              </a:ext>
            </a:extLst>
          </p:cNvPr>
          <p:cNvSpPr txBox="1"/>
          <p:nvPr/>
        </p:nvSpPr>
        <p:spPr>
          <a:xfrm>
            <a:off x="273844" y="155139"/>
            <a:ext cx="9975056" cy="2031325"/>
          </a:xfrm>
          <a:prstGeom prst="rect">
            <a:avLst/>
          </a:prstGeom>
          <a:noFill/>
        </p:spPr>
        <p:txBody>
          <a:bodyPr wrap="square">
            <a:spAutoFit/>
          </a:bodyPr>
          <a:lstStyle/>
          <a:p>
            <a:r>
              <a:rPr lang="en-US" dirty="0"/>
              <a:t>The join() method also joins all array elements into a string.</a:t>
            </a:r>
          </a:p>
          <a:p>
            <a:endParaRPr lang="en-US" dirty="0"/>
          </a:p>
          <a:p>
            <a:r>
              <a:rPr lang="en-US" dirty="0"/>
              <a:t>It behaves just like </a:t>
            </a:r>
            <a:r>
              <a:rPr lang="en-US" dirty="0" err="1"/>
              <a:t>toString</a:t>
            </a:r>
            <a:r>
              <a:rPr lang="en-US" dirty="0"/>
              <a:t>(), but in addition you can specify the separator:</a:t>
            </a:r>
          </a:p>
          <a:p>
            <a:endParaRPr lang="en-US" dirty="0"/>
          </a:p>
          <a:p>
            <a:r>
              <a:rPr lang="en-US" dirty="0"/>
              <a:t>Example</a:t>
            </a:r>
          </a:p>
          <a:p>
            <a:r>
              <a:rPr lang="en-US" dirty="0"/>
              <a:t>const fruits = ["Banana", "Orange", "Apple", "Mango"];</a:t>
            </a:r>
          </a:p>
          <a:p>
            <a:r>
              <a:rPr lang="en-US" dirty="0" err="1"/>
              <a:t>document.getElementById</a:t>
            </a:r>
            <a:r>
              <a:rPr lang="en-US" dirty="0"/>
              <a:t>("demo").</a:t>
            </a:r>
            <a:r>
              <a:rPr lang="en-US" dirty="0" err="1"/>
              <a:t>innerHTML</a:t>
            </a:r>
            <a:r>
              <a:rPr lang="en-US" dirty="0"/>
              <a:t> = </a:t>
            </a:r>
            <a:r>
              <a:rPr lang="en-US" dirty="0" err="1"/>
              <a:t>fruits.join</a:t>
            </a:r>
            <a:r>
              <a:rPr lang="en-US" dirty="0"/>
              <a:t>(" * ");</a:t>
            </a:r>
          </a:p>
        </p:txBody>
      </p:sp>
      <p:sp>
        <p:nvSpPr>
          <p:cNvPr id="8" name="TextBox 7">
            <a:extLst>
              <a:ext uri="{FF2B5EF4-FFF2-40B4-BE49-F238E27FC236}">
                <a16:creationId xmlns:a16="http://schemas.microsoft.com/office/drawing/2014/main" id="{A6550042-C23A-DA0D-6BE6-AD63BFA20E19}"/>
              </a:ext>
            </a:extLst>
          </p:cNvPr>
          <p:cNvSpPr txBox="1"/>
          <p:nvPr/>
        </p:nvSpPr>
        <p:spPr>
          <a:xfrm>
            <a:off x="388144" y="2917211"/>
            <a:ext cx="6224586" cy="1754326"/>
          </a:xfrm>
          <a:prstGeom prst="rect">
            <a:avLst/>
          </a:prstGeom>
          <a:noFill/>
        </p:spPr>
        <p:txBody>
          <a:bodyPr wrap="square">
            <a:spAutoFit/>
          </a:bodyPr>
          <a:lstStyle/>
          <a:p>
            <a:r>
              <a:rPr lang="en-US" dirty="0"/>
              <a:t>JavaScript Array pop()</a:t>
            </a:r>
          </a:p>
          <a:p>
            <a:r>
              <a:rPr lang="en-US" dirty="0"/>
              <a:t>The pop() method removes the last element from an array:</a:t>
            </a:r>
          </a:p>
          <a:p>
            <a:endParaRPr lang="en-US" dirty="0"/>
          </a:p>
          <a:p>
            <a:r>
              <a:rPr lang="en-US" dirty="0"/>
              <a:t>Example</a:t>
            </a:r>
          </a:p>
          <a:p>
            <a:r>
              <a:rPr lang="en-US" dirty="0"/>
              <a:t>const fruits = ["Banana", "Orange", "Apple", "Mango"];</a:t>
            </a:r>
          </a:p>
          <a:p>
            <a:r>
              <a:rPr lang="en-US" dirty="0" err="1"/>
              <a:t>fruits.pop</a:t>
            </a:r>
            <a:r>
              <a:rPr lang="en-US" dirty="0"/>
              <a:t>();</a:t>
            </a:r>
          </a:p>
        </p:txBody>
      </p:sp>
      <p:sp>
        <p:nvSpPr>
          <p:cNvPr id="11" name="TextBox 10">
            <a:extLst>
              <a:ext uri="{FF2B5EF4-FFF2-40B4-BE49-F238E27FC236}">
                <a16:creationId xmlns:a16="http://schemas.microsoft.com/office/drawing/2014/main" id="{3DCB742D-453A-00B2-91AC-B3EE99C3F5F7}"/>
              </a:ext>
            </a:extLst>
          </p:cNvPr>
          <p:cNvSpPr txBox="1"/>
          <p:nvPr/>
        </p:nvSpPr>
        <p:spPr>
          <a:xfrm>
            <a:off x="5986464" y="4347686"/>
            <a:ext cx="6205536" cy="1477328"/>
          </a:xfrm>
          <a:prstGeom prst="rect">
            <a:avLst/>
          </a:prstGeom>
          <a:noFill/>
        </p:spPr>
        <p:txBody>
          <a:bodyPr wrap="square">
            <a:spAutoFit/>
          </a:bodyPr>
          <a:lstStyle/>
          <a:p>
            <a:r>
              <a:rPr lang="en-US" dirty="0"/>
              <a:t>The pop() method returns the value that was "popped out":</a:t>
            </a:r>
          </a:p>
          <a:p>
            <a:endParaRPr lang="en-US" dirty="0"/>
          </a:p>
          <a:p>
            <a:r>
              <a:rPr lang="en-US" dirty="0"/>
              <a:t>Example</a:t>
            </a:r>
          </a:p>
          <a:p>
            <a:r>
              <a:rPr lang="en-US" dirty="0"/>
              <a:t>const fruits = ["Banana", "Orange", "Apple", "Mango"];</a:t>
            </a:r>
          </a:p>
          <a:p>
            <a:r>
              <a:rPr lang="en-US" dirty="0"/>
              <a:t>let fruit = </a:t>
            </a:r>
            <a:r>
              <a:rPr lang="en-US" dirty="0" err="1"/>
              <a:t>fruits.pop</a:t>
            </a:r>
            <a:r>
              <a:rPr lang="en-US" dirty="0"/>
              <a:t>();</a:t>
            </a:r>
          </a:p>
        </p:txBody>
      </p:sp>
    </p:spTree>
    <p:extLst>
      <p:ext uri="{BB962C8B-B14F-4D97-AF65-F5344CB8AC3E}">
        <p14:creationId xmlns:p14="http://schemas.microsoft.com/office/powerpoint/2010/main" val="36872120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F81C76-9A24-F9C4-9A3C-63BD1C176938}"/>
              </a:ext>
            </a:extLst>
          </p:cNvPr>
          <p:cNvSpPr>
            <a:spLocks noGrp="1"/>
          </p:cNvSpPr>
          <p:nvPr>
            <p:ph type="sldNum" sz="quarter" idx="12"/>
          </p:nvPr>
        </p:nvSpPr>
        <p:spPr/>
        <p:txBody>
          <a:bodyPr/>
          <a:lstStyle/>
          <a:p>
            <a:fld id="{56EB6A26-E255-41DA-B629-B741FA01731F}" type="slidenum">
              <a:rPr lang="en-US" smtClean="0"/>
              <a:t>127</a:t>
            </a:fld>
            <a:endParaRPr lang="en-US"/>
          </a:p>
        </p:txBody>
      </p:sp>
      <p:sp>
        <p:nvSpPr>
          <p:cNvPr id="5" name="TextBox 4">
            <a:extLst>
              <a:ext uri="{FF2B5EF4-FFF2-40B4-BE49-F238E27FC236}">
                <a16:creationId xmlns:a16="http://schemas.microsoft.com/office/drawing/2014/main" id="{14E917A3-3C0A-9891-5EF3-09243963E380}"/>
              </a:ext>
            </a:extLst>
          </p:cNvPr>
          <p:cNvSpPr txBox="1"/>
          <p:nvPr/>
        </p:nvSpPr>
        <p:spPr>
          <a:xfrm>
            <a:off x="92869" y="84862"/>
            <a:ext cx="6224586" cy="1754326"/>
          </a:xfrm>
          <a:prstGeom prst="rect">
            <a:avLst/>
          </a:prstGeom>
          <a:noFill/>
        </p:spPr>
        <p:txBody>
          <a:bodyPr wrap="square">
            <a:spAutoFit/>
          </a:bodyPr>
          <a:lstStyle/>
          <a:p>
            <a:r>
              <a:rPr lang="en-US" dirty="0"/>
              <a:t>JavaScript Array push()</a:t>
            </a:r>
          </a:p>
          <a:p>
            <a:r>
              <a:rPr lang="en-US" dirty="0"/>
              <a:t>The push() method adds a new element to an array (at the end):</a:t>
            </a:r>
          </a:p>
          <a:p>
            <a:endParaRPr lang="en-US" dirty="0"/>
          </a:p>
          <a:p>
            <a:r>
              <a:rPr lang="en-US" dirty="0"/>
              <a:t>Example</a:t>
            </a:r>
          </a:p>
          <a:p>
            <a:r>
              <a:rPr lang="en-US" dirty="0"/>
              <a:t>const fruits = ["Banana", "Orange", "Apple", "Mango"];</a:t>
            </a:r>
          </a:p>
          <a:p>
            <a:r>
              <a:rPr lang="en-US" dirty="0" err="1"/>
              <a:t>fruits.push</a:t>
            </a:r>
            <a:r>
              <a:rPr lang="en-US" dirty="0"/>
              <a:t>("Kiwi");</a:t>
            </a:r>
          </a:p>
        </p:txBody>
      </p:sp>
      <p:sp>
        <p:nvSpPr>
          <p:cNvPr id="8" name="TextBox 7">
            <a:extLst>
              <a:ext uri="{FF2B5EF4-FFF2-40B4-BE49-F238E27FC236}">
                <a16:creationId xmlns:a16="http://schemas.microsoft.com/office/drawing/2014/main" id="{FE1824AA-99E3-586A-6FA4-FDAEEA677AD7}"/>
              </a:ext>
            </a:extLst>
          </p:cNvPr>
          <p:cNvSpPr txBox="1"/>
          <p:nvPr/>
        </p:nvSpPr>
        <p:spPr>
          <a:xfrm>
            <a:off x="92869" y="2261711"/>
            <a:ext cx="6205536" cy="1477328"/>
          </a:xfrm>
          <a:prstGeom prst="rect">
            <a:avLst/>
          </a:prstGeom>
          <a:noFill/>
        </p:spPr>
        <p:txBody>
          <a:bodyPr wrap="square">
            <a:spAutoFit/>
          </a:bodyPr>
          <a:lstStyle/>
          <a:p>
            <a:r>
              <a:rPr lang="en-US" dirty="0"/>
              <a:t>The push() method returns the new array length:</a:t>
            </a:r>
          </a:p>
          <a:p>
            <a:endParaRPr lang="en-US" dirty="0"/>
          </a:p>
          <a:p>
            <a:r>
              <a:rPr lang="en-US" dirty="0"/>
              <a:t>Example</a:t>
            </a:r>
          </a:p>
          <a:p>
            <a:r>
              <a:rPr lang="en-US" dirty="0"/>
              <a:t>const fruits = ["Banana", "Orange", "Apple", "Mango"];</a:t>
            </a:r>
          </a:p>
          <a:p>
            <a:r>
              <a:rPr lang="en-US" dirty="0"/>
              <a:t>let length = </a:t>
            </a:r>
            <a:r>
              <a:rPr lang="en-US" dirty="0" err="1"/>
              <a:t>fruits.push</a:t>
            </a:r>
            <a:r>
              <a:rPr lang="en-US" dirty="0"/>
              <a:t>("Kiwi");</a:t>
            </a:r>
          </a:p>
        </p:txBody>
      </p:sp>
      <p:sp>
        <p:nvSpPr>
          <p:cNvPr id="13" name="TextBox 12">
            <a:extLst>
              <a:ext uri="{FF2B5EF4-FFF2-40B4-BE49-F238E27FC236}">
                <a16:creationId xmlns:a16="http://schemas.microsoft.com/office/drawing/2014/main" id="{499C11CE-C838-70D3-9F87-9F6DFEB804A2}"/>
              </a:ext>
            </a:extLst>
          </p:cNvPr>
          <p:cNvSpPr txBox="1"/>
          <p:nvPr/>
        </p:nvSpPr>
        <p:spPr>
          <a:xfrm>
            <a:off x="6396038" y="289679"/>
            <a:ext cx="6276974" cy="3139321"/>
          </a:xfrm>
          <a:prstGeom prst="rect">
            <a:avLst/>
          </a:prstGeom>
          <a:noFill/>
        </p:spPr>
        <p:txBody>
          <a:bodyPr wrap="square">
            <a:spAutoFit/>
          </a:bodyPr>
          <a:lstStyle/>
          <a:p>
            <a:r>
              <a:rPr lang="en-US" dirty="0"/>
              <a:t>Shifting Elements</a:t>
            </a:r>
          </a:p>
          <a:p>
            <a:r>
              <a:rPr lang="en-US" dirty="0"/>
              <a:t>Shifting is equivalent to popping, but working on the first element instead of the last.</a:t>
            </a:r>
          </a:p>
          <a:p>
            <a:endParaRPr lang="en-US" dirty="0"/>
          </a:p>
          <a:p>
            <a:r>
              <a:rPr lang="en-US" dirty="0"/>
              <a:t>JavaScript Array shift()</a:t>
            </a:r>
          </a:p>
          <a:p>
            <a:r>
              <a:rPr lang="en-US" dirty="0"/>
              <a:t>The shift() method removes the first array element and "shifts" all other elements to a lower index.</a:t>
            </a:r>
          </a:p>
          <a:p>
            <a:endParaRPr lang="en-US" dirty="0"/>
          </a:p>
          <a:p>
            <a:r>
              <a:rPr lang="en-US" dirty="0"/>
              <a:t>Example</a:t>
            </a:r>
          </a:p>
          <a:p>
            <a:r>
              <a:rPr lang="en-US" dirty="0"/>
              <a:t>const fruits = ["Banana", "Orange", "Apple", "Mango"];</a:t>
            </a:r>
          </a:p>
          <a:p>
            <a:r>
              <a:rPr lang="en-US" dirty="0" err="1"/>
              <a:t>fruits.shift</a:t>
            </a:r>
            <a:r>
              <a:rPr lang="en-US" dirty="0"/>
              <a:t>();</a:t>
            </a:r>
          </a:p>
        </p:txBody>
      </p:sp>
      <p:sp>
        <p:nvSpPr>
          <p:cNvPr id="16" name="TextBox 15">
            <a:extLst>
              <a:ext uri="{FF2B5EF4-FFF2-40B4-BE49-F238E27FC236}">
                <a16:creationId xmlns:a16="http://schemas.microsoft.com/office/drawing/2014/main" id="{BA1259F0-12DC-B4FA-1503-D5351F516115}"/>
              </a:ext>
            </a:extLst>
          </p:cNvPr>
          <p:cNvSpPr txBox="1"/>
          <p:nvPr/>
        </p:nvSpPr>
        <p:spPr>
          <a:xfrm>
            <a:off x="6096000" y="3685312"/>
            <a:ext cx="6405562" cy="1477328"/>
          </a:xfrm>
          <a:prstGeom prst="rect">
            <a:avLst/>
          </a:prstGeom>
          <a:noFill/>
        </p:spPr>
        <p:txBody>
          <a:bodyPr wrap="square">
            <a:spAutoFit/>
          </a:bodyPr>
          <a:lstStyle/>
          <a:p>
            <a:r>
              <a:rPr lang="en-US" dirty="0"/>
              <a:t>The shift() method returns the value that was "shifted out":</a:t>
            </a:r>
          </a:p>
          <a:p>
            <a:endParaRPr lang="en-US" dirty="0"/>
          </a:p>
          <a:p>
            <a:r>
              <a:rPr lang="en-US" dirty="0"/>
              <a:t>Example</a:t>
            </a:r>
          </a:p>
          <a:p>
            <a:r>
              <a:rPr lang="en-US" dirty="0"/>
              <a:t>const fruits = ["Banana", "Orange", "Apple", "Mango"];</a:t>
            </a:r>
          </a:p>
          <a:p>
            <a:r>
              <a:rPr lang="en-US" dirty="0"/>
              <a:t>let fruit = </a:t>
            </a:r>
            <a:r>
              <a:rPr lang="en-US" dirty="0" err="1"/>
              <a:t>fruits.shift</a:t>
            </a:r>
            <a:r>
              <a:rPr lang="en-US" dirty="0"/>
              <a:t>();</a:t>
            </a:r>
          </a:p>
        </p:txBody>
      </p:sp>
      <p:sp>
        <p:nvSpPr>
          <p:cNvPr id="19" name="TextBox 18">
            <a:extLst>
              <a:ext uri="{FF2B5EF4-FFF2-40B4-BE49-F238E27FC236}">
                <a16:creationId xmlns:a16="http://schemas.microsoft.com/office/drawing/2014/main" id="{373775CA-FFF7-FE8D-2185-A0DCD15B58C0}"/>
              </a:ext>
            </a:extLst>
          </p:cNvPr>
          <p:cNvSpPr txBox="1"/>
          <p:nvPr/>
        </p:nvSpPr>
        <p:spPr>
          <a:xfrm>
            <a:off x="221456" y="4325025"/>
            <a:ext cx="6424612" cy="2031325"/>
          </a:xfrm>
          <a:prstGeom prst="rect">
            <a:avLst/>
          </a:prstGeom>
          <a:noFill/>
        </p:spPr>
        <p:txBody>
          <a:bodyPr wrap="square">
            <a:spAutoFit/>
          </a:bodyPr>
          <a:lstStyle/>
          <a:p>
            <a:r>
              <a:rPr lang="en-US" dirty="0"/>
              <a:t>JavaScript Array unshift()</a:t>
            </a:r>
          </a:p>
          <a:p>
            <a:r>
              <a:rPr lang="en-US" dirty="0"/>
              <a:t>The unshift() method adds a new element to an array (at the beginning), and "unshifts" older elements:</a:t>
            </a:r>
          </a:p>
          <a:p>
            <a:endParaRPr lang="en-US" dirty="0"/>
          </a:p>
          <a:p>
            <a:r>
              <a:rPr lang="en-US" dirty="0"/>
              <a:t>Example</a:t>
            </a:r>
          </a:p>
          <a:p>
            <a:r>
              <a:rPr lang="en-US" dirty="0"/>
              <a:t>const fruits = ["Banana", "Orange", "Apple", "Mango"];</a:t>
            </a:r>
          </a:p>
          <a:p>
            <a:r>
              <a:rPr lang="en-US" dirty="0" err="1"/>
              <a:t>fruits.unshift</a:t>
            </a:r>
            <a:r>
              <a:rPr lang="en-US" dirty="0"/>
              <a:t>("Lemon");</a:t>
            </a:r>
          </a:p>
        </p:txBody>
      </p:sp>
    </p:spTree>
    <p:extLst>
      <p:ext uri="{BB962C8B-B14F-4D97-AF65-F5344CB8AC3E}">
        <p14:creationId xmlns:p14="http://schemas.microsoft.com/office/powerpoint/2010/main" val="30928624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4E8EB2-4591-B74C-2441-ACDD53B326E2}"/>
              </a:ext>
            </a:extLst>
          </p:cNvPr>
          <p:cNvSpPr>
            <a:spLocks noGrp="1"/>
          </p:cNvSpPr>
          <p:nvPr>
            <p:ph type="sldNum" sz="quarter" idx="12"/>
          </p:nvPr>
        </p:nvSpPr>
        <p:spPr/>
        <p:txBody>
          <a:bodyPr/>
          <a:lstStyle/>
          <a:p>
            <a:fld id="{56EB6A26-E255-41DA-B629-B741FA01731F}" type="slidenum">
              <a:rPr lang="en-US" smtClean="0"/>
              <a:t>128</a:t>
            </a:fld>
            <a:endParaRPr lang="en-US"/>
          </a:p>
        </p:txBody>
      </p:sp>
      <p:sp>
        <p:nvSpPr>
          <p:cNvPr id="5" name="TextBox 4">
            <a:extLst>
              <a:ext uri="{FF2B5EF4-FFF2-40B4-BE49-F238E27FC236}">
                <a16:creationId xmlns:a16="http://schemas.microsoft.com/office/drawing/2014/main" id="{EFD78A66-FCE2-7A9C-4563-1ABBA5376525}"/>
              </a:ext>
            </a:extLst>
          </p:cNvPr>
          <p:cNvSpPr txBox="1"/>
          <p:nvPr/>
        </p:nvSpPr>
        <p:spPr>
          <a:xfrm>
            <a:off x="159544" y="232886"/>
            <a:ext cx="6205536" cy="1477328"/>
          </a:xfrm>
          <a:prstGeom prst="rect">
            <a:avLst/>
          </a:prstGeom>
          <a:noFill/>
        </p:spPr>
        <p:txBody>
          <a:bodyPr wrap="square">
            <a:spAutoFit/>
          </a:bodyPr>
          <a:lstStyle/>
          <a:p>
            <a:r>
              <a:rPr lang="en-US" dirty="0"/>
              <a:t>The unshift() method returns the new array length:</a:t>
            </a:r>
          </a:p>
          <a:p>
            <a:endParaRPr lang="en-US" dirty="0"/>
          </a:p>
          <a:p>
            <a:r>
              <a:rPr lang="en-US" dirty="0"/>
              <a:t>Example</a:t>
            </a:r>
          </a:p>
          <a:p>
            <a:r>
              <a:rPr lang="en-US" dirty="0"/>
              <a:t>const fruits = ["Banana", "Orange", "Apple", "Mango"];</a:t>
            </a:r>
          </a:p>
          <a:p>
            <a:r>
              <a:rPr lang="en-US" dirty="0" err="1"/>
              <a:t>fruits.unshift</a:t>
            </a:r>
            <a:r>
              <a:rPr lang="en-US" dirty="0"/>
              <a:t>("Lemon");</a:t>
            </a:r>
          </a:p>
        </p:txBody>
      </p:sp>
      <p:sp>
        <p:nvSpPr>
          <p:cNvPr id="7" name="TextBox 6">
            <a:extLst>
              <a:ext uri="{FF2B5EF4-FFF2-40B4-BE49-F238E27FC236}">
                <a16:creationId xmlns:a16="http://schemas.microsoft.com/office/drawing/2014/main" id="{40026E3F-323B-B6DE-50A5-7EDCEFEB3693}"/>
              </a:ext>
            </a:extLst>
          </p:cNvPr>
          <p:cNvSpPr txBox="1"/>
          <p:nvPr/>
        </p:nvSpPr>
        <p:spPr>
          <a:xfrm>
            <a:off x="269080" y="2030790"/>
            <a:ext cx="6096000" cy="3139321"/>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Changing Elements</a:t>
            </a:r>
          </a:p>
          <a:p>
            <a:pPr algn="l"/>
            <a:r>
              <a:rPr lang="en-US" b="0" i="0" dirty="0">
                <a:solidFill>
                  <a:srgbClr val="000000"/>
                </a:solidFill>
                <a:effectLst/>
                <a:latin typeface="Verdana" panose="020B0604030504040204" pitchFamily="34" charset="0"/>
              </a:rPr>
              <a:t>Array elements are accessed using their </a:t>
            </a:r>
            <a:r>
              <a:rPr lang="en-US" b="1" i="0" dirty="0">
                <a:solidFill>
                  <a:srgbClr val="000000"/>
                </a:solidFill>
                <a:effectLst/>
                <a:latin typeface="Verdana" panose="020B0604030504040204" pitchFamily="34" charset="0"/>
              </a:rPr>
              <a:t>index number</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Array </a:t>
            </a:r>
            <a:r>
              <a:rPr lang="en-US" b="1" i="0" dirty="0">
                <a:solidFill>
                  <a:srgbClr val="000000"/>
                </a:solidFill>
                <a:effectLst/>
                <a:latin typeface="Verdana" panose="020B0604030504040204" pitchFamily="34" charset="0"/>
              </a:rPr>
              <a:t>indexes</a:t>
            </a:r>
            <a:r>
              <a:rPr lang="en-US" b="0" i="0" dirty="0">
                <a:solidFill>
                  <a:srgbClr val="000000"/>
                </a:solidFill>
                <a:effectLst/>
                <a:latin typeface="Verdana" panose="020B0604030504040204" pitchFamily="34" charset="0"/>
              </a:rPr>
              <a:t> start with 0:</a:t>
            </a:r>
          </a:p>
          <a:p>
            <a:pPr algn="l"/>
            <a:r>
              <a:rPr lang="en-US" b="0" i="0" dirty="0">
                <a:solidFill>
                  <a:srgbClr val="000000"/>
                </a:solidFill>
                <a:effectLst/>
                <a:latin typeface="Verdana" panose="020B0604030504040204" pitchFamily="34" charset="0"/>
              </a:rPr>
              <a:t>[0] is the first array element</a:t>
            </a:r>
            <a:br>
              <a:rPr lang="en-US"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[1] is the second</a:t>
            </a:r>
            <a:br>
              <a:rPr lang="en-US" b="0" i="0" dirty="0">
                <a:solidFill>
                  <a:srgbClr val="000000"/>
                </a:solidFill>
                <a:effectLst/>
                <a:latin typeface="Verdana" panose="020B0604030504040204" pitchFamily="34" charset="0"/>
              </a:rPr>
            </a:br>
            <a:r>
              <a:rPr lang="en-US" b="0" i="0" dirty="0">
                <a:solidFill>
                  <a:srgbClr val="000000"/>
                </a:solidFill>
                <a:effectLst/>
                <a:latin typeface="Verdana" panose="020B0604030504040204" pitchFamily="34" charset="0"/>
              </a:rPr>
              <a:t>[2] is the third ...</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const</a:t>
            </a:r>
            <a:r>
              <a:rPr lang="en-US" b="0" i="0" dirty="0">
                <a:solidFill>
                  <a:srgbClr val="000000"/>
                </a:solidFill>
                <a:effectLst/>
                <a:latin typeface="Consolas" panose="020B0609020204030204" pitchFamily="49" charset="0"/>
              </a:rPr>
              <a:t> fruits =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"Orange"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"Mango"</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fruits[</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"Kiwi"</a:t>
            </a:r>
            <a:r>
              <a:rPr lang="en-US" b="0" i="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49CBBD8F-4537-9D73-6F83-E6C940C31F10}"/>
              </a:ext>
            </a:extLst>
          </p:cNvPr>
          <p:cNvSpPr txBox="1"/>
          <p:nvPr/>
        </p:nvSpPr>
        <p:spPr>
          <a:xfrm>
            <a:off x="6198394" y="1946613"/>
            <a:ext cx="6224586" cy="2031325"/>
          </a:xfrm>
          <a:prstGeom prst="rect">
            <a:avLst/>
          </a:prstGeom>
          <a:noFill/>
        </p:spPr>
        <p:txBody>
          <a:bodyPr wrap="square">
            <a:spAutoFit/>
          </a:bodyPr>
          <a:lstStyle/>
          <a:p>
            <a:r>
              <a:rPr lang="en-US" dirty="0"/>
              <a:t>JavaScript Array length</a:t>
            </a:r>
          </a:p>
          <a:p>
            <a:r>
              <a:rPr lang="en-US" dirty="0"/>
              <a:t>The length property provides an easy way to append a new element to an array:</a:t>
            </a:r>
          </a:p>
          <a:p>
            <a:endParaRPr lang="en-US" dirty="0"/>
          </a:p>
          <a:p>
            <a:r>
              <a:rPr lang="en-US" dirty="0"/>
              <a:t>Example</a:t>
            </a:r>
          </a:p>
          <a:p>
            <a:r>
              <a:rPr lang="en-US" dirty="0"/>
              <a:t>const fruits = ["Banana", "Orange", "Apple", "Mango"];</a:t>
            </a:r>
          </a:p>
          <a:p>
            <a:r>
              <a:rPr lang="en-US" dirty="0"/>
              <a:t>fruits[</a:t>
            </a:r>
            <a:r>
              <a:rPr lang="en-US" dirty="0" err="1"/>
              <a:t>fruits.length</a:t>
            </a:r>
            <a:r>
              <a:rPr lang="en-US" dirty="0"/>
              <a:t>] = "Kiwi";</a:t>
            </a:r>
          </a:p>
        </p:txBody>
      </p:sp>
    </p:spTree>
    <p:extLst>
      <p:ext uri="{BB962C8B-B14F-4D97-AF65-F5344CB8AC3E}">
        <p14:creationId xmlns:p14="http://schemas.microsoft.com/office/powerpoint/2010/main" val="17101205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9E72C9-2F13-67C5-5915-93B8B3ED4848}"/>
              </a:ext>
            </a:extLst>
          </p:cNvPr>
          <p:cNvSpPr>
            <a:spLocks noGrp="1"/>
          </p:cNvSpPr>
          <p:nvPr>
            <p:ph type="sldNum" sz="quarter" idx="12"/>
          </p:nvPr>
        </p:nvSpPr>
        <p:spPr/>
        <p:txBody>
          <a:bodyPr/>
          <a:lstStyle/>
          <a:p>
            <a:fld id="{56EB6A26-E255-41DA-B629-B741FA01731F}" type="slidenum">
              <a:rPr lang="en-US" smtClean="0"/>
              <a:t>129</a:t>
            </a:fld>
            <a:endParaRPr lang="en-US"/>
          </a:p>
        </p:txBody>
      </p:sp>
      <p:sp>
        <p:nvSpPr>
          <p:cNvPr id="5" name="TextBox 4">
            <a:extLst>
              <a:ext uri="{FF2B5EF4-FFF2-40B4-BE49-F238E27FC236}">
                <a16:creationId xmlns:a16="http://schemas.microsoft.com/office/drawing/2014/main" id="{D8E59F19-C227-C583-741D-B5C90E29C2DD}"/>
              </a:ext>
            </a:extLst>
          </p:cNvPr>
          <p:cNvSpPr txBox="1"/>
          <p:nvPr/>
        </p:nvSpPr>
        <p:spPr>
          <a:xfrm>
            <a:off x="207169" y="87302"/>
            <a:ext cx="6224586" cy="3416320"/>
          </a:xfrm>
          <a:prstGeom prst="rect">
            <a:avLst/>
          </a:prstGeom>
          <a:noFill/>
        </p:spPr>
        <p:txBody>
          <a:bodyPr wrap="square">
            <a:spAutoFit/>
          </a:bodyPr>
          <a:lstStyle/>
          <a:p>
            <a:r>
              <a:rPr lang="en-US" dirty="0"/>
              <a:t>JavaScript Array delete()</a:t>
            </a:r>
          </a:p>
          <a:p>
            <a:r>
              <a:rPr lang="en-US" dirty="0"/>
              <a:t>Warning !</a:t>
            </a:r>
          </a:p>
          <a:p>
            <a:r>
              <a:rPr lang="en-US" dirty="0"/>
              <a:t>Array elements can be deleted using the JavaScript operator delete.</a:t>
            </a:r>
          </a:p>
          <a:p>
            <a:endParaRPr lang="en-US" dirty="0"/>
          </a:p>
          <a:p>
            <a:r>
              <a:rPr lang="en-US" dirty="0"/>
              <a:t>Using delete leaves undefined holes in the array.</a:t>
            </a:r>
          </a:p>
          <a:p>
            <a:endParaRPr lang="en-US" dirty="0"/>
          </a:p>
          <a:p>
            <a:r>
              <a:rPr lang="en-US" dirty="0"/>
              <a:t>Use pop() or shift() instead.</a:t>
            </a:r>
          </a:p>
          <a:p>
            <a:endParaRPr lang="en-US" dirty="0"/>
          </a:p>
          <a:p>
            <a:r>
              <a:rPr lang="en-US" dirty="0"/>
              <a:t>Example</a:t>
            </a:r>
          </a:p>
          <a:p>
            <a:r>
              <a:rPr lang="en-US" dirty="0"/>
              <a:t>const fruits = ["Banana", "Orange", "Apple", "Mango"];</a:t>
            </a:r>
          </a:p>
          <a:p>
            <a:r>
              <a:rPr lang="en-US" dirty="0"/>
              <a:t>delete fruits[0];</a:t>
            </a:r>
          </a:p>
        </p:txBody>
      </p:sp>
      <p:sp>
        <p:nvSpPr>
          <p:cNvPr id="7" name="TextBox 6">
            <a:extLst>
              <a:ext uri="{FF2B5EF4-FFF2-40B4-BE49-F238E27FC236}">
                <a16:creationId xmlns:a16="http://schemas.microsoft.com/office/drawing/2014/main" id="{4659FA2C-8CCA-605E-66C7-2E34A88D99BA}"/>
              </a:ext>
            </a:extLst>
          </p:cNvPr>
          <p:cNvSpPr txBox="1"/>
          <p:nvPr/>
        </p:nvSpPr>
        <p:spPr>
          <a:xfrm>
            <a:off x="207169" y="3771037"/>
            <a:ext cx="6096000" cy="1754326"/>
          </a:xfrm>
          <a:prstGeom prst="rect">
            <a:avLst/>
          </a:prstGeom>
          <a:noFill/>
        </p:spPr>
        <p:txBody>
          <a:bodyPr wrap="square">
            <a:spAutoFit/>
          </a:bodyPr>
          <a:lstStyle/>
          <a:p>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script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C8C8C8"/>
                </a:solidFill>
                <a:effectLst/>
                <a:latin typeface="Consolas" panose="020B0609020204030204" pitchFamily="49" charset="0"/>
              </a:rPr>
              <a:t>fruits</a:t>
            </a:r>
            <a:r>
              <a:rPr lang="fr-FR" b="0" dirty="0">
                <a:solidFill>
                  <a:srgbClr val="D4D4D4"/>
                </a:solidFill>
                <a:effectLst/>
                <a:latin typeface="Consolas" panose="020B0609020204030204" pitchFamily="49" charset="0"/>
              </a:rPr>
              <a:t> = [</a:t>
            </a:r>
            <a:r>
              <a:rPr lang="fr-FR" b="0" dirty="0">
                <a:solidFill>
                  <a:srgbClr val="CE9178"/>
                </a:solidFill>
                <a:effectLst/>
                <a:latin typeface="Consolas" panose="020B0609020204030204" pitchFamily="49" charset="0"/>
              </a:rPr>
              <a:t>"Banana"</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"Orange"</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"Apple"</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"Mango"</a:t>
            </a:r>
            <a:r>
              <a:rPr lang="fr-FR" b="0" dirty="0">
                <a:solidFill>
                  <a:srgbClr val="D4D4D4"/>
                </a:solidFill>
                <a:effectLst/>
                <a:latin typeface="Consolas" panose="020B0609020204030204" pitchFamily="49" charset="0"/>
              </a:rPr>
              <a:t>];</a:t>
            </a:r>
          </a:p>
          <a:p>
            <a:r>
              <a:rPr lang="fr-FR" b="0" dirty="0" err="1">
                <a:solidFill>
                  <a:srgbClr val="569CD6"/>
                </a:solidFill>
                <a:effectLst/>
                <a:latin typeface="Consolas" panose="020B0609020204030204" pitchFamily="49" charset="0"/>
              </a:rPr>
              <a:t>delete</a:t>
            </a:r>
            <a:r>
              <a:rPr lang="fr-FR" b="0" dirty="0">
                <a:solidFill>
                  <a:srgbClr val="D4D4D4"/>
                </a:solidFill>
                <a:effectLst/>
                <a:latin typeface="Consolas" panose="020B0609020204030204" pitchFamily="49" charset="0"/>
              </a:rPr>
              <a:t> </a:t>
            </a:r>
            <a:r>
              <a:rPr lang="fr-FR" b="0" dirty="0">
                <a:solidFill>
                  <a:srgbClr val="C8C8C8"/>
                </a:solidFill>
                <a:effectLst/>
                <a:latin typeface="Consolas" panose="020B0609020204030204" pitchFamily="49" charset="0"/>
              </a:rPr>
              <a:t>fruits</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2</a:t>
            </a:r>
            <a:r>
              <a:rPr lang="fr-FR" b="0" dirty="0">
                <a:solidFill>
                  <a:srgbClr val="D4D4D4"/>
                </a:solidFill>
                <a:effectLst/>
                <a:latin typeface="Consolas" panose="020B0609020204030204" pitchFamily="49" charset="0"/>
              </a:rPr>
              <a:t>];</a:t>
            </a:r>
          </a:p>
          <a:p>
            <a:r>
              <a:rPr lang="fr-FR" b="0" dirty="0" err="1">
                <a:solidFill>
                  <a:srgbClr val="C8C8C8"/>
                </a:solidFill>
                <a:effectLst/>
                <a:latin typeface="Consolas" panose="020B0609020204030204" pitchFamily="49" charset="0"/>
              </a:rPr>
              <a:t>document</a:t>
            </a:r>
            <a:r>
              <a:rPr lang="fr-FR" b="0" dirty="0" err="1">
                <a:solidFill>
                  <a:srgbClr val="D4D4D4"/>
                </a:solidFill>
                <a:effectLst/>
                <a:latin typeface="Consolas" panose="020B0609020204030204" pitchFamily="49" charset="0"/>
              </a:rPr>
              <a:t>.</a:t>
            </a:r>
            <a:r>
              <a:rPr lang="fr-FR" b="0" dirty="0" err="1">
                <a:solidFill>
                  <a:srgbClr val="C8C8C8"/>
                </a:solidFill>
                <a:effectLst/>
                <a:latin typeface="Consolas" panose="020B0609020204030204" pitchFamily="49" charset="0"/>
              </a:rPr>
              <a:t>write</a:t>
            </a:r>
            <a:r>
              <a:rPr lang="fr-FR" b="0" dirty="0">
                <a:solidFill>
                  <a:srgbClr val="D4D4D4"/>
                </a:solidFill>
                <a:effectLst/>
                <a:latin typeface="Consolas" panose="020B0609020204030204" pitchFamily="49" charset="0"/>
              </a:rPr>
              <a:t>(</a:t>
            </a:r>
            <a:r>
              <a:rPr lang="fr-FR" b="0" dirty="0">
                <a:solidFill>
                  <a:srgbClr val="C8C8C8"/>
                </a:solidFill>
                <a:effectLst/>
                <a:latin typeface="Consolas" panose="020B0609020204030204" pitchFamily="49" charset="0"/>
              </a:rPr>
              <a:t>fruits</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2</a:t>
            </a:r>
            <a:r>
              <a:rPr lang="fr-FR" b="0" dirty="0">
                <a:solidFill>
                  <a:srgbClr val="D4D4D4"/>
                </a:solidFill>
                <a:effectLst/>
                <a:latin typeface="Consolas" panose="020B0609020204030204" pitchFamily="49" charset="0"/>
              </a:rPr>
              <a:t>]);</a:t>
            </a:r>
          </a:p>
          <a:p>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script</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ACE4CB35-CB3B-6D00-9315-BB730374258B}"/>
              </a:ext>
            </a:extLst>
          </p:cNvPr>
          <p:cNvSpPr txBox="1"/>
          <p:nvPr/>
        </p:nvSpPr>
        <p:spPr>
          <a:xfrm>
            <a:off x="7027069" y="481310"/>
            <a:ext cx="6224586" cy="923330"/>
          </a:xfrm>
          <a:prstGeom prst="rect">
            <a:avLst/>
          </a:prstGeom>
          <a:noFill/>
        </p:spPr>
        <p:txBody>
          <a:bodyPr wrap="square">
            <a:spAutoFit/>
          </a:bodyPr>
          <a:lstStyle/>
          <a:p>
            <a:r>
              <a:rPr lang="en-US" dirty="0"/>
              <a:t>Merging (Concatenating) Arrays</a:t>
            </a:r>
          </a:p>
          <a:p>
            <a:r>
              <a:rPr lang="en-US" dirty="0"/>
              <a:t>The </a:t>
            </a:r>
            <a:r>
              <a:rPr lang="en-US" dirty="0" err="1"/>
              <a:t>concat</a:t>
            </a:r>
            <a:r>
              <a:rPr lang="en-US" dirty="0"/>
              <a:t>() method creates a new array by merging (concatenating) existing arrays:</a:t>
            </a:r>
          </a:p>
        </p:txBody>
      </p:sp>
      <p:sp>
        <p:nvSpPr>
          <p:cNvPr id="13" name="TextBox 12">
            <a:extLst>
              <a:ext uri="{FF2B5EF4-FFF2-40B4-BE49-F238E27FC236}">
                <a16:creationId xmlns:a16="http://schemas.microsoft.com/office/drawing/2014/main" id="{6EB08548-5B6F-6BB7-248B-CA935B8F44B4}"/>
              </a:ext>
            </a:extLst>
          </p:cNvPr>
          <p:cNvSpPr txBox="1"/>
          <p:nvPr/>
        </p:nvSpPr>
        <p:spPr>
          <a:xfrm>
            <a:off x="6938963" y="2112793"/>
            <a:ext cx="4652962" cy="1477328"/>
          </a:xfrm>
          <a:prstGeom prst="rect">
            <a:avLst/>
          </a:prstGeom>
          <a:noFill/>
        </p:spPr>
        <p:txBody>
          <a:bodyPr wrap="square">
            <a:spAutoFit/>
          </a:bodyPr>
          <a:lstStyle/>
          <a:p>
            <a:r>
              <a:rPr lang="en-US" dirty="0"/>
              <a:t>The </a:t>
            </a:r>
            <a:r>
              <a:rPr lang="en-US" dirty="0" err="1"/>
              <a:t>concat</a:t>
            </a:r>
            <a:r>
              <a:rPr lang="en-US" dirty="0"/>
              <a:t>() method does not change the existing arrays. It always returns a new array.</a:t>
            </a:r>
          </a:p>
          <a:p>
            <a:endParaRPr lang="en-US" dirty="0"/>
          </a:p>
          <a:p>
            <a:r>
              <a:rPr lang="en-US" dirty="0"/>
              <a:t>The </a:t>
            </a:r>
            <a:r>
              <a:rPr lang="en-US" dirty="0" err="1"/>
              <a:t>concat</a:t>
            </a:r>
            <a:r>
              <a:rPr lang="en-US" dirty="0"/>
              <a:t>() method can take any number of array arguments:</a:t>
            </a:r>
          </a:p>
        </p:txBody>
      </p:sp>
      <p:sp>
        <p:nvSpPr>
          <p:cNvPr id="16" name="TextBox 15">
            <a:extLst>
              <a:ext uri="{FF2B5EF4-FFF2-40B4-BE49-F238E27FC236}">
                <a16:creationId xmlns:a16="http://schemas.microsoft.com/office/drawing/2014/main" id="{C4BB6FDF-1B69-630D-2B9C-6D6A801B9642}"/>
              </a:ext>
            </a:extLst>
          </p:cNvPr>
          <p:cNvSpPr txBox="1"/>
          <p:nvPr/>
        </p:nvSpPr>
        <p:spPr>
          <a:xfrm>
            <a:off x="6555581" y="3771036"/>
            <a:ext cx="4274344" cy="1754326"/>
          </a:xfrm>
          <a:prstGeom prst="rect">
            <a:avLst/>
          </a:prstGeom>
          <a:noFill/>
        </p:spPr>
        <p:txBody>
          <a:bodyPr wrap="square">
            <a:spAutoFit/>
          </a:bodyPr>
          <a:lstStyle/>
          <a:p>
            <a:r>
              <a:rPr lang="en-US" dirty="0"/>
              <a:t>The </a:t>
            </a:r>
            <a:r>
              <a:rPr lang="en-US" dirty="0" err="1"/>
              <a:t>concat</a:t>
            </a:r>
            <a:r>
              <a:rPr lang="en-US" dirty="0"/>
              <a:t>() method can also take strings as arguments:</a:t>
            </a:r>
          </a:p>
          <a:p>
            <a:endParaRPr lang="en-US" dirty="0"/>
          </a:p>
          <a:p>
            <a:r>
              <a:rPr lang="en-US" dirty="0"/>
              <a:t>Example (Merging an Array with Values)</a:t>
            </a:r>
          </a:p>
          <a:p>
            <a:r>
              <a:rPr lang="en-US" dirty="0"/>
              <a:t>const arr1 = ["Emil", "Tobias", "Linus"];</a:t>
            </a:r>
          </a:p>
          <a:p>
            <a:r>
              <a:rPr lang="en-US" dirty="0"/>
              <a:t>const </a:t>
            </a:r>
            <a:r>
              <a:rPr lang="en-US" dirty="0" err="1"/>
              <a:t>myChildren</a:t>
            </a:r>
            <a:r>
              <a:rPr lang="en-US" dirty="0"/>
              <a:t> = arr1.concat("Peter"); </a:t>
            </a:r>
          </a:p>
        </p:txBody>
      </p:sp>
    </p:spTree>
    <p:extLst>
      <p:ext uri="{BB962C8B-B14F-4D97-AF65-F5344CB8AC3E}">
        <p14:creationId xmlns:p14="http://schemas.microsoft.com/office/powerpoint/2010/main" val="14151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1336-C981-7543-9FB0-75259183FC4A}"/>
              </a:ext>
            </a:extLst>
          </p:cNvPr>
          <p:cNvSpPr>
            <a:spLocks noGrp="1"/>
          </p:cNvSpPr>
          <p:nvPr>
            <p:ph type="title"/>
          </p:nvPr>
        </p:nvSpPr>
        <p:spPr>
          <a:xfrm>
            <a:off x="238125" y="822325"/>
            <a:ext cx="11706225" cy="1325563"/>
          </a:xfrm>
        </p:spPr>
        <p:txBody>
          <a:bodyPr>
            <a:normAutofit fontScale="90000"/>
          </a:bodyPr>
          <a:lstStyle/>
          <a:p>
            <a:r>
              <a:rPr lang="en-US" dirty="0"/>
              <a:t>Although there is a similarity between Java and JavaScript in the syntax of their expressions, </a:t>
            </a:r>
            <a:br>
              <a:rPr lang="en-US" dirty="0"/>
            </a:br>
            <a:r>
              <a:rPr lang="en-US" dirty="0"/>
              <a:t>assignment statements, and control statements but there are key differences which are as follows:</a:t>
            </a:r>
            <a:br>
              <a:rPr lang="en-US" dirty="0"/>
            </a:br>
            <a:endParaRPr lang="en-US" dirty="0"/>
          </a:p>
        </p:txBody>
      </p:sp>
      <p:sp>
        <p:nvSpPr>
          <p:cNvPr id="3" name="Content Placeholder 2">
            <a:extLst>
              <a:ext uri="{FF2B5EF4-FFF2-40B4-BE49-F238E27FC236}">
                <a16:creationId xmlns:a16="http://schemas.microsoft.com/office/drawing/2014/main" id="{CA1C20EC-4E5D-2AED-9847-EC37B24B8E8A}"/>
              </a:ext>
            </a:extLst>
          </p:cNvPr>
          <p:cNvSpPr>
            <a:spLocks noGrp="1"/>
          </p:cNvSpPr>
          <p:nvPr>
            <p:ph idx="1"/>
          </p:nvPr>
        </p:nvSpPr>
        <p:spPr>
          <a:xfrm>
            <a:off x="838200" y="2506662"/>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Java is an OOP programming language (mostly compiled) while Java Script is an OOP scripting language (mostly interpreted).</a:t>
            </a:r>
          </a:p>
          <a:p>
            <a:r>
              <a:rPr lang="en-US" sz="2000" dirty="0">
                <a:latin typeface="Times New Roman" panose="02020603050405020304" pitchFamily="18" charset="0"/>
                <a:cs typeface="Times New Roman" panose="02020603050405020304" pitchFamily="18" charset="0"/>
              </a:rPr>
              <a:t>Java creates applications that run in a virtual machine or browser while JavaScript code is run on a browser only.</a:t>
            </a:r>
          </a:p>
          <a:p>
            <a:r>
              <a:rPr lang="en-US" sz="2000" dirty="0">
                <a:latin typeface="Times New Roman" panose="02020603050405020304" pitchFamily="18" charset="0"/>
                <a:cs typeface="Times New Roman" panose="02020603050405020304" pitchFamily="18" charset="0"/>
              </a:rPr>
              <a:t>Java code needs to be compiled while JavaScript code need not be compiled and are all in text.</a:t>
            </a:r>
          </a:p>
          <a:p>
            <a:r>
              <a:rPr lang="en-US" sz="2000" dirty="0">
                <a:latin typeface="Times New Roman" panose="02020603050405020304" pitchFamily="18" charset="0"/>
                <a:cs typeface="Times New Roman" panose="02020603050405020304" pitchFamily="18" charset="0"/>
              </a:rPr>
              <a:t>Java is a strongly typed language. Types are all known at compile time, and operand types are checked for compatibility. Variables in JavaScript need not be declared and are dynamically typed, making compile-time type checking impossible.</a:t>
            </a:r>
          </a:p>
          <a:p>
            <a:r>
              <a:rPr lang="en-US" sz="2000" dirty="0">
                <a:latin typeface="Times New Roman" panose="02020603050405020304" pitchFamily="18" charset="0"/>
                <a:cs typeface="Times New Roman" panose="02020603050405020304" pitchFamily="18" charset="0"/>
              </a:rPr>
              <a:t>Objects in Java are static in the sense that their collection of data members and methods is fixed at compile time. JavaScript objects are dynamic: the number of data members and methods of an object can change during execution.</a:t>
            </a:r>
          </a:p>
          <a:p>
            <a:r>
              <a:rPr lang="en-US" sz="2000" dirty="0">
                <a:latin typeface="Times New Roman" panose="02020603050405020304" pitchFamily="18" charset="0"/>
                <a:cs typeface="Times New Roman" panose="02020603050405020304" pitchFamily="18" charset="0"/>
              </a:rPr>
              <a:t>They require different plug-ins.</a:t>
            </a:r>
          </a:p>
        </p:txBody>
      </p:sp>
      <p:sp>
        <p:nvSpPr>
          <p:cNvPr id="4" name="Slide Number Placeholder 3">
            <a:extLst>
              <a:ext uri="{FF2B5EF4-FFF2-40B4-BE49-F238E27FC236}">
                <a16:creationId xmlns:a16="http://schemas.microsoft.com/office/drawing/2014/main" id="{D31A2F44-9ADE-1DF4-DCE7-8D2A8FA1825C}"/>
              </a:ext>
            </a:extLst>
          </p:cNvPr>
          <p:cNvSpPr>
            <a:spLocks noGrp="1"/>
          </p:cNvSpPr>
          <p:nvPr>
            <p:ph type="sldNum" sz="quarter" idx="12"/>
          </p:nvPr>
        </p:nvSpPr>
        <p:spPr/>
        <p:txBody>
          <a:bodyPr/>
          <a:lstStyle/>
          <a:p>
            <a:fld id="{56EB6A26-E255-41DA-B629-B741FA01731F}" type="slidenum">
              <a:rPr lang="en-US" smtClean="0"/>
              <a:t>13</a:t>
            </a:fld>
            <a:endParaRPr lang="en-US"/>
          </a:p>
        </p:txBody>
      </p:sp>
    </p:spTree>
    <p:extLst>
      <p:ext uri="{BB962C8B-B14F-4D97-AF65-F5344CB8AC3E}">
        <p14:creationId xmlns:p14="http://schemas.microsoft.com/office/powerpoint/2010/main" val="2967099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1A03D9-C7BF-BDE3-D036-E833C23D04CC}"/>
              </a:ext>
            </a:extLst>
          </p:cNvPr>
          <p:cNvSpPr>
            <a:spLocks noGrp="1"/>
          </p:cNvSpPr>
          <p:nvPr>
            <p:ph type="sldNum" sz="quarter" idx="12"/>
          </p:nvPr>
        </p:nvSpPr>
        <p:spPr/>
        <p:txBody>
          <a:bodyPr/>
          <a:lstStyle/>
          <a:p>
            <a:fld id="{56EB6A26-E255-41DA-B629-B741FA01731F}" type="slidenum">
              <a:rPr lang="en-US" smtClean="0"/>
              <a:t>130</a:t>
            </a:fld>
            <a:endParaRPr lang="en-US"/>
          </a:p>
        </p:txBody>
      </p:sp>
      <p:sp>
        <p:nvSpPr>
          <p:cNvPr id="4" name="TextBox 3">
            <a:extLst>
              <a:ext uri="{FF2B5EF4-FFF2-40B4-BE49-F238E27FC236}">
                <a16:creationId xmlns:a16="http://schemas.microsoft.com/office/drawing/2014/main" id="{E29A2633-F67B-0E69-21CC-EFF933C79444}"/>
              </a:ext>
            </a:extLst>
          </p:cNvPr>
          <p:cNvSpPr txBox="1"/>
          <p:nvPr/>
        </p:nvSpPr>
        <p:spPr>
          <a:xfrm>
            <a:off x="200025" y="265063"/>
            <a:ext cx="6096000" cy="2308324"/>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Flattening an Array</a:t>
            </a:r>
          </a:p>
          <a:p>
            <a:pPr algn="l"/>
            <a:r>
              <a:rPr lang="en-US" b="0" i="0" dirty="0">
                <a:solidFill>
                  <a:srgbClr val="000000"/>
                </a:solidFill>
                <a:effectLst/>
                <a:latin typeface="Verdana" panose="020B0604030504040204" pitchFamily="34" charset="0"/>
              </a:rPr>
              <a:t>Flattening an array is the process of reducing the dimensionality of an array.</a:t>
            </a:r>
          </a:p>
          <a:p>
            <a:pPr algn="l"/>
            <a:r>
              <a:rPr lang="en-US" b="0" i="0" dirty="0">
                <a:solidFill>
                  <a:srgbClr val="000000"/>
                </a:solidFill>
                <a:effectLst/>
                <a:latin typeface="Verdana" panose="020B0604030504040204" pitchFamily="34" charset="0"/>
              </a:rPr>
              <a:t>The flat() method creates a new array with sub-array elements concatenated to a specified depth.</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const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myArr</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1</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3</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5</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const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newArr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myArr.flat</a:t>
            </a:r>
            <a:r>
              <a:rPr lang="en-US" b="0" i="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012020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67E0DA-0B43-AFD4-6D87-9F79C9196E29}"/>
              </a:ext>
            </a:extLst>
          </p:cNvPr>
          <p:cNvSpPr>
            <a:spLocks noGrp="1"/>
          </p:cNvSpPr>
          <p:nvPr>
            <p:ph type="sldNum" sz="quarter" idx="12"/>
          </p:nvPr>
        </p:nvSpPr>
        <p:spPr/>
        <p:txBody>
          <a:bodyPr/>
          <a:lstStyle/>
          <a:p>
            <a:fld id="{56EB6A26-E255-41DA-B629-B741FA01731F}" type="slidenum">
              <a:rPr lang="en-US" smtClean="0"/>
              <a:t>131</a:t>
            </a:fld>
            <a:endParaRPr lang="en-US"/>
          </a:p>
        </p:txBody>
      </p:sp>
      <p:sp>
        <p:nvSpPr>
          <p:cNvPr id="7" name="TextBox 6">
            <a:extLst>
              <a:ext uri="{FF2B5EF4-FFF2-40B4-BE49-F238E27FC236}">
                <a16:creationId xmlns:a16="http://schemas.microsoft.com/office/drawing/2014/main" id="{518BFB02-4E2B-78E8-55D4-D35936EFBAF5}"/>
              </a:ext>
            </a:extLst>
          </p:cNvPr>
          <p:cNvSpPr txBox="1"/>
          <p:nvPr/>
        </p:nvSpPr>
        <p:spPr>
          <a:xfrm>
            <a:off x="138113" y="135315"/>
            <a:ext cx="9472612" cy="3139321"/>
          </a:xfrm>
          <a:prstGeom prst="rect">
            <a:avLst/>
          </a:prstGeom>
          <a:noFill/>
        </p:spPr>
        <p:txBody>
          <a:bodyPr wrap="square">
            <a:spAutoFit/>
          </a:bodyPr>
          <a:lstStyle/>
          <a:p>
            <a:r>
              <a:rPr lang="en-US" dirty="0"/>
              <a:t>Splicing and Slicing Arrays</a:t>
            </a:r>
          </a:p>
          <a:p>
            <a:r>
              <a:rPr lang="en-US" dirty="0"/>
              <a:t>The splice() method adds new items to an array.</a:t>
            </a:r>
          </a:p>
          <a:p>
            <a:endParaRPr lang="en-US" dirty="0"/>
          </a:p>
          <a:p>
            <a:r>
              <a:rPr lang="en-US" dirty="0"/>
              <a:t>The slice() method slices out a piece of an array.</a:t>
            </a:r>
          </a:p>
          <a:p>
            <a:endParaRPr lang="en-US" dirty="0"/>
          </a:p>
          <a:p>
            <a:r>
              <a:rPr lang="en-US" dirty="0"/>
              <a:t>JavaScript Array splice()</a:t>
            </a:r>
          </a:p>
          <a:p>
            <a:r>
              <a:rPr lang="en-US" dirty="0"/>
              <a:t>The splice() method can be used to add new items to an array:</a:t>
            </a:r>
          </a:p>
          <a:p>
            <a:endParaRPr lang="en-US" dirty="0"/>
          </a:p>
          <a:p>
            <a:r>
              <a:rPr lang="en-US" dirty="0"/>
              <a:t>Example</a:t>
            </a:r>
          </a:p>
          <a:p>
            <a:r>
              <a:rPr lang="en-US" dirty="0"/>
              <a:t>const fruits = ["Banana", "Orange", "Apple", "Mango"];</a:t>
            </a:r>
          </a:p>
          <a:p>
            <a:r>
              <a:rPr lang="en-US" dirty="0" err="1"/>
              <a:t>fruits.splice</a:t>
            </a:r>
            <a:r>
              <a:rPr lang="en-US" dirty="0"/>
              <a:t>(2, 0, "Lemon", "Kiwi");</a:t>
            </a:r>
          </a:p>
        </p:txBody>
      </p:sp>
      <p:sp>
        <p:nvSpPr>
          <p:cNvPr id="9" name="TextBox 8">
            <a:extLst>
              <a:ext uri="{FF2B5EF4-FFF2-40B4-BE49-F238E27FC236}">
                <a16:creationId xmlns:a16="http://schemas.microsoft.com/office/drawing/2014/main" id="{4634FED1-DFC2-E789-00AA-27AC1FB32ED2}"/>
              </a:ext>
            </a:extLst>
          </p:cNvPr>
          <p:cNvSpPr txBox="1"/>
          <p:nvPr/>
        </p:nvSpPr>
        <p:spPr>
          <a:xfrm>
            <a:off x="314324" y="3799830"/>
            <a:ext cx="7305675" cy="1754326"/>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The first parameter (2) defines the position </a:t>
            </a:r>
            <a:r>
              <a:rPr lang="en-US" b="1" i="0" dirty="0">
                <a:solidFill>
                  <a:srgbClr val="000000"/>
                </a:solidFill>
                <a:effectLst/>
                <a:latin typeface="Verdana" panose="020B0604030504040204" pitchFamily="34" charset="0"/>
              </a:rPr>
              <a:t>where</a:t>
            </a:r>
            <a:r>
              <a:rPr lang="en-US" b="0" i="0" dirty="0">
                <a:solidFill>
                  <a:srgbClr val="000000"/>
                </a:solidFill>
                <a:effectLst/>
                <a:latin typeface="Verdana" panose="020B0604030504040204" pitchFamily="34" charset="0"/>
              </a:rPr>
              <a:t> new elements should be </a:t>
            </a:r>
            <a:r>
              <a:rPr lang="en-US" b="1" i="0" dirty="0">
                <a:solidFill>
                  <a:srgbClr val="000000"/>
                </a:solidFill>
                <a:effectLst/>
                <a:latin typeface="Verdana" panose="020B0604030504040204" pitchFamily="34" charset="0"/>
              </a:rPr>
              <a:t>added</a:t>
            </a:r>
            <a:r>
              <a:rPr lang="en-US" b="0" i="0" dirty="0">
                <a:solidFill>
                  <a:srgbClr val="000000"/>
                </a:solidFill>
                <a:effectLst/>
                <a:latin typeface="Verdana" panose="020B0604030504040204" pitchFamily="34" charset="0"/>
              </a:rPr>
              <a:t> (spliced in).</a:t>
            </a:r>
          </a:p>
          <a:p>
            <a:pPr algn="l"/>
            <a:r>
              <a:rPr lang="en-US" b="0" i="0" dirty="0">
                <a:solidFill>
                  <a:srgbClr val="000000"/>
                </a:solidFill>
                <a:effectLst/>
                <a:latin typeface="Verdana" panose="020B0604030504040204" pitchFamily="34" charset="0"/>
              </a:rPr>
              <a:t>The second parameter (0) defines </a:t>
            </a:r>
            <a:r>
              <a:rPr lang="en-US" b="1" i="0" dirty="0">
                <a:solidFill>
                  <a:srgbClr val="000000"/>
                </a:solidFill>
                <a:effectLst/>
                <a:latin typeface="Verdana" panose="020B0604030504040204" pitchFamily="34" charset="0"/>
              </a:rPr>
              <a:t>how many</a:t>
            </a:r>
            <a:r>
              <a:rPr lang="en-US" b="0" i="0" dirty="0">
                <a:solidFill>
                  <a:srgbClr val="000000"/>
                </a:solidFill>
                <a:effectLst/>
                <a:latin typeface="Verdana" panose="020B0604030504040204" pitchFamily="34" charset="0"/>
              </a:rPr>
              <a:t> elements should be </a:t>
            </a:r>
            <a:r>
              <a:rPr lang="en-US" b="1" i="0" dirty="0">
                <a:solidFill>
                  <a:srgbClr val="000000"/>
                </a:solidFill>
                <a:effectLst/>
                <a:latin typeface="Verdana" panose="020B0604030504040204" pitchFamily="34" charset="0"/>
              </a:rPr>
              <a:t>removed</a:t>
            </a:r>
            <a:r>
              <a:rPr lang="en-US" b="0" i="0" dirty="0">
                <a:solidFill>
                  <a:srgbClr val="000000"/>
                </a:solidFill>
                <a:effectLst/>
                <a:latin typeface="Verdana" panose="020B0604030504040204" pitchFamily="34" charset="0"/>
              </a:rPr>
              <a:t>.</a:t>
            </a:r>
          </a:p>
          <a:p>
            <a:pPr algn="l"/>
            <a:r>
              <a:rPr lang="en-US" b="0" i="0" dirty="0">
                <a:solidFill>
                  <a:srgbClr val="000000"/>
                </a:solidFill>
                <a:effectLst/>
                <a:latin typeface="Verdana" panose="020B0604030504040204" pitchFamily="34" charset="0"/>
              </a:rPr>
              <a:t>The rest of the parameters ("Lemon" , "Kiwi") define the new elements to be </a:t>
            </a:r>
            <a:r>
              <a:rPr lang="en-US" b="1" i="0" dirty="0">
                <a:solidFill>
                  <a:srgbClr val="000000"/>
                </a:solidFill>
                <a:effectLst/>
                <a:latin typeface="Verdana" panose="020B0604030504040204" pitchFamily="34" charset="0"/>
              </a:rPr>
              <a:t>added</a:t>
            </a:r>
            <a:r>
              <a:rPr lang="en-US" b="0" i="0" dirty="0">
                <a:solidFill>
                  <a:srgbClr val="000000"/>
                </a:solidFill>
                <a:effectLst/>
                <a:latin typeface="Verdana" panose="020B0604030504040204" pitchFamily="34" charset="0"/>
              </a:rPr>
              <a:t>.</a:t>
            </a:r>
          </a:p>
        </p:txBody>
      </p:sp>
      <p:sp>
        <p:nvSpPr>
          <p:cNvPr id="11" name="TextBox 10">
            <a:extLst>
              <a:ext uri="{FF2B5EF4-FFF2-40B4-BE49-F238E27FC236}">
                <a16:creationId xmlns:a16="http://schemas.microsoft.com/office/drawing/2014/main" id="{DB19DB89-F466-9AD8-C310-284BC3639A53}"/>
              </a:ext>
            </a:extLst>
          </p:cNvPr>
          <p:cNvSpPr txBox="1"/>
          <p:nvPr/>
        </p:nvSpPr>
        <p:spPr>
          <a:xfrm>
            <a:off x="6248400" y="2433935"/>
            <a:ext cx="6096000"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const</a:t>
            </a:r>
            <a:r>
              <a:rPr lang="en-US" b="0" i="0" dirty="0">
                <a:solidFill>
                  <a:srgbClr val="000000"/>
                </a:solidFill>
                <a:effectLst/>
                <a:latin typeface="Consolas" panose="020B0609020204030204" pitchFamily="49" charset="0"/>
              </a:rPr>
              <a:t> fruits = [</a:t>
            </a:r>
            <a:r>
              <a:rPr lang="en-US" b="0" i="0" dirty="0">
                <a:solidFill>
                  <a:srgbClr val="A52A2A"/>
                </a:solidFill>
                <a:effectLst/>
                <a:latin typeface="Consolas" panose="020B0609020204030204" pitchFamily="49" charset="0"/>
              </a:rPr>
              <a:t>"Banana"</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"Orange"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"Apple"</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"Mango"</a:t>
            </a:r>
            <a:r>
              <a:rPr lang="en-US" b="0" i="0" dirty="0">
                <a:solidFill>
                  <a:srgbClr val="000000"/>
                </a:solidFill>
                <a:effectLst/>
                <a:latin typeface="Consolas" panose="020B0609020204030204" pitchFamily="49" charset="0"/>
              </a:rPr>
              <a:t>];</a:t>
            </a:r>
            <a:br>
              <a:rPr lang="en-US" dirty="0"/>
            </a:br>
            <a:r>
              <a:rPr lang="en-US" b="0" i="0" dirty="0" err="1">
                <a:solidFill>
                  <a:srgbClr val="000000"/>
                </a:solidFill>
                <a:effectLst/>
                <a:latin typeface="Consolas" panose="020B0609020204030204" pitchFamily="49" charset="0"/>
              </a:rPr>
              <a:t>fruits.splice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2</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"Lemon"</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"Kiwi"</a:t>
            </a:r>
            <a:r>
              <a:rPr lang="en-US"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3486336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B07801-5634-BB21-0F4A-FCE7012F3176}"/>
              </a:ext>
            </a:extLst>
          </p:cNvPr>
          <p:cNvSpPr>
            <a:spLocks noGrp="1"/>
          </p:cNvSpPr>
          <p:nvPr>
            <p:ph type="sldNum" sz="quarter" idx="12"/>
          </p:nvPr>
        </p:nvSpPr>
        <p:spPr/>
        <p:txBody>
          <a:bodyPr/>
          <a:lstStyle/>
          <a:p>
            <a:fld id="{56EB6A26-E255-41DA-B629-B741FA01731F}" type="slidenum">
              <a:rPr lang="en-US" smtClean="0"/>
              <a:t>132</a:t>
            </a:fld>
            <a:endParaRPr lang="en-US"/>
          </a:p>
        </p:txBody>
      </p:sp>
      <p:sp>
        <p:nvSpPr>
          <p:cNvPr id="4" name="TextBox 3">
            <a:extLst>
              <a:ext uri="{FF2B5EF4-FFF2-40B4-BE49-F238E27FC236}">
                <a16:creationId xmlns:a16="http://schemas.microsoft.com/office/drawing/2014/main" id="{71C87FA8-F5F9-6DBD-CABF-AA6202C07D7F}"/>
              </a:ext>
            </a:extLst>
          </p:cNvPr>
          <p:cNvSpPr txBox="1"/>
          <p:nvPr/>
        </p:nvSpPr>
        <p:spPr>
          <a:xfrm>
            <a:off x="161925" y="0"/>
            <a:ext cx="6096000" cy="2585323"/>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'sim'</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'rim'</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'trim'</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jhim</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splice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'lim'</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'pim'</a:t>
            </a:r>
            <a:r>
              <a:rPr lang="en-US" b="0" dirty="0">
                <a:solidFill>
                  <a:srgbClr val="D4D4D4"/>
                </a:solidFill>
                <a:effectLst/>
                <a:latin typeface="Consolas" panose="020B0609020204030204" pitchFamily="49" charset="0"/>
              </a:rPr>
              <a:t>);</a:t>
            </a:r>
          </a:p>
          <a:p>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26839EBD-17C7-8668-396A-9E66347C8AAD}"/>
              </a:ext>
            </a:extLst>
          </p:cNvPr>
          <p:cNvPicPr>
            <a:picLocks noChangeAspect="1"/>
          </p:cNvPicPr>
          <p:nvPr/>
        </p:nvPicPr>
        <p:blipFill>
          <a:blip r:embed="rId2"/>
          <a:stretch>
            <a:fillRect/>
          </a:stretch>
        </p:blipFill>
        <p:spPr>
          <a:xfrm>
            <a:off x="7100887" y="252412"/>
            <a:ext cx="4581525" cy="5400675"/>
          </a:xfrm>
          <a:prstGeom prst="rect">
            <a:avLst/>
          </a:prstGeom>
        </p:spPr>
      </p:pic>
    </p:spTree>
    <p:extLst>
      <p:ext uri="{BB962C8B-B14F-4D97-AF65-F5344CB8AC3E}">
        <p14:creationId xmlns:p14="http://schemas.microsoft.com/office/powerpoint/2010/main" val="21687055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C1839E-F8AA-5767-F238-28CB2B7812B2}"/>
              </a:ext>
            </a:extLst>
          </p:cNvPr>
          <p:cNvSpPr>
            <a:spLocks noGrp="1"/>
          </p:cNvSpPr>
          <p:nvPr>
            <p:ph type="sldNum" sz="quarter" idx="12"/>
          </p:nvPr>
        </p:nvSpPr>
        <p:spPr/>
        <p:txBody>
          <a:bodyPr/>
          <a:lstStyle/>
          <a:p>
            <a:fld id="{56EB6A26-E255-41DA-B629-B741FA01731F}" type="slidenum">
              <a:rPr lang="en-US" smtClean="0"/>
              <a:t>133</a:t>
            </a:fld>
            <a:endParaRPr lang="en-US"/>
          </a:p>
        </p:txBody>
      </p:sp>
      <p:sp>
        <p:nvSpPr>
          <p:cNvPr id="5" name="TextBox 4">
            <a:extLst>
              <a:ext uri="{FF2B5EF4-FFF2-40B4-BE49-F238E27FC236}">
                <a16:creationId xmlns:a16="http://schemas.microsoft.com/office/drawing/2014/main" id="{9F46C5A8-BEFA-48FD-E716-7D0A596498BA}"/>
              </a:ext>
            </a:extLst>
          </p:cNvPr>
          <p:cNvSpPr txBox="1"/>
          <p:nvPr/>
        </p:nvSpPr>
        <p:spPr>
          <a:xfrm>
            <a:off x="264319" y="236101"/>
            <a:ext cx="6224586" cy="2585323"/>
          </a:xfrm>
          <a:prstGeom prst="rect">
            <a:avLst/>
          </a:prstGeom>
          <a:noFill/>
        </p:spPr>
        <p:txBody>
          <a:bodyPr wrap="square">
            <a:spAutoFit/>
          </a:bodyPr>
          <a:lstStyle/>
          <a:p>
            <a:r>
              <a:rPr lang="en-US" dirty="0"/>
              <a:t>JavaScript Array slice()</a:t>
            </a:r>
          </a:p>
          <a:p>
            <a:r>
              <a:rPr lang="en-US" dirty="0"/>
              <a:t>The slice() method slices out a piece of an array into a new array.</a:t>
            </a:r>
          </a:p>
          <a:p>
            <a:endParaRPr lang="en-US" dirty="0"/>
          </a:p>
          <a:p>
            <a:r>
              <a:rPr lang="en-US" dirty="0"/>
              <a:t>This example slices out a part of an array starting from array element 1 ("Orange"):</a:t>
            </a:r>
          </a:p>
          <a:p>
            <a:endParaRPr lang="en-US" dirty="0"/>
          </a:p>
          <a:p>
            <a:r>
              <a:rPr lang="en-US" dirty="0"/>
              <a:t>Example</a:t>
            </a:r>
          </a:p>
          <a:p>
            <a:r>
              <a:rPr lang="en-US" dirty="0"/>
              <a:t>const fruits = ["Banana", "Orange", "Lemon", "Apple", "Mango"];</a:t>
            </a:r>
          </a:p>
          <a:p>
            <a:r>
              <a:rPr lang="en-US" dirty="0"/>
              <a:t>const citrus = </a:t>
            </a:r>
            <a:r>
              <a:rPr lang="en-US" dirty="0" err="1"/>
              <a:t>fruits.slice</a:t>
            </a:r>
            <a:r>
              <a:rPr lang="en-US" dirty="0"/>
              <a:t>(1);</a:t>
            </a:r>
          </a:p>
        </p:txBody>
      </p:sp>
      <p:sp>
        <p:nvSpPr>
          <p:cNvPr id="8" name="TextBox 7">
            <a:extLst>
              <a:ext uri="{FF2B5EF4-FFF2-40B4-BE49-F238E27FC236}">
                <a16:creationId xmlns:a16="http://schemas.microsoft.com/office/drawing/2014/main" id="{91E0E0D6-9EB5-C838-1F27-A5D52659A76F}"/>
              </a:ext>
            </a:extLst>
          </p:cNvPr>
          <p:cNvSpPr txBox="1"/>
          <p:nvPr/>
        </p:nvSpPr>
        <p:spPr>
          <a:xfrm>
            <a:off x="264319" y="3297913"/>
            <a:ext cx="6224586" cy="1477328"/>
          </a:xfrm>
          <a:prstGeom prst="rect">
            <a:avLst/>
          </a:prstGeom>
          <a:noFill/>
        </p:spPr>
        <p:txBody>
          <a:bodyPr wrap="square">
            <a:spAutoFit/>
          </a:bodyPr>
          <a:lstStyle/>
          <a:p>
            <a:r>
              <a:rPr lang="en-US" dirty="0"/>
              <a:t>Note</a:t>
            </a:r>
          </a:p>
          <a:p>
            <a:r>
              <a:rPr lang="en-US" dirty="0"/>
              <a:t>The slice() method creates a new array.</a:t>
            </a:r>
          </a:p>
          <a:p>
            <a:endParaRPr lang="en-US" dirty="0"/>
          </a:p>
          <a:p>
            <a:r>
              <a:rPr lang="en-US" dirty="0"/>
              <a:t>The slice() method does not remove any elements from the source array.</a:t>
            </a:r>
          </a:p>
        </p:txBody>
      </p:sp>
      <p:sp>
        <p:nvSpPr>
          <p:cNvPr id="10" name="TextBox 9">
            <a:extLst>
              <a:ext uri="{FF2B5EF4-FFF2-40B4-BE49-F238E27FC236}">
                <a16:creationId xmlns:a16="http://schemas.microsoft.com/office/drawing/2014/main" id="{CA81BFF6-4670-0E17-69AA-1AAE598EE2B3}"/>
              </a:ext>
            </a:extLst>
          </p:cNvPr>
          <p:cNvSpPr txBox="1"/>
          <p:nvPr/>
        </p:nvSpPr>
        <p:spPr>
          <a:xfrm>
            <a:off x="6096000" y="928597"/>
            <a:ext cx="6096000" cy="1200329"/>
          </a:xfrm>
          <a:prstGeom prst="rect">
            <a:avLst/>
          </a:prstGeom>
          <a:noFill/>
        </p:spPr>
        <p:txBody>
          <a:bodyPr wrap="square">
            <a:spAutoFit/>
          </a:bodyPr>
          <a:lstStyle/>
          <a:p>
            <a:r>
              <a:rPr lang="fr-FR" b="0" i="0" dirty="0" err="1">
                <a:solidFill>
                  <a:srgbClr val="0000CD"/>
                </a:solidFill>
                <a:effectLst/>
                <a:latin typeface="Consolas" panose="020B0609020204030204" pitchFamily="49" charset="0"/>
              </a:rPr>
              <a:t>const</a:t>
            </a:r>
            <a:r>
              <a:rPr lang="fr-FR" b="0" i="0" dirty="0">
                <a:solidFill>
                  <a:srgbClr val="000000"/>
                </a:solidFill>
                <a:effectLst/>
                <a:latin typeface="Consolas" panose="020B0609020204030204" pitchFamily="49" charset="0"/>
              </a:rPr>
              <a:t> fruits = [</a:t>
            </a:r>
            <a:r>
              <a:rPr lang="fr-FR" b="0" i="0" dirty="0">
                <a:solidFill>
                  <a:srgbClr val="A52A2A"/>
                </a:solidFill>
                <a:effectLst/>
                <a:latin typeface="Consolas" panose="020B0609020204030204" pitchFamily="49" charset="0"/>
              </a:rPr>
              <a:t>"Banana"</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"Orange"</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"Lemon"</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"Apple"</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"Mango"</a:t>
            </a:r>
            <a:r>
              <a:rPr lang="fr-FR" b="0" i="0" dirty="0">
                <a:solidFill>
                  <a:srgbClr val="000000"/>
                </a:solidFill>
                <a:effectLst/>
                <a:latin typeface="Consolas" panose="020B0609020204030204" pitchFamily="49" charset="0"/>
              </a:rPr>
              <a:t>];</a:t>
            </a:r>
            <a:br>
              <a:rPr lang="fr-FR" dirty="0"/>
            </a:br>
            <a:r>
              <a:rPr lang="fr-FR" b="0" i="0" dirty="0" err="1">
                <a:solidFill>
                  <a:srgbClr val="0000CD"/>
                </a:solidFill>
                <a:effectLst/>
                <a:latin typeface="Consolas" panose="020B0609020204030204" pitchFamily="49" charset="0"/>
              </a:rPr>
              <a:t>const</a:t>
            </a:r>
            <a:r>
              <a:rPr lang="fr-FR" b="0" i="0" dirty="0">
                <a:solidFill>
                  <a:srgbClr val="000000"/>
                </a:solidFill>
                <a:effectLst/>
                <a:latin typeface="Consolas" panose="020B0609020204030204" pitchFamily="49" charset="0"/>
              </a:rPr>
              <a:t> citrus = </a:t>
            </a:r>
            <a:r>
              <a:rPr lang="fr-FR" b="0" i="0" dirty="0" err="1">
                <a:solidFill>
                  <a:srgbClr val="000000"/>
                </a:solidFill>
                <a:effectLst/>
                <a:latin typeface="Consolas" panose="020B0609020204030204" pitchFamily="49" charset="0"/>
              </a:rPr>
              <a:t>fruits.slice</a:t>
            </a:r>
            <a:r>
              <a:rPr lang="fr-FR" b="0" i="0" dirty="0">
                <a:solidFill>
                  <a:srgbClr val="000000"/>
                </a:solidFill>
                <a:effectLst/>
                <a:latin typeface="Consolas" panose="020B0609020204030204" pitchFamily="49" charset="0"/>
              </a:rPr>
              <a:t>(</a:t>
            </a:r>
            <a:r>
              <a:rPr lang="fr-FR" b="0" i="0" dirty="0">
                <a:solidFill>
                  <a:srgbClr val="FF0000"/>
                </a:solidFill>
                <a:effectLst/>
                <a:latin typeface="Consolas" panose="020B0609020204030204" pitchFamily="49" charset="0"/>
              </a:rPr>
              <a:t>3</a:t>
            </a:r>
            <a:r>
              <a:rPr lang="fr-FR" b="0" i="0" dirty="0">
                <a:solidFill>
                  <a:srgbClr val="000000"/>
                </a:solidFill>
                <a:effectLst/>
                <a:latin typeface="Consolas" panose="020B0609020204030204" pitchFamily="49" charset="0"/>
              </a:rPr>
              <a:t>);</a:t>
            </a:r>
            <a:endParaRPr lang="en-US" dirty="0"/>
          </a:p>
        </p:txBody>
      </p:sp>
      <p:sp>
        <p:nvSpPr>
          <p:cNvPr id="13" name="TextBox 12">
            <a:extLst>
              <a:ext uri="{FF2B5EF4-FFF2-40B4-BE49-F238E27FC236}">
                <a16:creationId xmlns:a16="http://schemas.microsoft.com/office/drawing/2014/main" id="{1AA0B9F7-8847-7204-E3C4-94EEF6E38308}"/>
              </a:ext>
            </a:extLst>
          </p:cNvPr>
          <p:cNvSpPr txBox="1"/>
          <p:nvPr/>
        </p:nvSpPr>
        <p:spPr>
          <a:xfrm>
            <a:off x="5524500" y="4524286"/>
            <a:ext cx="6172200" cy="1200329"/>
          </a:xfrm>
          <a:prstGeom prst="rect">
            <a:avLst/>
          </a:prstGeom>
          <a:noFill/>
        </p:spPr>
        <p:txBody>
          <a:bodyPr wrap="square">
            <a:spAutoFit/>
          </a:bodyPr>
          <a:lstStyle/>
          <a:p>
            <a:r>
              <a:rPr lang="en-US" dirty="0"/>
              <a:t>The slice() method can take two arguments like slice(1, 3).</a:t>
            </a:r>
          </a:p>
          <a:p>
            <a:endParaRPr lang="en-US" dirty="0"/>
          </a:p>
          <a:p>
            <a:r>
              <a:rPr lang="en-US" dirty="0"/>
              <a:t>The method then selects elements from the start argument, and up to (but not including) the end argument.</a:t>
            </a:r>
          </a:p>
        </p:txBody>
      </p:sp>
      <p:sp>
        <p:nvSpPr>
          <p:cNvPr id="15" name="TextBox 14">
            <a:extLst>
              <a:ext uri="{FF2B5EF4-FFF2-40B4-BE49-F238E27FC236}">
                <a16:creationId xmlns:a16="http://schemas.microsoft.com/office/drawing/2014/main" id="{C5D9229E-2481-6595-B864-8E06FC653E76}"/>
              </a:ext>
            </a:extLst>
          </p:cNvPr>
          <p:cNvSpPr txBox="1"/>
          <p:nvPr/>
        </p:nvSpPr>
        <p:spPr>
          <a:xfrm>
            <a:off x="238124" y="5447820"/>
            <a:ext cx="6110286" cy="1200329"/>
          </a:xfrm>
          <a:prstGeom prst="rect">
            <a:avLst/>
          </a:prstGeom>
          <a:noFill/>
        </p:spPr>
        <p:txBody>
          <a:bodyPr wrap="square">
            <a:spAutoFit/>
          </a:bodyPr>
          <a:lstStyle/>
          <a:p>
            <a:r>
              <a:rPr lang="fr-FR" b="0" i="0" dirty="0" err="1">
                <a:solidFill>
                  <a:srgbClr val="0000CD"/>
                </a:solidFill>
                <a:effectLst/>
                <a:latin typeface="Consolas" panose="020B0609020204030204" pitchFamily="49" charset="0"/>
              </a:rPr>
              <a:t>const</a:t>
            </a:r>
            <a:r>
              <a:rPr lang="fr-FR" b="0" i="0" dirty="0">
                <a:solidFill>
                  <a:srgbClr val="000000"/>
                </a:solidFill>
                <a:effectLst/>
                <a:latin typeface="Consolas" panose="020B0609020204030204" pitchFamily="49" charset="0"/>
              </a:rPr>
              <a:t> fruits = [</a:t>
            </a:r>
            <a:r>
              <a:rPr lang="fr-FR" b="0" i="0" dirty="0">
                <a:solidFill>
                  <a:srgbClr val="A52A2A"/>
                </a:solidFill>
                <a:effectLst/>
                <a:latin typeface="Consolas" panose="020B0609020204030204" pitchFamily="49" charset="0"/>
              </a:rPr>
              <a:t>"Banana"</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"Orange"</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"Lemon"</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"Apple"</a:t>
            </a:r>
            <a:r>
              <a:rPr lang="fr-FR" b="0" i="0" dirty="0">
                <a:solidFill>
                  <a:srgbClr val="000000"/>
                </a:solidFill>
                <a:effectLst/>
                <a:latin typeface="Consolas" panose="020B0609020204030204" pitchFamily="49" charset="0"/>
              </a:rPr>
              <a:t>, </a:t>
            </a:r>
            <a:r>
              <a:rPr lang="fr-FR" b="0" i="0" dirty="0">
                <a:solidFill>
                  <a:srgbClr val="A52A2A"/>
                </a:solidFill>
                <a:effectLst/>
                <a:latin typeface="Consolas" panose="020B0609020204030204" pitchFamily="49" charset="0"/>
              </a:rPr>
              <a:t>"Mango"</a:t>
            </a:r>
            <a:r>
              <a:rPr lang="fr-FR" b="0" i="0" dirty="0">
                <a:solidFill>
                  <a:srgbClr val="000000"/>
                </a:solidFill>
                <a:effectLst/>
                <a:latin typeface="Consolas" panose="020B0609020204030204" pitchFamily="49" charset="0"/>
              </a:rPr>
              <a:t>];</a:t>
            </a:r>
            <a:br>
              <a:rPr lang="fr-FR" dirty="0"/>
            </a:br>
            <a:r>
              <a:rPr lang="fr-FR" b="0" i="0" dirty="0" err="1">
                <a:solidFill>
                  <a:srgbClr val="0000CD"/>
                </a:solidFill>
                <a:effectLst/>
                <a:latin typeface="Consolas" panose="020B0609020204030204" pitchFamily="49" charset="0"/>
              </a:rPr>
              <a:t>const</a:t>
            </a:r>
            <a:r>
              <a:rPr lang="fr-FR" b="0" i="0" dirty="0">
                <a:solidFill>
                  <a:srgbClr val="000000"/>
                </a:solidFill>
                <a:effectLst/>
                <a:latin typeface="Consolas" panose="020B0609020204030204" pitchFamily="49" charset="0"/>
              </a:rPr>
              <a:t> citrus = </a:t>
            </a:r>
            <a:r>
              <a:rPr lang="fr-FR" b="0" i="0" dirty="0" err="1">
                <a:solidFill>
                  <a:srgbClr val="000000"/>
                </a:solidFill>
                <a:effectLst/>
                <a:latin typeface="Consolas" panose="020B0609020204030204" pitchFamily="49" charset="0"/>
              </a:rPr>
              <a:t>fruits.slice</a:t>
            </a:r>
            <a:r>
              <a:rPr lang="fr-FR" b="0" i="0" dirty="0">
                <a:solidFill>
                  <a:srgbClr val="000000"/>
                </a:solidFill>
                <a:effectLst/>
                <a:latin typeface="Consolas" panose="020B0609020204030204" pitchFamily="49" charset="0"/>
              </a:rPr>
              <a:t>(</a:t>
            </a:r>
            <a:r>
              <a:rPr lang="fr-FR" b="0" i="0" dirty="0">
                <a:solidFill>
                  <a:srgbClr val="FF0000"/>
                </a:solidFill>
                <a:effectLst/>
                <a:latin typeface="Consolas" panose="020B0609020204030204" pitchFamily="49" charset="0"/>
              </a:rPr>
              <a:t>1</a:t>
            </a:r>
            <a:r>
              <a:rPr lang="fr-FR" b="0" i="0" dirty="0">
                <a:solidFill>
                  <a:srgbClr val="000000"/>
                </a:solidFill>
                <a:effectLst/>
                <a:latin typeface="Consolas" panose="020B0609020204030204" pitchFamily="49" charset="0"/>
              </a:rPr>
              <a:t>, </a:t>
            </a:r>
            <a:r>
              <a:rPr lang="fr-FR" b="0" i="0" dirty="0">
                <a:solidFill>
                  <a:srgbClr val="FF0000"/>
                </a:solidFill>
                <a:effectLst/>
                <a:latin typeface="Consolas" panose="020B0609020204030204" pitchFamily="49" charset="0"/>
              </a:rPr>
              <a:t>3</a:t>
            </a:r>
            <a:r>
              <a:rPr lang="fr-FR" b="0" i="0" dirty="0">
                <a:solidFill>
                  <a:srgbClr val="000000"/>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21655633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EC532B-1254-07F1-8A03-244881F8F2A1}"/>
              </a:ext>
            </a:extLst>
          </p:cNvPr>
          <p:cNvSpPr>
            <a:spLocks noGrp="1"/>
          </p:cNvSpPr>
          <p:nvPr>
            <p:ph type="sldNum" sz="quarter" idx="12"/>
          </p:nvPr>
        </p:nvSpPr>
        <p:spPr/>
        <p:txBody>
          <a:bodyPr/>
          <a:lstStyle/>
          <a:p>
            <a:fld id="{56EB6A26-E255-41DA-B629-B741FA01731F}" type="slidenum">
              <a:rPr lang="en-US" smtClean="0"/>
              <a:t>134</a:t>
            </a:fld>
            <a:endParaRPr lang="en-US"/>
          </a:p>
        </p:txBody>
      </p:sp>
      <p:sp>
        <p:nvSpPr>
          <p:cNvPr id="3" name="TextBox 2">
            <a:extLst>
              <a:ext uri="{FF2B5EF4-FFF2-40B4-BE49-F238E27FC236}">
                <a16:creationId xmlns:a16="http://schemas.microsoft.com/office/drawing/2014/main" id="{359FE1B3-4AF2-73CC-BB80-BC5977BD3FB3}"/>
              </a:ext>
            </a:extLst>
          </p:cNvPr>
          <p:cNvSpPr txBox="1"/>
          <p:nvPr/>
        </p:nvSpPr>
        <p:spPr>
          <a:xfrm>
            <a:off x="209550" y="117693"/>
            <a:ext cx="11563350" cy="5632311"/>
          </a:xfrm>
          <a:prstGeom prst="rect">
            <a:avLst/>
          </a:prstGeom>
          <a:noFill/>
        </p:spPr>
        <p:txBody>
          <a:bodyPr wrap="square" rtlCol="0">
            <a:spAutoFit/>
          </a:bodyPr>
          <a:lstStyle/>
          <a:p>
            <a:r>
              <a:rPr lang="en-US" dirty="0"/>
              <a:t>Question for you </a:t>
            </a:r>
          </a:p>
          <a:p>
            <a:pPr marL="342900" indent="-342900">
              <a:buAutoNum type="alphaLcPeriod"/>
            </a:pPr>
            <a:r>
              <a:rPr lang="en-US" dirty="0"/>
              <a:t>create an array of the country name Nepal, India, Pakistan, America, Australia, Canada</a:t>
            </a:r>
          </a:p>
          <a:p>
            <a:pPr marL="342900" indent="-342900">
              <a:buAutoNum type="alphaLcPeriod"/>
            </a:pPr>
            <a:r>
              <a:rPr lang="en-US" dirty="0"/>
              <a:t>Display the length of an array.</a:t>
            </a:r>
          </a:p>
          <a:p>
            <a:pPr marL="342900" indent="-342900">
              <a:buAutoNum type="alphaLcPeriod"/>
            </a:pPr>
            <a:r>
              <a:rPr lang="en-US" dirty="0"/>
              <a:t>Display the 5</a:t>
            </a:r>
            <a:r>
              <a:rPr lang="en-US" baseline="30000" dirty="0"/>
              <a:t>th</a:t>
            </a:r>
            <a:r>
              <a:rPr lang="en-US" dirty="0"/>
              <a:t> country in your array.</a:t>
            </a:r>
          </a:p>
          <a:p>
            <a:pPr marL="342900" indent="-342900">
              <a:buAutoNum type="alphaLcPeriod"/>
            </a:pPr>
            <a:r>
              <a:rPr lang="en-US" dirty="0"/>
              <a:t>Convert your array to a string</a:t>
            </a:r>
          </a:p>
          <a:p>
            <a:pPr marL="342900" indent="-342900">
              <a:buAutoNum type="alphaLcPeriod"/>
            </a:pPr>
            <a:r>
              <a:rPr lang="en-US" dirty="0"/>
              <a:t>Add a new country to the array and display size.</a:t>
            </a:r>
          </a:p>
          <a:p>
            <a:pPr marL="342900" indent="-342900">
              <a:buAutoNum type="alphaLcPeriod"/>
            </a:pPr>
            <a:r>
              <a:rPr lang="en-US" dirty="0"/>
              <a:t>Pop 1</a:t>
            </a:r>
            <a:r>
              <a:rPr lang="en-US" baseline="30000" dirty="0"/>
              <a:t>st</a:t>
            </a:r>
            <a:r>
              <a:rPr lang="en-US" dirty="0"/>
              <a:t> element from your array</a:t>
            </a:r>
          </a:p>
          <a:p>
            <a:pPr marL="342900" indent="-342900">
              <a:buAutoNum type="alphaLcPeriod"/>
            </a:pPr>
            <a:r>
              <a:rPr lang="en-US" dirty="0"/>
              <a:t>Pop the last element from your array.</a:t>
            </a:r>
          </a:p>
          <a:p>
            <a:pPr marL="342900" indent="-342900">
              <a:buAutoNum type="alphaLcPeriod"/>
            </a:pPr>
            <a:r>
              <a:rPr lang="en-US" dirty="0"/>
              <a:t>Separate the array element by *</a:t>
            </a:r>
          </a:p>
          <a:p>
            <a:pPr marL="342900" indent="-342900">
              <a:buAutoNum type="alphaLcPeriod"/>
            </a:pPr>
            <a:r>
              <a:rPr lang="en-US" dirty="0"/>
              <a:t>Suppose </a:t>
            </a:r>
            <a:r>
              <a:rPr lang="en-US" dirty="0" err="1"/>
              <a:t>china</a:t>
            </a:r>
            <a:r>
              <a:rPr lang="en-US" dirty="0"/>
              <a:t> is 1</a:t>
            </a:r>
            <a:r>
              <a:rPr lang="en-US" baseline="30000" dirty="0"/>
              <a:t>st</a:t>
            </a:r>
            <a:r>
              <a:rPr lang="en-US" dirty="0"/>
              <a:t> country in your array now recover it.</a:t>
            </a:r>
          </a:p>
          <a:p>
            <a:pPr marL="342900" indent="-342900">
              <a:buAutoNum type="alphaLcPeriod"/>
            </a:pPr>
            <a:r>
              <a:rPr lang="en-US" dirty="0"/>
              <a:t>Change the 3</a:t>
            </a:r>
            <a:r>
              <a:rPr lang="en-US" baseline="30000" dirty="0"/>
              <a:t>rd</a:t>
            </a:r>
            <a:r>
              <a:rPr lang="en-US" dirty="0"/>
              <a:t> country from your array and make it Bhutan.</a:t>
            </a:r>
          </a:p>
          <a:p>
            <a:pPr marL="342900" indent="-342900">
              <a:buAutoNum type="alphaLcPeriod"/>
            </a:pPr>
            <a:r>
              <a:rPr lang="en-US" dirty="0"/>
              <a:t>Add 3 new countries to the 3</a:t>
            </a:r>
            <a:r>
              <a:rPr lang="en-US" baseline="30000" dirty="0"/>
              <a:t>rd</a:t>
            </a:r>
            <a:r>
              <a:rPr lang="en-US" dirty="0"/>
              <a:t> position from the start but do not remove any country.</a:t>
            </a:r>
          </a:p>
          <a:p>
            <a:pPr marL="342900" indent="-342900">
              <a:buAutoNum type="alphaLcPeriod"/>
            </a:pPr>
            <a:r>
              <a:rPr lang="en-US" dirty="0"/>
              <a:t>Same as k but remove 2 countries and display those countries which are removed</a:t>
            </a:r>
          </a:p>
          <a:p>
            <a:pPr marL="342900" indent="-342900">
              <a:buAutoNum type="alphaLcPeriod"/>
            </a:pPr>
            <a:r>
              <a:rPr lang="en-US" dirty="0"/>
              <a:t>Remove 3</a:t>
            </a:r>
            <a:r>
              <a:rPr lang="en-US" baseline="30000" dirty="0"/>
              <a:t>rd</a:t>
            </a:r>
            <a:r>
              <a:rPr lang="en-US" dirty="0"/>
              <a:t> country from the original array.</a:t>
            </a:r>
          </a:p>
          <a:p>
            <a:pPr marL="342900" indent="-342900">
              <a:buAutoNum type="alphaLcPeriod"/>
            </a:pPr>
            <a:r>
              <a:rPr lang="en-US" dirty="0"/>
              <a:t>Create a new array that takes the value of Pakistan, America, and Australia from the original array.</a:t>
            </a:r>
          </a:p>
          <a:p>
            <a:pPr marL="342900" indent="-342900">
              <a:buAutoNum type="alphaLcPeriod"/>
            </a:pPr>
            <a:r>
              <a:rPr lang="en-US" dirty="0"/>
              <a:t>Find the reverse of the array</a:t>
            </a:r>
          </a:p>
          <a:p>
            <a:pPr marL="342900" indent="-342900">
              <a:buAutoNum type="alphaLcPeriod"/>
            </a:pPr>
            <a:r>
              <a:rPr lang="en-US" dirty="0"/>
              <a:t>Now create a second array with number number=[3,0,9,-5,-4,1,6,20,21,19,18,4,2]</a:t>
            </a:r>
          </a:p>
          <a:p>
            <a:pPr marL="342900" indent="-342900">
              <a:buAutoNum type="alphaLcPeriod"/>
            </a:pPr>
            <a:r>
              <a:rPr lang="en-US" dirty="0"/>
              <a:t>Sort the above array by ascending and descending.</a:t>
            </a:r>
          </a:p>
          <a:p>
            <a:pPr marL="342900" indent="-342900">
              <a:buAutoNum type="alphaLcPeriod"/>
            </a:pPr>
            <a:r>
              <a:rPr lang="en-US" dirty="0"/>
              <a:t>Find the reverse of the array.</a:t>
            </a:r>
          </a:p>
          <a:p>
            <a:pPr marL="342900" indent="-342900">
              <a:buAutoNum type="alphaLcPeriod"/>
            </a:pPr>
            <a:r>
              <a:rPr lang="en-US" dirty="0"/>
              <a:t>Find the max and min value from given array.</a:t>
            </a:r>
          </a:p>
        </p:txBody>
      </p:sp>
    </p:spTree>
    <p:extLst>
      <p:ext uri="{BB962C8B-B14F-4D97-AF65-F5344CB8AC3E}">
        <p14:creationId xmlns:p14="http://schemas.microsoft.com/office/powerpoint/2010/main" val="304173285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C5E655-8F1E-2457-6ABF-ABD26D207E49}"/>
              </a:ext>
            </a:extLst>
          </p:cNvPr>
          <p:cNvSpPr>
            <a:spLocks noGrp="1"/>
          </p:cNvSpPr>
          <p:nvPr>
            <p:ph type="sldNum" sz="quarter" idx="12"/>
          </p:nvPr>
        </p:nvSpPr>
        <p:spPr/>
        <p:txBody>
          <a:bodyPr/>
          <a:lstStyle/>
          <a:p>
            <a:fld id="{56EB6A26-E255-41DA-B629-B741FA01731F}" type="slidenum">
              <a:rPr lang="en-US" smtClean="0"/>
              <a:t>135</a:t>
            </a:fld>
            <a:endParaRPr lang="en-US"/>
          </a:p>
        </p:txBody>
      </p:sp>
      <p:sp>
        <p:nvSpPr>
          <p:cNvPr id="4" name="TextBox 3">
            <a:extLst>
              <a:ext uri="{FF2B5EF4-FFF2-40B4-BE49-F238E27FC236}">
                <a16:creationId xmlns:a16="http://schemas.microsoft.com/office/drawing/2014/main" id="{5994C69C-F488-4D5B-B552-608F1DFD811C}"/>
              </a:ext>
            </a:extLst>
          </p:cNvPr>
          <p:cNvSpPr txBox="1"/>
          <p:nvPr/>
        </p:nvSpPr>
        <p:spPr>
          <a:xfrm>
            <a:off x="485775" y="303163"/>
            <a:ext cx="6096000" cy="2308324"/>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'Nepal'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india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'Pakistan'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'America'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'Australia'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canada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splice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'hongkong'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'japan'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'dubai'</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CF4F9AF-95B5-B323-DE11-D0F5B5717243}"/>
              </a:ext>
            </a:extLst>
          </p:cNvPr>
          <p:cNvSpPr txBox="1"/>
          <p:nvPr/>
        </p:nvSpPr>
        <p:spPr>
          <a:xfrm>
            <a:off x="485775" y="3356313"/>
            <a:ext cx="6096000" cy="2308324"/>
          </a:xfrm>
          <a:prstGeom prst="rect">
            <a:avLst/>
          </a:prstGeom>
          <a:noFill/>
        </p:spPr>
        <p:txBody>
          <a:bodyPr wrap="square">
            <a:spAutoFit/>
          </a:bodyPr>
          <a:lstStyle/>
          <a:p>
            <a:r>
              <a:rPr lang="en-US" dirty="0">
                <a:solidFill>
                  <a:srgbClr val="569CD6"/>
                </a:solidFill>
                <a:latin typeface="Consolas" panose="020B0609020204030204" pitchFamily="49" charset="0"/>
              </a:rPr>
              <a:t>lowest</a:t>
            </a:r>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13</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r>
              <a:rPr lang="en-US" b="0" dirty="0" err="1">
                <a:solidFill>
                  <a:srgbClr val="7F7F7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7F7F7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7F7F7F"/>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7F7F7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err="1">
                <a:solidFill>
                  <a:srgbClr val="C8C8C8"/>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sort</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6341005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E7D9F3-061D-B7BE-CF2B-643A27EA196B}"/>
              </a:ext>
            </a:extLst>
          </p:cNvPr>
          <p:cNvSpPr>
            <a:spLocks noGrp="1"/>
          </p:cNvSpPr>
          <p:nvPr>
            <p:ph type="sldNum" sz="quarter" idx="12"/>
          </p:nvPr>
        </p:nvSpPr>
        <p:spPr/>
        <p:txBody>
          <a:bodyPr/>
          <a:lstStyle/>
          <a:p>
            <a:fld id="{56EB6A26-E255-41DA-B629-B741FA01731F}" type="slidenum">
              <a:rPr lang="en-US" smtClean="0"/>
              <a:t>136</a:t>
            </a:fld>
            <a:endParaRPr lang="en-US"/>
          </a:p>
        </p:txBody>
      </p:sp>
      <p:pic>
        <p:nvPicPr>
          <p:cNvPr id="4" name="Picture 3">
            <a:extLst>
              <a:ext uri="{FF2B5EF4-FFF2-40B4-BE49-F238E27FC236}">
                <a16:creationId xmlns:a16="http://schemas.microsoft.com/office/drawing/2014/main" id="{B8BDF73A-0F3B-E93A-91D2-D8A014DB1636}"/>
              </a:ext>
            </a:extLst>
          </p:cNvPr>
          <p:cNvPicPr>
            <a:picLocks noChangeAspect="1"/>
          </p:cNvPicPr>
          <p:nvPr/>
        </p:nvPicPr>
        <p:blipFill>
          <a:blip r:embed="rId2"/>
          <a:stretch>
            <a:fillRect/>
          </a:stretch>
        </p:blipFill>
        <p:spPr>
          <a:xfrm>
            <a:off x="203743" y="0"/>
            <a:ext cx="5539832" cy="6858000"/>
          </a:xfrm>
          <a:prstGeom prst="rect">
            <a:avLst/>
          </a:prstGeom>
        </p:spPr>
      </p:pic>
      <p:pic>
        <p:nvPicPr>
          <p:cNvPr id="6" name="Picture 5">
            <a:extLst>
              <a:ext uri="{FF2B5EF4-FFF2-40B4-BE49-F238E27FC236}">
                <a16:creationId xmlns:a16="http://schemas.microsoft.com/office/drawing/2014/main" id="{03FC0D04-6A7D-D3FA-63ED-630F5CA84EDB}"/>
              </a:ext>
            </a:extLst>
          </p:cNvPr>
          <p:cNvPicPr>
            <a:picLocks noChangeAspect="1"/>
          </p:cNvPicPr>
          <p:nvPr/>
        </p:nvPicPr>
        <p:blipFill>
          <a:blip r:embed="rId3"/>
          <a:stretch>
            <a:fillRect/>
          </a:stretch>
        </p:blipFill>
        <p:spPr>
          <a:xfrm>
            <a:off x="5886194" y="136525"/>
            <a:ext cx="5734562" cy="6858000"/>
          </a:xfrm>
          <a:prstGeom prst="rect">
            <a:avLst/>
          </a:prstGeom>
        </p:spPr>
      </p:pic>
    </p:spTree>
    <p:extLst>
      <p:ext uri="{BB962C8B-B14F-4D97-AF65-F5344CB8AC3E}">
        <p14:creationId xmlns:p14="http://schemas.microsoft.com/office/powerpoint/2010/main" val="16679280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02821A-DF76-C3E5-A7A0-3DE4A07FBC3F}"/>
              </a:ext>
            </a:extLst>
          </p:cNvPr>
          <p:cNvSpPr>
            <a:spLocks noGrp="1"/>
          </p:cNvSpPr>
          <p:nvPr>
            <p:ph type="sldNum" sz="quarter" idx="12"/>
          </p:nvPr>
        </p:nvSpPr>
        <p:spPr/>
        <p:txBody>
          <a:bodyPr/>
          <a:lstStyle/>
          <a:p>
            <a:fld id="{56EB6A26-E255-41DA-B629-B741FA01731F}" type="slidenum">
              <a:rPr lang="en-US" smtClean="0"/>
              <a:t>137</a:t>
            </a:fld>
            <a:endParaRPr lang="en-US"/>
          </a:p>
        </p:txBody>
      </p:sp>
      <p:sp>
        <p:nvSpPr>
          <p:cNvPr id="4" name="TextBox 3">
            <a:extLst>
              <a:ext uri="{FF2B5EF4-FFF2-40B4-BE49-F238E27FC236}">
                <a16:creationId xmlns:a16="http://schemas.microsoft.com/office/drawing/2014/main" id="{763CFE5D-21C9-D50B-4080-2E1D950CB59F}"/>
              </a:ext>
            </a:extLst>
          </p:cNvPr>
          <p:cNvSpPr txBox="1"/>
          <p:nvPr/>
        </p:nvSpPr>
        <p:spPr>
          <a:xfrm>
            <a:off x="219075" y="423386"/>
            <a:ext cx="6096000" cy="1477328"/>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toString</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join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B6517DA7-8B44-1717-EC91-EBCF5615EA86}"/>
              </a:ext>
            </a:extLst>
          </p:cNvPr>
          <p:cNvSpPr txBox="1"/>
          <p:nvPr/>
        </p:nvSpPr>
        <p:spPr>
          <a:xfrm>
            <a:off x="285750" y="2380387"/>
            <a:ext cx="6096000" cy="1754326"/>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toString</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4EF3C990-F318-9423-7A00-DA80FB127F0D}"/>
              </a:ext>
            </a:extLst>
          </p:cNvPr>
          <p:cNvSpPr txBox="1"/>
          <p:nvPr/>
        </p:nvSpPr>
        <p:spPr>
          <a:xfrm>
            <a:off x="5095875" y="718393"/>
            <a:ext cx="6096000" cy="3416320"/>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"ABCD"</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toString</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length</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delete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length</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27807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66A4E2-11DA-7899-C984-211C573EAF19}"/>
              </a:ext>
            </a:extLst>
          </p:cNvPr>
          <p:cNvSpPr>
            <a:spLocks noGrp="1"/>
          </p:cNvSpPr>
          <p:nvPr>
            <p:ph type="sldNum" sz="quarter" idx="12"/>
          </p:nvPr>
        </p:nvSpPr>
        <p:spPr/>
        <p:txBody>
          <a:bodyPr/>
          <a:lstStyle/>
          <a:p>
            <a:fld id="{56EB6A26-E255-41DA-B629-B741FA01731F}" type="slidenum">
              <a:rPr lang="en-US" smtClean="0"/>
              <a:t>138</a:t>
            </a:fld>
            <a:endParaRPr lang="en-US"/>
          </a:p>
        </p:txBody>
      </p:sp>
      <p:sp>
        <p:nvSpPr>
          <p:cNvPr id="4" name="TextBox 3">
            <a:extLst>
              <a:ext uri="{FF2B5EF4-FFF2-40B4-BE49-F238E27FC236}">
                <a16:creationId xmlns:a16="http://schemas.microsoft.com/office/drawing/2014/main" id="{C93BC010-80FF-BB27-D82E-4EC866EFBA9B}"/>
              </a:ext>
            </a:extLst>
          </p:cNvPr>
          <p:cNvSpPr txBox="1"/>
          <p:nvPr/>
        </p:nvSpPr>
        <p:spPr>
          <a:xfrm>
            <a:off x="495300" y="293638"/>
            <a:ext cx="6096000" cy="2585323"/>
          </a:xfrm>
          <a:prstGeom prst="rect">
            <a:avLst/>
          </a:prstGeom>
          <a:noFill/>
        </p:spPr>
        <p:txBody>
          <a:bodyPr wrap="square">
            <a:spAutoFit/>
          </a:bodyPr>
          <a:lstStyle/>
          <a:p>
            <a:r>
              <a:rPr lang="en-US" b="0" dirty="0">
                <a:solidFill>
                  <a:srgbClr val="569CD6"/>
                </a:solidFill>
                <a:effectLst/>
                <a:latin typeface="Consolas" panose="020B0609020204030204" pitchFamily="49" charset="0"/>
              </a:rPr>
              <a:t>Sorting in Descending order</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comare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sort</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comare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313DF8E-7981-622F-DADC-83E95E2227BE}"/>
              </a:ext>
            </a:extLst>
          </p:cNvPr>
          <p:cNvSpPr txBox="1"/>
          <p:nvPr/>
        </p:nvSpPr>
        <p:spPr>
          <a:xfrm>
            <a:off x="1114425" y="3746838"/>
            <a:ext cx="6096000" cy="2031325"/>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splice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13</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4ECB211-8C48-3D4E-BA77-BFC3209EA84D}"/>
              </a:ext>
            </a:extLst>
          </p:cNvPr>
          <p:cNvSpPr txBox="1"/>
          <p:nvPr/>
        </p:nvSpPr>
        <p:spPr>
          <a:xfrm>
            <a:off x="4657725" y="525839"/>
            <a:ext cx="6096000" cy="2585323"/>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slice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849986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786DBE-0284-5A4A-62A3-CD8488D6A577}"/>
              </a:ext>
            </a:extLst>
          </p:cNvPr>
          <p:cNvSpPr>
            <a:spLocks noGrp="1"/>
          </p:cNvSpPr>
          <p:nvPr>
            <p:ph type="sldNum" sz="quarter" idx="12"/>
          </p:nvPr>
        </p:nvSpPr>
        <p:spPr/>
        <p:txBody>
          <a:bodyPr/>
          <a:lstStyle/>
          <a:p>
            <a:fld id="{56EB6A26-E255-41DA-B629-B741FA01731F}" type="slidenum">
              <a:rPr lang="en-US" smtClean="0"/>
              <a:t>139</a:t>
            </a:fld>
            <a:endParaRPr lang="en-US"/>
          </a:p>
        </p:txBody>
      </p:sp>
      <p:pic>
        <p:nvPicPr>
          <p:cNvPr id="4" name="Picture 3">
            <a:extLst>
              <a:ext uri="{FF2B5EF4-FFF2-40B4-BE49-F238E27FC236}">
                <a16:creationId xmlns:a16="http://schemas.microsoft.com/office/drawing/2014/main" id="{A6F4015C-2AE0-F32F-585B-606200039BD4}"/>
              </a:ext>
            </a:extLst>
          </p:cNvPr>
          <p:cNvPicPr>
            <a:picLocks noChangeAspect="1"/>
          </p:cNvPicPr>
          <p:nvPr/>
        </p:nvPicPr>
        <p:blipFill>
          <a:blip r:embed="rId2"/>
          <a:stretch>
            <a:fillRect/>
          </a:stretch>
        </p:blipFill>
        <p:spPr>
          <a:xfrm>
            <a:off x="306643" y="96837"/>
            <a:ext cx="7978800" cy="6413500"/>
          </a:xfrm>
          <a:prstGeom prst="rect">
            <a:avLst/>
          </a:prstGeom>
        </p:spPr>
      </p:pic>
      <p:pic>
        <p:nvPicPr>
          <p:cNvPr id="6" name="Picture 5">
            <a:extLst>
              <a:ext uri="{FF2B5EF4-FFF2-40B4-BE49-F238E27FC236}">
                <a16:creationId xmlns:a16="http://schemas.microsoft.com/office/drawing/2014/main" id="{0921A835-CA4A-00F4-0677-46F9CD114A8D}"/>
              </a:ext>
            </a:extLst>
          </p:cNvPr>
          <p:cNvPicPr>
            <a:picLocks noChangeAspect="1"/>
          </p:cNvPicPr>
          <p:nvPr/>
        </p:nvPicPr>
        <p:blipFill>
          <a:blip r:embed="rId3"/>
          <a:stretch>
            <a:fillRect/>
          </a:stretch>
        </p:blipFill>
        <p:spPr>
          <a:xfrm>
            <a:off x="5857875" y="2224087"/>
            <a:ext cx="3905250" cy="3286125"/>
          </a:xfrm>
          <a:prstGeom prst="rect">
            <a:avLst/>
          </a:prstGeom>
        </p:spPr>
      </p:pic>
      <p:sp>
        <p:nvSpPr>
          <p:cNvPr id="5" name="TextBox 4">
            <a:extLst>
              <a:ext uri="{FF2B5EF4-FFF2-40B4-BE49-F238E27FC236}">
                <a16:creationId xmlns:a16="http://schemas.microsoft.com/office/drawing/2014/main" id="{C715DE84-7A12-1EB7-C63F-03DB0C3F6044}"/>
              </a:ext>
            </a:extLst>
          </p:cNvPr>
          <p:cNvSpPr txBox="1"/>
          <p:nvPr/>
        </p:nvSpPr>
        <p:spPr>
          <a:xfrm>
            <a:off x="5976284" y="1477853"/>
            <a:ext cx="6096000" cy="646331"/>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The () Operator</a:t>
            </a:r>
          </a:p>
          <a:p>
            <a:pPr algn="l"/>
            <a:r>
              <a:rPr lang="en-US" b="0" i="0" dirty="0">
                <a:solidFill>
                  <a:srgbClr val="000000"/>
                </a:solidFill>
                <a:effectLst/>
                <a:latin typeface="Verdana" panose="020B0604030504040204" pitchFamily="34" charset="0"/>
              </a:rPr>
              <a:t>The () operator invokes (calls) the function:</a:t>
            </a:r>
          </a:p>
        </p:txBody>
      </p:sp>
    </p:spTree>
    <p:extLst>
      <p:ext uri="{BB962C8B-B14F-4D97-AF65-F5344CB8AC3E}">
        <p14:creationId xmlns:p14="http://schemas.microsoft.com/office/powerpoint/2010/main" val="383677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8CF398-4460-1D84-8BCC-99E4F9C2180E}"/>
              </a:ext>
            </a:extLst>
          </p:cNvPr>
          <p:cNvPicPr>
            <a:picLocks noChangeAspect="1"/>
          </p:cNvPicPr>
          <p:nvPr/>
        </p:nvPicPr>
        <p:blipFill>
          <a:blip r:embed="rId2"/>
          <a:stretch>
            <a:fillRect/>
          </a:stretch>
        </p:blipFill>
        <p:spPr>
          <a:xfrm>
            <a:off x="1856267" y="0"/>
            <a:ext cx="8479465" cy="6858000"/>
          </a:xfrm>
          <a:prstGeom prst="rect">
            <a:avLst/>
          </a:prstGeom>
        </p:spPr>
      </p:pic>
      <p:sp>
        <p:nvSpPr>
          <p:cNvPr id="2" name="Slide Number Placeholder 1">
            <a:extLst>
              <a:ext uri="{FF2B5EF4-FFF2-40B4-BE49-F238E27FC236}">
                <a16:creationId xmlns:a16="http://schemas.microsoft.com/office/drawing/2014/main" id="{B703BFBA-F356-54B9-2A8A-443EB4DBC688}"/>
              </a:ext>
            </a:extLst>
          </p:cNvPr>
          <p:cNvSpPr>
            <a:spLocks noGrp="1"/>
          </p:cNvSpPr>
          <p:nvPr>
            <p:ph type="sldNum" sz="quarter" idx="12"/>
          </p:nvPr>
        </p:nvSpPr>
        <p:spPr/>
        <p:txBody>
          <a:bodyPr/>
          <a:lstStyle/>
          <a:p>
            <a:fld id="{56EB6A26-E255-41DA-B629-B741FA01731F}" type="slidenum">
              <a:rPr lang="en-US" smtClean="0"/>
              <a:t>14</a:t>
            </a:fld>
            <a:endParaRPr lang="en-US"/>
          </a:p>
        </p:txBody>
      </p:sp>
    </p:spTree>
    <p:extLst>
      <p:ext uri="{BB962C8B-B14F-4D97-AF65-F5344CB8AC3E}">
        <p14:creationId xmlns:p14="http://schemas.microsoft.com/office/powerpoint/2010/main" val="22410024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7A89A-DFDF-C021-1909-FE405F65B0F4}"/>
              </a:ext>
            </a:extLst>
          </p:cNvPr>
          <p:cNvSpPr>
            <a:spLocks noGrp="1"/>
          </p:cNvSpPr>
          <p:nvPr>
            <p:ph type="sldNum" sz="quarter" idx="12"/>
          </p:nvPr>
        </p:nvSpPr>
        <p:spPr/>
        <p:txBody>
          <a:bodyPr/>
          <a:lstStyle/>
          <a:p>
            <a:fld id="{56EB6A26-E255-41DA-B629-B741FA01731F}" type="slidenum">
              <a:rPr lang="en-US" smtClean="0"/>
              <a:t>140</a:t>
            </a:fld>
            <a:endParaRPr lang="en-US"/>
          </a:p>
        </p:txBody>
      </p:sp>
      <p:sp>
        <p:nvSpPr>
          <p:cNvPr id="3" name="TextBox 2">
            <a:extLst>
              <a:ext uri="{FF2B5EF4-FFF2-40B4-BE49-F238E27FC236}">
                <a16:creationId xmlns:a16="http://schemas.microsoft.com/office/drawing/2014/main" id="{6DB4E7E3-70DF-20DE-C411-2C9A98FD24BD}"/>
              </a:ext>
            </a:extLst>
          </p:cNvPr>
          <p:cNvSpPr txBox="1"/>
          <p:nvPr/>
        </p:nvSpPr>
        <p:spPr>
          <a:xfrm>
            <a:off x="381000" y="265063"/>
            <a:ext cx="6096000" cy="2308324"/>
          </a:xfrm>
          <a:prstGeom prst="rect">
            <a:avLst/>
          </a:prstGeom>
          <a:noFill/>
        </p:spPr>
        <p:txBody>
          <a:bodyPr wrap="square">
            <a:spAutoFit/>
          </a:bodyPr>
          <a:lstStyle/>
          <a:p>
            <a:r>
              <a:rPr lang="en-US" dirty="0"/>
              <a:t>&lt;script&gt;</a:t>
            </a:r>
          </a:p>
          <a:p>
            <a:r>
              <a:rPr lang="en-US" dirty="0"/>
              <a:t>function </a:t>
            </a:r>
            <a:r>
              <a:rPr lang="en-US" dirty="0" err="1"/>
              <a:t>toCelsius</a:t>
            </a:r>
            <a:r>
              <a:rPr lang="en-US" dirty="0"/>
              <a:t>(f) {</a:t>
            </a:r>
          </a:p>
          <a:p>
            <a:r>
              <a:rPr lang="en-US" dirty="0"/>
              <a:t>  return (5/9) * (f-32);</a:t>
            </a:r>
          </a:p>
          <a:p>
            <a:r>
              <a:rPr lang="en-US" dirty="0"/>
              <a:t>}</a:t>
            </a:r>
          </a:p>
          <a:p>
            <a:endParaRPr lang="en-US" dirty="0"/>
          </a:p>
          <a:p>
            <a:r>
              <a:rPr lang="en-US" dirty="0"/>
              <a:t>let value = </a:t>
            </a:r>
            <a:r>
              <a:rPr lang="en-US" dirty="0" err="1"/>
              <a:t>toCelsius</a:t>
            </a:r>
            <a:r>
              <a:rPr lang="en-US" dirty="0"/>
              <a:t>(77);</a:t>
            </a:r>
          </a:p>
          <a:p>
            <a:r>
              <a:rPr lang="en-US" dirty="0" err="1"/>
              <a:t>document.getElementById</a:t>
            </a:r>
            <a:r>
              <a:rPr lang="en-US" dirty="0"/>
              <a:t>("demo").</a:t>
            </a:r>
            <a:r>
              <a:rPr lang="en-US" dirty="0" err="1"/>
              <a:t>innerHTML</a:t>
            </a:r>
            <a:r>
              <a:rPr lang="en-US" dirty="0"/>
              <a:t> = value;</a:t>
            </a:r>
          </a:p>
          <a:p>
            <a:r>
              <a:rPr lang="en-US" dirty="0"/>
              <a:t>&lt;/script&gt;</a:t>
            </a:r>
          </a:p>
        </p:txBody>
      </p:sp>
      <p:sp>
        <p:nvSpPr>
          <p:cNvPr id="5" name="TextBox 4">
            <a:extLst>
              <a:ext uri="{FF2B5EF4-FFF2-40B4-BE49-F238E27FC236}">
                <a16:creationId xmlns:a16="http://schemas.microsoft.com/office/drawing/2014/main" id="{009B1376-B917-CB49-C15A-78CBF5052635}"/>
              </a:ext>
            </a:extLst>
          </p:cNvPr>
          <p:cNvSpPr txBox="1"/>
          <p:nvPr/>
        </p:nvSpPr>
        <p:spPr>
          <a:xfrm>
            <a:off x="3886200" y="767834"/>
            <a:ext cx="6096000"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25</a:t>
            </a:r>
            <a:endParaRPr lang="en-US" dirty="0"/>
          </a:p>
        </p:txBody>
      </p:sp>
      <p:sp>
        <p:nvSpPr>
          <p:cNvPr id="6" name="TextBox 5">
            <a:extLst>
              <a:ext uri="{FF2B5EF4-FFF2-40B4-BE49-F238E27FC236}">
                <a16:creationId xmlns:a16="http://schemas.microsoft.com/office/drawing/2014/main" id="{CA64D746-31EE-2897-D63D-07F655DD5648}"/>
              </a:ext>
            </a:extLst>
          </p:cNvPr>
          <p:cNvSpPr txBox="1"/>
          <p:nvPr/>
        </p:nvSpPr>
        <p:spPr>
          <a:xfrm>
            <a:off x="3048000" y="2413338"/>
            <a:ext cx="6096000" cy="2031325"/>
          </a:xfrm>
          <a:prstGeom prst="rect">
            <a:avLst/>
          </a:prstGeom>
          <a:noFill/>
        </p:spPr>
        <p:txBody>
          <a:bodyPr wrap="square">
            <a:spAutoFit/>
          </a:bodyPr>
          <a:lstStyle/>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13</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r>
              <a:rPr lang="en-US" b="0" dirty="0" err="1">
                <a:solidFill>
                  <a:srgbClr val="7F7F7F"/>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7F7F7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7F7F7F"/>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7F7F7F"/>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err="1">
                <a:solidFill>
                  <a:srgbClr val="C8C8C8"/>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sort</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654384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B1617D-CC41-5D84-584C-EEA7F1884C2D}"/>
              </a:ext>
            </a:extLst>
          </p:cNvPr>
          <p:cNvSpPr>
            <a:spLocks noGrp="1"/>
          </p:cNvSpPr>
          <p:nvPr>
            <p:ph type="sldNum" sz="quarter" idx="12"/>
          </p:nvPr>
        </p:nvSpPr>
        <p:spPr/>
        <p:txBody>
          <a:bodyPr/>
          <a:lstStyle/>
          <a:p>
            <a:fld id="{56EB6A26-E255-41DA-B629-B741FA01731F}" type="slidenum">
              <a:rPr lang="en-US" smtClean="0"/>
              <a:t>141</a:t>
            </a:fld>
            <a:endParaRPr lang="en-US"/>
          </a:p>
        </p:txBody>
      </p:sp>
      <p:pic>
        <p:nvPicPr>
          <p:cNvPr id="4" name="Picture 3">
            <a:extLst>
              <a:ext uri="{FF2B5EF4-FFF2-40B4-BE49-F238E27FC236}">
                <a16:creationId xmlns:a16="http://schemas.microsoft.com/office/drawing/2014/main" id="{2C825E16-FFBA-B040-6D58-0DC234953705}"/>
              </a:ext>
            </a:extLst>
          </p:cNvPr>
          <p:cNvPicPr>
            <a:picLocks noChangeAspect="1"/>
          </p:cNvPicPr>
          <p:nvPr/>
        </p:nvPicPr>
        <p:blipFill>
          <a:blip r:embed="rId2"/>
          <a:stretch>
            <a:fillRect/>
          </a:stretch>
        </p:blipFill>
        <p:spPr>
          <a:xfrm>
            <a:off x="116923" y="123385"/>
            <a:ext cx="6395551" cy="6477440"/>
          </a:xfrm>
          <a:prstGeom prst="rect">
            <a:avLst/>
          </a:prstGeom>
        </p:spPr>
      </p:pic>
      <p:pic>
        <p:nvPicPr>
          <p:cNvPr id="6" name="Picture 5">
            <a:extLst>
              <a:ext uri="{FF2B5EF4-FFF2-40B4-BE49-F238E27FC236}">
                <a16:creationId xmlns:a16="http://schemas.microsoft.com/office/drawing/2014/main" id="{5E4C84F4-CEBC-CDCC-C905-83F58913EEEB}"/>
              </a:ext>
            </a:extLst>
          </p:cNvPr>
          <p:cNvPicPr>
            <a:picLocks noChangeAspect="1"/>
          </p:cNvPicPr>
          <p:nvPr/>
        </p:nvPicPr>
        <p:blipFill>
          <a:blip r:embed="rId3"/>
          <a:stretch>
            <a:fillRect/>
          </a:stretch>
        </p:blipFill>
        <p:spPr>
          <a:xfrm>
            <a:off x="6438900" y="1919287"/>
            <a:ext cx="4914900" cy="1095375"/>
          </a:xfrm>
          <a:prstGeom prst="rect">
            <a:avLst/>
          </a:prstGeom>
        </p:spPr>
      </p:pic>
    </p:spTree>
    <p:extLst>
      <p:ext uri="{BB962C8B-B14F-4D97-AF65-F5344CB8AC3E}">
        <p14:creationId xmlns:p14="http://schemas.microsoft.com/office/powerpoint/2010/main" val="42762744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10E37D-E3FA-25BA-5BDF-3914D99B88A5}"/>
              </a:ext>
            </a:extLst>
          </p:cNvPr>
          <p:cNvSpPr>
            <a:spLocks noGrp="1"/>
          </p:cNvSpPr>
          <p:nvPr>
            <p:ph type="sldNum" sz="quarter" idx="12"/>
          </p:nvPr>
        </p:nvSpPr>
        <p:spPr/>
        <p:txBody>
          <a:bodyPr/>
          <a:lstStyle/>
          <a:p>
            <a:fld id="{56EB6A26-E255-41DA-B629-B741FA01731F}" type="slidenum">
              <a:rPr lang="en-US" smtClean="0"/>
              <a:t>142</a:t>
            </a:fld>
            <a:endParaRPr lang="en-US"/>
          </a:p>
        </p:txBody>
      </p:sp>
      <p:sp>
        <p:nvSpPr>
          <p:cNvPr id="5" name="TextBox 4">
            <a:extLst>
              <a:ext uri="{FF2B5EF4-FFF2-40B4-BE49-F238E27FC236}">
                <a16:creationId xmlns:a16="http://schemas.microsoft.com/office/drawing/2014/main" id="{8E6885C9-8754-D0CF-2C05-CEC24F051D56}"/>
              </a:ext>
            </a:extLst>
          </p:cNvPr>
          <p:cNvSpPr txBox="1"/>
          <p:nvPr/>
        </p:nvSpPr>
        <p:spPr>
          <a:xfrm>
            <a:off x="83344" y="0"/>
            <a:ext cx="11975306" cy="1754326"/>
          </a:xfrm>
          <a:prstGeom prst="rect">
            <a:avLst/>
          </a:prstGeom>
          <a:noFill/>
        </p:spPr>
        <p:txBody>
          <a:bodyPr wrap="square">
            <a:spAutoFit/>
          </a:bodyPr>
          <a:lstStyle/>
          <a:p>
            <a:r>
              <a:rPr lang="en-US" dirty="0"/>
              <a:t>Function Return</a:t>
            </a:r>
          </a:p>
          <a:p>
            <a:r>
              <a:rPr lang="en-US" dirty="0"/>
              <a:t>When JavaScript reaches a return statement, the function will stop executing.</a:t>
            </a:r>
          </a:p>
          <a:p>
            <a:endParaRPr lang="en-US" dirty="0"/>
          </a:p>
          <a:p>
            <a:r>
              <a:rPr lang="en-US" dirty="0"/>
              <a:t>If the function was invoked from a statement, JavaScript will "return" to execute the code after the invoking statement.</a:t>
            </a:r>
          </a:p>
          <a:p>
            <a:endParaRPr lang="en-US" dirty="0"/>
          </a:p>
          <a:p>
            <a:r>
              <a:rPr lang="en-US" dirty="0"/>
              <a:t>Functions often compute a return value. The return value is "returned" back to the "caller":</a:t>
            </a:r>
          </a:p>
        </p:txBody>
      </p:sp>
      <p:sp>
        <p:nvSpPr>
          <p:cNvPr id="7" name="TextBox 6">
            <a:extLst>
              <a:ext uri="{FF2B5EF4-FFF2-40B4-BE49-F238E27FC236}">
                <a16:creationId xmlns:a16="http://schemas.microsoft.com/office/drawing/2014/main" id="{D52E0C9C-9B18-1EAC-6DCE-BC297C9F0B60}"/>
              </a:ext>
            </a:extLst>
          </p:cNvPr>
          <p:cNvSpPr txBox="1"/>
          <p:nvPr/>
        </p:nvSpPr>
        <p:spPr>
          <a:xfrm>
            <a:off x="295275" y="1904830"/>
            <a:ext cx="7772400" cy="4247317"/>
          </a:xfrm>
          <a:prstGeom prst="rect">
            <a:avLst/>
          </a:prstGeom>
          <a:noFill/>
        </p:spPr>
        <p:txBody>
          <a:bodyPr wrap="square">
            <a:spAutoFit/>
          </a:bodyPr>
          <a:lstStyle/>
          <a:p>
            <a:r>
              <a:rPr lang="en-US" dirty="0"/>
              <a:t>&lt;!DOCTYPE html&gt;</a:t>
            </a:r>
          </a:p>
          <a:p>
            <a:r>
              <a:rPr lang="en-US" dirty="0"/>
              <a:t>&lt;html&gt;</a:t>
            </a:r>
          </a:p>
          <a:p>
            <a:r>
              <a:rPr lang="en-US" dirty="0"/>
              <a:t>&lt;body&gt;</a:t>
            </a:r>
          </a:p>
          <a:p>
            <a:r>
              <a:rPr lang="en-US" dirty="0"/>
              <a:t>&lt;h1&gt;JavaScript Functions&lt;/h1&gt;</a:t>
            </a:r>
          </a:p>
          <a:p>
            <a:r>
              <a:rPr lang="en-US" dirty="0"/>
              <a:t>&lt;p&gt;Call a function which performs a calculation and returns the result:&lt;/p&gt;</a:t>
            </a:r>
          </a:p>
          <a:p>
            <a:r>
              <a:rPr lang="en-US" dirty="0"/>
              <a:t>&lt;p id="demo"&gt;&lt;/p&gt;</a:t>
            </a:r>
          </a:p>
          <a:p>
            <a:r>
              <a:rPr lang="en-US" dirty="0"/>
              <a:t>&lt;script&gt;</a:t>
            </a:r>
          </a:p>
          <a:p>
            <a:r>
              <a:rPr lang="en-US" dirty="0"/>
              <a:t>let x = </a:t>
            </a:r>
            <a:r>
              <a:rPr lang="en-US" dirty="0" err="1"/>
              <a:t>myFunction</a:t>
            </a:r>
            <a:r>
              <a:rPr lang="en-US" dirty="0"/>
              <a:t>(4, 3);</a:t>
            </a:r>
          </a:p>
          <a:p>
            <a:r>
              <a:rPr lang="en-US" dirty="0" err="1"/>
              <a:t>document.getElementById</a:t>
            </a:r>
            <a:r>
              <a:rPr lang="en-US" dirty="0"/>
              <a:t>("demo").</a:t>
            </a:r>
            <a:r>
              <a:rPr lang="en-US" dirty="0" err="1"/>
              <a:t>innerHTML</a:t>
            </a:r>
            <a:r>
              <a:rPr lang="en-US" dirty="0"/>
              <a:t> = x;</a:t>
            </a:r>
          </a:p>
          <a:p>
            <a:r>
              <a:rPr lang="en-US" dirty="0"/>
              <a:t>function </a:t>
            </a:r>
            <a:r>
              <a:rPr lang="en-US" dirty="0" err="1"/>
              <a:t>myFunction</a:t>
            </a:r>
            <a:r>
              <a:rPr lang="en-US" dirty="0"/>
              <a:t>(a, b) {</a:t>
            </a:r>
          </a:p>
          <a:p>
            <a:r>
              <a:rPr lang="en-US" dirty="0"/>
              <a:t>  return a * b;</a:t>
            </a:r>
          </a:p>
          <a:p>
            <a:r>
              <a:rPr lang="en-US" dirty="0"/>
              <a:t>}</a:t>
            </a:r>
          </a:p>
          <a:p>
            <a:r>
              <a:rPr lang="en-US" dirty="0"/>
              <a:t>&lt;/script&gt;</a:t>
            </a:r>
          </a:p>
          <a:p>
            <a:r>
              <a:rPr lang="en-US" dirty="0"/>
              <a:t>&lt;/body&gt;</a:t>
            </a:r>
          </a:p>
          <a:p>
            <a:r>
              <a:rPr lang="en-US" dirty="0"/>
              <a:t>&lt;/html&gt;</a:t>
            </a:r>
          </a:p>
        </p:txBody>
      </p:sp>
      <p:sp>
        <p:nvSpPr>
          <p:cNvPr id="9" name="TextBox 8">
            <a:extLst>
              <a:ext uri="{FF2B5EF4-FFF2-40B4-BE49-F238E27FC236}">
                <a16:creationId xmlns:a16="http://schemas.microsoft.com/office/drawing/2014/main" id="{8D659CC3-AA73-6C1C-CA83-EB84907910A2}"/>
              </a:ext>
            </a:extLst>
          </p:cNvPr>
          <p:cNvSpPr txBox="1"/>
          <p:nvPr/>
        </p:nvSpPr>
        <p:spPr>
          <a:xfrm>
            <a:off x="6162675" y="4028488"/>
            <a:ext cx="6096000" cy="1200329"/>
          </a:xfrm>
          <a:prstGeom prst="rect">
            <a:avLst/>
          </a:prstGeom>
          <a:noFill/>
        </p:spPr>
        <p:txBody>
          <a:bodyPr wrap="square">
            <a:spAutoFit/>
          </a:bodyPr>
          <a:lstStyle/>
          <a:p>
            <a:pPr algn="l"/>
            <a:r>
              <a:rPr lang="en-US" b="1" i="0" dirty="0">
                <a:solidFill>
                  <a:srgbClr val="000000"/>
                </a:solidFill>
                <a:effectLst/>
                <a:latin typeface="Times New Roman" panose="02020603050405020304" pitchFamily="18" charset="0"/>
              </a:rPr>
              <a:t>JavaScript Functions</a:t>
            </a:r>
          </a:p>
          <a:p>
            <a:pPr algn="l"/>
            <a:r>
              <a:rPr lang="en-US" b="0" i="0" dirty="0">
                <a:solidFill>
                  <a:srgbClr val="000000"/>
                </a:solidFill>
                <a:effectLst/>
                <a:latin typeface="Times New Roman" panose="02020603050405020304" pitchFamily="18" charset="0"/>
              </a:rPr>
              <a:t>Call a function which performs a calculation and returns the result:</a:t>
            </a:r>
          </a:p>
          <a:p>
            <a:pPr algn="l"/>
            <a:r>
              <a:rPr lang="en-US" b="0" i="0" dirty="0">
                <a:solidFill>
                  <a:srgbClr val="000000"/>
                </a:solidFill>
                <a:effectLst/>
                <a:latin typeface="Times New Roman" panose="02020603050405020304" pitchFamily="18" charset="0"/>
              </a:rPr>
              <a:t>12</a:t>
            </a:r>
          </a:p>
        </p:txBody>
      </p:sp>
    </p:spTree>
    <p:extLst>
      <p:ext uri="{BB962C8B-B14F-4D97-AF65-F5344CB8AC3E}">
        <p14:creationId xmlns:p14="http://schemas.microsoft.com/office/powerpoint/2010/main" val="4101075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263B1A-39CC-C022-D9FE-8934E446B88A}"/>
              </a:ext>
            </a:extLst>
          </p:cNvPr>
          <p:cNvSpPr>
            <a:spLocks noGrp="1"/>
          </p:cNvSpPr>
          <p:nvPr>
            <p:ph type="sldNum" sz="quarter" idx="12"/>
          </p:nvPr>
        </p:nvSpPr>
        <p:spPr/>
        <p:txBody>
          <a:bodyPr/>
          <a:lstStyle/>
          <a:p>
            <a:fld id="{56EB6A26-E255-41DA-B629-B741FA01731F}" type="slidenum">
              <a:rPr lang="en-US" smtClean="0"/>
              <a:t>143</a:t>
            </a:fld>
            <a:endParaRPr lang="en-US"/>
          </a:p>
        </p:txBody>
      </p:sp>
      <p:pic>
        <p:nvPicPr>
          <p:cNvPr id="4" name="Picture 3">
            <a:extLst>
              <a:ext uri="{FF2B5EF4-FFF2-40B4-BE49-F238E27FC236}">
                <a16:creationId xmlns:a16="http://schemas.microsoft.com/office/drawing/2014/main" id="{CF626229-0F6C-36E1-81A6-5F5ABFE47412}"/>
              </a:ext>
            </a:extLst>
          </p:cNvPr>
          <p:cNvPicPr>
            <a:picLocks noChangeAspect="1"/>
          </p:cNvPicPr>
          <p:nvPr/>
        </p:nvPicPr>
        <p:blipFill>
          <a:blip r:embed="rId2"/>
          <a:stretch>
            <a:fillRect/>
          </a:stretch>
        </p:blipFill>
        <p:spPr>
          <a:xfrm>
            <a:off x="533019" y="-136525"/>
            <a:ext cx="7068312" cy="6858000"/>
          </a:xfrm>
          <a:prstGeom prst="rect">
            <a:avLst/>
          </a:prstGeom>
        </p:spPr>
      </p:pic>
    </p:spTree>
    <p:extLst>
      <p:ext uri="{BB962C8B-B14F-4D97-AF65-F5344CB8AC3E}">
        <p14:creationId xmlns:p14="http://schemas.microsoft.com/office/powerpoint/2010/main" val="199012061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27370A-FC9F-3890-34B7-E6CA70F37113}"/>
              </a:ext>
            </a:extLst>
          </p:cNvPr>
          <p:cNvSpPr>
            <a:spLocks noGrp="1"/>
          </p:cNvSpPr>
          <p:nvPr>
            <p:ph type="sldNum" sz="quarter" idx="12"/>
          </p:nvPr>
        </p:nvSpPr>
        <p:spPr/>
        <p:txBody>
          <a:bodyPr/>
          <a:lstStyle/>
          <a:p>
            <a:fld id="{56EB6A26-E255-41DA-B629-B741FA01731F}" type="slidenum">
              <a:rPr lang="en-US" smtClean="0"/>
              <a:t>144</a:t>
            </a:fld>
            <a:endParaRPr lang="en-US"/>
          </a:p>
        </p:txBody>
      </p:sp>
      <p:sp>
        <p:nvSpPr>
          <p:cNvPr id="4" name="TextBox 3">
            <a:extLst>
              <a:ext uri="{FF2B5EF4-FFF2-40B4-BE49-F238E27FC236}">
                <a16:creationId xmlns:a16="http://schemas.microsoft.com/office/drawing/2014/main" id="{BD68553A-581B-A75E-8652-4DC96ABEC290}"/>
              </a:ext>
            </a:extLst>
          </p:cNvPr>
          <p:cNvSpPr txBox="1"/>
          <p:nvPr/>
        </p:nvSpPr>
        <p:spPr>
          <a:xfrm>
            <a:off x="742950" y="264795"/>
            <a:ext cx="6096000" cy="5909310"/>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http-</a:t>
            </a:r>
            <a:r>
              <a:rPr lang="en-US" b="0" dirty="0" err="1">
                <a:solidFill>
                  <a:srgbClr val="9CDCFE"/>
                </a:solidFill>
                <a:effectLst/>
                <a:latin typeface="Consolas" panose="020B0609020204030204" pitchFamily="49" charset="0"/>
              </a:rPr>
              <a:t>equiv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"X-UA-Compatible"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"IE=edge"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"viewport"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"width=device-width, initial-scale=1.0"</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Document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CDCAA"/>
                </a:solidFill>
                <a:effectLst/>
                <a:latin typeface="Consolas" panose="020B0609020204030204" pitchFamily="49" charset="0"/>
              </a:rPr>
              <a:t>A</a:t>
            </a:r>
            <a:r>
              <a:rPr lang="en-US" b="0" dirty="0">
                <a:solidFill>
                  <a:srgbClr val="CE9178"/>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CE9178"/>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"jsexample.js"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0112A78-D794-33FB-7040-5E8A762B0748}"/>
              </a:ext>
            </a:extLst>
          </p:cNvPr>
          <p:cNvSpPr txBox="1"/>
          <p:nvPr/>
        </p:nvSpPr>
        <p:spPr>
          <a:xfrm>
            <a:off x="6515100" y="404336"/>
            <a:ext cx="2752725" cy="1754326"/>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254952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5E551C-3D56-94C9-BD10-C59CE28B14F8}"/>
              </a:ext>
            </a:extLst>
          </p:cNvPr>
          <p:cNvSpPr>
            <a:spLocks noGrp="1"/>
          </p:cNvSpPr>
          <p:nvPr>
            <p:ph type="sldNum" sz="quarter" idx="12"/>
          </p:nvPr>
        </p:nvSpPr>
        <p:spPr/>
        <p:txBody>
          <a:bodyPr/>
          <a:lstStyle/>
          <a:p>
            <a:fld id="{56EB6A26-E255-41DA-B629-B741FA01731F}" type="slidenum">
              <a:rPr lang="en-US" smtClean="0"/>
              <a:t>145</a:t>
            </a:fld>
            <a:endParaRPr lang="en-US"/>
          </a:p>
        </p:txBody>
      </p:sp>
      <p:sp>
        <p:nvSpPr>
          <p:cNvPr id="4" name="TextBox 3">
            <a:extLst>
              <a:ext uri="{FF2B5EF4-FFF2-40B4-BE49-F238E27FC236}">
                <a16:creationId xmlns:a16="http://schemas.microsoft.com/office/drawing/2014/main" id="{F04EA5F4-D783-1231-AA21-7698F1C59AA1}"/>
              </a:ext>
            </a:extLst>
          </p:cNvPr>
          <p:cNvSpPr txBox="1"/>
          <p:nvPr/>
        </p:nvSpPr>
        <p:spPr>
          <a:xfrm>
            <a:off x="647700" y="447040"/>
            <a:ext cx="6096000" cy="5909310"/>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http-</a:t>
            </a:r>
            <a:r>
              <a:rPr lang="en-US" b="0" dirty="0" err="1">
                <a:solidFill>
                  <a:srgbClr val="9CDCFE"/>
                </a:solidFill>
                <a:effectLst/>
                <a:latin typeface="Consolas" panose="020B0609020204030204" pitchFamily="49" charset="0"/>
              </a:rPr>
              <a:t>equiv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"X-UA-Compatible"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"IE=edge"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"viewport"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"width=device-width, initial-scale=1.0"</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Document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CDCAA"/>
                </a:solidFill>
                <a:effectLst/>
                <a:latin typeface="Consolas" panose="020B0609020204030204" pitchFamily="49" charset="0"/>
              </a:rPr>
              <a:t>A</a:t>
            </a:r>
            <a:r>
              <a:rPr lang="en-US" b="0" dirty="0">
                <a:solidFill>
                  <a:srgbClr val="CE9178"/>
                </a:solidFill>
                <a:effectLst/>
                <a:latin typeface="Consolas" panose="020B0609020204030204" pitchFamily="49" charset="0"/>
              </a:rPr>
              <a:t>('simanta',</a:t>
            </a:r>
            <a:r>
              <a:rPr lang="en-US" b="0" dirty="0">
                <a:solidFill>
                  <a:srgbClr val="B5CEA8"/>
                </a:solidFill>
                <a:effectLst/>
                <a:latin typeface="Consolas" panose="020B0609020204030204" pitchFamily="49" charset="0"/>
              </a:rPr>
              <a:t>27</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"jsexample.js"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EC82F67-ECFD-4D03-CA0F-9A59F4112BAA}"/>
              </a:ext>
            </a:extLst>
          </p:cNvPr>
          <p:cNvSpPr txBox="1"/>
          <p:nvPr/>
        </p:nvSpPr>
        <p:spPr>
          <a:xfrm>
            <a:off x="6429375" y="136525"/>
            <a:ext cx="2800350" cy="2308324"/>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name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"hello"</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"You are"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age</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"years</a:t>
            </a:r>
            <a:r>
              <a:rPr lang="en-US" b="0" dirty="0">
                <a:solidFill>
                  <a:srgbClr val="CE9178"/>
                </a:solidFill>
                <a:effectLst/>
                <a:latin typeface="Consolas" panose="020B0609020204030204" pitchFamily="49" charset="0"/>
              </a:rPr>
              <a:t> old"</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ABF46F32-9797-6DC2-0611-312E738F2B15}"/>
              </a:ext>
            </a:extLst>
          </p:cNvPr>
          <p:cNvPicPr>
            <a:picLocks noChangeAspect="1"/>
          </p:cNvPicPr>
          <p:nvPr/>
        </p:nvPicPr>
        <p:blipFill>
          <a:blip r:embed="rId2"/>
          <a:stretch>
            <a:fillRect/>
          </a:stretch>
        </p:blipFill>
        <p:spPr>
          <a:xfrm>
            <a:off x="6496050" y="3189763"/>
            <a:ext cx="3800475" cy="423863"/>
          </a:xfrm>
          <a:prstGeom prst="rect">
            <a:avLst/>
          </a:prstGeom>
        </p:spPr>
      </p:pic>
    </p:spTree>
    <p:extLst>
      <p:ext uri="{BB962C8B-B14F-4D97-AF65-F5344CB8AC3E}">
        <p14:creationId xmlns:p14="http://schemas.microsoft.com/office/powerpoint/2010/main" val="10329413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00F678-A634-FEFF-C318-418CBC286D39}"/>
              </a:ext>
            </a:extLst>
          </p:cNvPr>
          <p:cNvSpPr>
            <a:spLocks noGrp="1"/>
          </p:cNvSpPr>
          <p:nvPr>
            <p:ph type="sldNum" sz="quarter" idx="12"/>
          </p:nvPr>
        </p:nvSpPr>
        <p:spPr/>
        <p:txBody>
          <a:bodyPr/>
          <a:lstStyle/>
          <a:p>
            <a:fld id="{56EB6A26-E255-41DA-B629-B741FA01731F}" type="slidenum">
              <a:rPr lang="en-US" smtClean="0"/>
              <a:t>146</a:t>
            </a:fld>
            <a:endParaRPr lang="en-US"/>
          </a:p>
        </p:txBody>
      </p:sp>
      <p:sp>
        <p:nvSpPr>
          <p:cNvPr id="4" name="TextBox 3">
            <a:extLst>
              <a:ext uri="{FF2B5EF4-FFF2-40B4-BE49-F238E27FC236}">
                <a16:creationId xmlns:a16="http://schemas.microsoft.com/office/drawing/2014/main" id="{36692ABB-74DC-63D1-89D4-06BB849117D0}"/>
              </a:ext>
            </a:extLst>
          </p:cNvPr>
          <p:cNvSpPr txBox="1"/>
          <p:nvPr/>
        </p:nvSpPr>
        <p:spPr>
          <a:xfrm>
            <a:off x="276225" y="478989"/>
            <a:ext cx="6096000" cy="2585323"/>
          </a:xfrm>
          <a:prstGeom prst="rect">
            <a:avLst/>
          </a:prstGeom>
          <a:noFill/>
        </p:spPr>
        <p:txBody>
          <a:bodyPr wrap="square">
            <a:spAutoFit/>
          </a:bodyPr>
          <a:lstStyle/>
          <a:p>
            <a:r>
              <a:rPr lang="en-US" b="0" dirty="0">
                <a:solidFill>
                  <a:srgbClr val="D4D4D4"/>
                </a:solidFill>
                <a:effectLst/>
                <a:latin typeface="Consolas" panose="020B0609020204030204" pitchFamily="49" charset="0"/>
              </a:rPr>
              <a:t>Multiplication table</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&lt;=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6EB558BD-08D4-CDA2-2F40-808FE9672FB6}"/>
              </a:ext>
            </a:extLst>
          </p:cNvPr>
          <p:cNvSpPr txBox="1"/>
          <p:nvPr/>
        </p:nvSpPr>
        <p:spPr>
          <a:xfrm>
            <a:off x="904875" y="2730490"/>
            <a:ext cx="6096000" cy="3416320"/>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a number to find multiplication"</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&lt;=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4789256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03CAA5-59AF-6896-3BDB-37E080E7CCCD}"/>
              </a:ext>
            </a:extLst>
          </p:cNvPr>
          <p:cNvSpPr>
            <a:spLocks noGrp="1"/>
          </p:cNvSpPr>
          <p:nvPr>
            <p:ph type="sldNum" sz="quarter" idx="12"/>
          </p:nvPr>
        </p:nvSpPr>
        <p:spPr/>
        <p:txBody>
          <a:bodyPr/>
          <a:lstStyle/>
          <a:p>
            <a:fld id="{56EB6A26-E255-41DA-B629-B741FA01731F}" type="slidenum">
              <a:rPr lang="en-US" smtClean="0"/>
              <a:t>147</a:t>
            </a:fld>
            <a:endParaRPr lang="en-US"/>
          </a:p>
        </p:txBody>
      </p:sp>
      <p:sp>
        <p:nvSpPr>
          <p:cNvPr id="4" name="TextBox 3">
            <a:extLst>
              <a:ext uri="{FF2B5EF4-FFF2-40B4-BE49-F238E27FC236}">
                <a16:creationId xmlns:a16="http://schemas.microsoft.com/office/drawing/2014/main" id="{D307590A-3DBE-5E10-1E80-49AF8B8DF2C8}"/>
              </a:ext>
            </a:extLst>
          </p:cNvPr>
          <p:cNvSpPr txBox="1"/>
          <p:nvPr/>
        </p:nvSpPr>
        <p:spPr>
          <a:xfrm>
            <a:off x="5811774" y="1269641"/>
            <a:ext cx="6094476" cy="3139321"/>
          </a:xfrm>
          <a:prstGeom prst="rect">
            <a:avLst/>
          </a:prstGeom>
          <a:noFill/>
        </p:spPr>
        <p:txBody>
          <a:bodyPr wrap="square">
            <a:spAutoFit/>
          </a:bodyPr>
          <a:lstStyle/>
          <a:p>
            <a:r>
              <a:rPr lang="en-US" b="0" dirty="0">
                <a:solidFill>
                  <a:srgbClr val="808080"/>
                </a:solidFill>
                <a:effectLst/>
                <a:latin typeface="Consolas" panose="020B0609020204030204" pitchFamily="49" charset="0"/>
              </a:rPr>
              <a:t>&lt;body&gt; </a:t>
            </a:r>
          </a:p>
          <a:p>
            <a:r>
              <a:rPr lang="en-US" b="0" dirty="0">
                <a:solidFill>
                  <a:srgbClr val="808080"/>
                </a:solidFill>
                <a:effectLst/>
                <a:latin typeface="Consolas" panose="020B0609020204030204" pitchFamily="49" charset="0"/>
              </a:rPr>
              <a:t>    &lt;p&gt;Click the following button to call the function&lt;/p&gt;</a:t>
            </a:r>
          </a:p>
          <a:p>
            <a:r>
              <a:rPr lang="en-US" b="0" dirty="0">
                <a:solidFill>
                  <a:srgbClr val="808080"/>
                </a:solidFill>
                <a:effectLst/>
                <a:latin typeface="Consolas" panose="020B0609020204030204" pitchFamily="49" charset="0"/>
              </a:rPr>
              <a:t>    &lt;form&gt; </a:t>
            </a:r>
          </a:p>
          <a:p>
            <a:r>
              <a:rPr lang="en-US" b="0" dirty="0">
                <a:solidFill>
                  <a:srgbClr val="808080"/>
                </a:solidFill>
                <a:effectLst/>
                <a:latin typeface="Consolas" panose="020B0609020204030204" pitchFamily="49" charset="0"/>
              </a:rPr>
              <a:t>    &lt;input type="button" onclick="</a:t>
            </a:r>
            <a:r>
              <a:rPr lang="en-US" b="0" dirty="0" err="1">
                <a:solidFill>
                  <a:srgbClr val="808080"/>
                </a:solidFill>
                <a:effectLst/>
                <a:latin typeface="Consolas" panose="020B0609020204030204" pitchFamily="49" charset="0"/>
              </a:rPr>
              <a:t>secondFunction</a:t>
            </a:r>
            <a:r>
              <a:rPr lang="en-US" b="0" dirty="0">
                <a:solidFill>
                  <a:srgbClr val="808080"/>
                </a:solidFill>
                <a:effectLst/>
                <a:latin typeface="Consolas" panose="020B0609020204030204" pitchFamily="49" charset="0"/>
              </a:rPr>
              <a:t>()" value="Call Function"&gt; </a:t>
            </a:r>
          </a:p>
          <a:p>
            <a:r>
              <a:rPr lang="en-US" b="0" dirty="0">
                <a:solidFill>
                  <a:srgbClr val="808080"/>
                </a:solidFill>
                <a:effectLst/>
                <a:latin typeface="Consolas" panose="020B0609020204030204" pitchFamily="49" charset="0"/>
              </a:rPr>
              <a:t>    &lt;/form&gt;</a:t>
            </a:r>
          </a:p>
          <a:p>
            <a:r>
              <a:rPr lang="en-US" b="0" dirty="0">
                <a:solidFill>
                  <a:srgbClr val="808080"/>
                </a:solidFill>
                <a:effectLst/>
                <a:latin typeface="Consolas" panose="020B0609020204030204" pitchFamily="49" charset="0"/>
              </a:rPr>
              <a:t>    </a:t>
            </a:r>
          </a:p>
          <a:p>
            <a:r>
              <a:rPr lang="en-US" b="0" dirty="0">
                <a:solidFill>
                  <a:srgbClr val="808080"/>
                </a:solidFill>
                <a:effectLst/>
                <a:latin typeface="Consolas" panose="020B0609020204030204" pitchFamily="49" charset="0"/>
              </a:rPr>
              <a:t>    &lt;/body&gt;</a:t>
            </a:r>
          </a:p>
          <a:p>
            <a:r>
              <a:rPr lang="en-US" b="0" dirty="0">
                <a:solidFill>
                  <a:srgbClr val="808080"/>
                </a:solidFill>
                <a:effectLst/>
                <a:latin typeface="Consolas" panose="020B0609020204030204" pitchFamily="49" charset="0"/>
              </a:rPr>
              <a:t>    &lt;/html&gt;</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F9EE91AD-BAD7-BB8D-D6CE-9492291E48F6}"/>
              </a:ext>
            </a:extLst>
          </p:cNvPr>
          <p:cNvSpPr txBox="1"/>
          <p:nvPr/>
        </p:nvSpPr>
        <p:spPr>
          <a:xfrm>
            <a:off x="285750" y="320880"/>
            <a:ext cx="6094476" cy="4801314"/>
          </a:xfrm>
          <a:prstGeom prst="rect">
            <a:avLst/>
          </a:prstGeom>
          <a:noFill/>
        </p:spPr>
        <p:txBody>
          <a:bodyPr wrap="square">
            <a:spAutoFit/>
          </a:bodyPr>
          <a:lstStyle/>
          <a:p>
            <a:r>
              <a:rPr lang="en-US" b="0" dirty="0">
                <a:solidFill>
                  <a:srgbClr val="808080"/>
                </a:solidFill>
                <a:effectLst/>
                <a:latin typeface="Consolas" panose="020B0609020204030204" pitchFamily="49" charset="0"/>
              </a:rPr>
              <a:t>&lt;html&gt;</a:t>
            </a:r>
          </a:p>
          <a:p>
            <a:r>
              <a:rPr lang="en-US" b="0" dirty="0">
                <a:solidFill>
                  <a:srgbClr val="808080"/>
                </a:solidFill>
                <a:effectLst/>
                <a:latin typeface="Consolas" panose="020B0609020204030204" pitchFamily="49" charset="0"/>
              </a:rPr>
              <a:t>&lt;head&gt;</a:t>
            </a:r>
          </a:p>
          <a:p>
            <a:r>
              <a:rPr lang="en-US" b="0" dirty="0">
                <a:solidFill>
                  <a:srgbClr val="808080"/>
                </a:solidFill>
                <a:effectLst/>
                <a:latin typeface="Consolas" panose="020B0609020204030204" pitchFamily="49" charset="0"/>
              </a:rPr>
              <a:t>&lt;script type="text/</a:t>
            </a:r>
            <a:r>
              <a:rPr lang="en-US" b="0" dirty="0" err="1">
                <a:solidFill>
                  <a:srgbClr val="808080"/>
                </a:solidFill>
                <a:effectLst/>
                <a:latin typeface="Consolas" panose="020B0609020204030204" pitchFamily="49" charset="0"/>
              </a:rPr>
              <a:t>javascript</a:t>
            </a:r>
            <a:r>
              <a:rPr lang="en-US" b="0" dirty="0">
                <a:solidFill>
                  <a:srgbClr val="808080"/>
                </a:solidFill>
                <a:effectLst/>
                <a:latin typeface="Consolas" panose="020B0609020204030204" pitchFamily="49" charset="0"/>
              </a:rPr>
              <a:t>"&gt; </a:t>
            </a:r>
          </a:p>
          <a:p>
            <a:r>
              <a:rPr lang="en-US" b="0" dirty="0">
                <a:solidFill>
                  <a:srgbClr val="808080"/>
                </a:solidFill>
                <a:effectLst/>
                <a:latin typeface="Consolas" panose="020B0609020204030204" pitchFamily="49" charset="0"/>
              </a:rPr>
              <a:t>function concatenate(first, last)</a:t>
            </a:r>
          </a:p>
          <a:p>
            <a:r>
              <a:rPr lang="en-US" b="0" dirty="0">
                <a:solidFill>
                  <a:srgbClr val="808080"/>
                </a:solidFill>
                <a:effectLst/>
                <a:latin typeface="Consolas" panose="020B0609020204030204" pitchFamily="49" charset="0"/>
              </a:rPr>
              <a:t>{</a:t>
            </a:r>
          </a:p>
          <a:p>
            <a:r>
              <a:rPr lang="en-US" b="0" dirty="0">
                <a:solidFill>
                  <a:srgbClr val="808080"/>
                </a:solidFill>
                <a:effectLst/>
                <a:latin typeface="Consolas" panose="020B0609020204030204" pitchFamily="49" charset="0"/>
              </a:rPr>
              <a:t> var full;</a:t>
            </a:r>
          </a:p>
          <a:p>
            <a:r>
              <a:rPr lang="en-US" b="0" dirty="0">
                <a:solidFill>
                  <a:srgbClr val="808080"/>
                </a:solidFill>
                <a:effectLst/>
                <a:latin typeface="Consolas" panose="020B0609020204030204" pitchFamily="49" charset="0"/>
              </a:rPr>
              <a:t> full = first + last;</a:t>
            </a:r>
          </a:p>
          <a:p>
            <a:r>
              <a:rPr lang="en-US" b="0" dirty="0">
                <a:solidFill>
                  <a:srgbClr val="808080"/>
                </a:solidFill>
                <a:effectLst/>
                <a:latin typeface="Consolas" panose="020B0609020204030204" pitchFamily="49" charset="0"/>
              </a:rPr>
              <a:t> return full;</a:t>
            </a:r>
          </a:p>
          <a:p>
            <a:r>
              <a:rPr lang="en-US" b="0" dirty="0">
                <a:solidFill>
                  <a:srgbClr val="808080"/>
                </a:solidFill>
                <a:effectLst/>
                <a:latin typeface="Consolas" panose="020B0609020204030204" pitchFamily="49" charset="0"/>
              </a:rPr>
              <a:t>}</a:t>
            </a:r>
          </a:p>
          <a:p>
            <a:r>
              <a:rPr lang="en-US" b="0" dirty="0">
                <a:solidFill>
                  <a:srgbClr val="808080"/>
                </a:solidFill>
                <a:effectLst/>
                <a:latin typeface="Consolas" panose="020B0609020204030204" pitchFamily="49" charset="0"/>
              </a:rPr>
              <a:t>function </a:t>
            </a:r>
            <a:r>
              <a:rPr lang="en-US" b="0" dirty="0" err="1">
                <a:solidFill>
                  <a:srgbClr val="808080"/>
                </a:solidFill>
                <a:effectLst/>
                <a:latin typeface="Consolas" panose="020B0609020204030204" pitchFamily="49" charset="0"/>
              </a:rPr>
              <a:t>secondFunction</a:t>
            </a:r>
            <a:r>
              <a:rPr lang="en-US" b="0" dirty="0">
                <a:solidFill>
                  <a:srgbClr val="808080"/>
                </a:solidFill>
                <a:effectLst/>
                <a:latin typeface="Consolas" panose="020B0609020204030204" pitchFamily="49" charset="0"/>
              </a:rPr>
              <a:t>()</a:t>
            </a:r>
          </a:p>
          <a:p>
            <a:r>
              <a:rPr lang="en-US" b="0" dirty="0">
                <a:solidFill>
                  <a:srgbClr val="808080"/>
                </a:solidFill>
                <a:effectLst/>
                <a:latin typeface="Consolas" panose="020B0609020204030204" pitchFamily="49" charset="0"/>
              </a:rPr>
              <a:t>{</a:t>
            </a:r>
          </a:p>
          <a:p>
            <a:r>
              <a:rPr lang="en-US" b="0" dirty="0">
                <a:solidFill>
                  <a:srgbClr val="808080"/>
                </a:solidFill>
                <a:effectLst/>
                <a:latin typeface="Consolas" panose="020B0609020204030204" pitchFamily="49" charset="0"/>
              </a:rPr>
              <a:t> var result;</a:t>
            </a:r>
          </a:p>
          <a:p>
            <a:r>
              <a:rPr lang="en-US" b="0" dirty="0">
                <a:solidFill>
                  <a:srgbClr val="808080"/>
                </a:solidFill>
                <a:effectLst/>
                <a:latin typeface="Consolas" panose="020B0609020204030204" pitchFamily="49" charset="0"/>
              </a:rPr>
              <a:t> result = concatenate('Simanta', 'Kasaju');</a:t>
            </a:r>
          </a:p>
          <a:p>
            <a:r>
              <a:rPr lang="en-US" b="0" dirty="0">
                <a:solidFill>
                  <a:srgbClr val="808080"/>
                </a:solidFill>
                <a:effectLst/>
                <a:latin typeface="Consolas" panose="020B0609020204030204" pitchFamily="49" charset="0"/>
              </a:rPr>
              <a:t> </a:t>
            </a:r>
            <a:r>
              <a:rPr lang="en-US" b="0" dirty="0" err="1">
                <a:solidFill>
                  <a:srgbClr val="808080"/>
                </a:solidFill>
                <a:effectLst/>
                <a:latin typeface="Consolas" panose="020B0609020204030204" pitchFamily="49" charset="0"/>
              </a:rPr>
              <a:t>document.write</a:t>
            </a:r>
            <a:r>
              <a:rPr lang="en-US" b="0" dirty="0">
                <a:solidFill>
                  <a:srgbClr val="808080"/>
                </a:solidFill>
                <a:effectLst/>
                <a:latin typeface="Consolas" panose="020B0609020204030204" pitchFamily="49" charset="0"/>
              </a:rPr>
              <a:t> (result );</a:t>
            </a:r>
          </a:p>
          <a:p>
            <a:r>
              <a:rPr lang="en-US" b="0" dirty="0">
                <a:solidFill>
                  <a:srgbClr val="808080"/>
                </a:solidFill>
                <a:effectLst/>
                <a:latin typeface="Consolas" panose="020B0609020204030204" pitchFamily="49" charset="0"/>
              </a:rPr>
              <a:t>}</a:t>
            </a:r>
          </a:p>
          <a:p>
            <a:r>
              <a:rPr lang="en-US" b="0" dirty="0">
                <a:solidFill>
                  <a:srgbClr val="808080"/>
                </a:solidFill>
                <a:effectLst/>
                <a:latin typeface="Consolas" panose="020B0609020204030204" pitchFamily="49" charset="0"/>
              </a:rPr>
              <a:t>&lt;/script&gt; </a:t>
            </a:r>
          </a:p>
          <a:p>
            <a:r>
              <a:rPr lang="en-US" b="0" dirty="0">
                <a:solidFill>
                  <a:srgbClr val="808080"/>
                </a:solidFill>
                <a:effectLst/>
                <a:latin typeface="Consolas" panose="020B0609020204030204" pitchFamily="49" charset="0"/>
              </a:rPr>
              <a:t>&lt;/head&gt; </a:t>
            </a:r>
          </a:p>
        </p:txBody>
      </p:sp>
    </p:spTree>
    <p:extLst>
      <p:ext uri="{BB962C8B-B14F-4D97-AF65-F5344CB8AC3E}">
        <p14:creationId xmlns:p14="http://schemas.microsoft.com/office/powerpoint/2010/main" val="43466779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36977C-F434-6E6A-6CD3-0F0946E678D8}"/>
              </a:ext>
            </a:extLst>
          </p:cNvPr>
          <p:cNvSpPr>
            <a:spLocks noGrp="1"/>
          </p:cNvSpPr>
          <p:nvPr>
            <p:ph type="sldNum" sz="quarter" idx="12"/>
          </p:nvPr>
        </p:nvSpPr>
        <p:spPr/>
        <p:txBody>
          <a:bodyPr/>
          <a:lstStyle/>
          <a:p>
            <a:fld id="{56EB6A26-E255-41DA-B629-B741FA01731F}" type="slidenum">
              <a:rPr lang="en-US" smtClean="0"/>
              <a:t>148</a:t>
            </a:fld>
            <a:endParaRPr lang="en-US"/>
          </a:p>
        </p:txBody>
      </p:sp>
      <p:sp>
        <p:nvSpPr>
          <p:cNvPr id="6" name="TextBox 5">
            <a:extLst>
              <a:ext uri="{FF2B5EF4-FFF2-40B4-BE49-F238E27FC236}">
                <a16:creationId xmlns:a16="http://schemas.microsoft.com/office/drawing/2014/main" id="{CB2692EC-8175-675F-E60D-24B6C3B5B94F}"/>
              </a:ext>
            </a:extLst>
          </p:cNvPr>
          <p:cNvSpPr txBox="1"/>
          <p:nvPr/>
        </p:nvSpPr>
        <p:spPr>
          <a:xfrm>
            <a:off x="4830318" y="843677"/>
            <a:ext cx="6094476" cy="2585323"/>
          </a:xfrm>
          <a:prstGeom prst="rect">
            <a:avLst/>
          </a:prstGeom>
          <a:noFill/>
        </p:spPr>
        <p:txBody>
          <a:bodyPr wrap="square">
            <a:spAutoFit/>
          </a:bodyPr>
          <a:lstStyle/>
          <a:p>
            <a:r>
              <a:rPr lang="en-US" dirty="0"/>
              <a:t>&lt;p &gt;Image is hidden click below to show&lt;/p&gt;</a:t>
            </a:r>
          </a:p>
          <a:p>
            <a:r>
              <a:rPr lang="en-US" dirty="0"/>
              <a:t>    &lt;</a:t>
            </a:r>
            <a:r>
              <a:rPr lang="en-US" dirty="0" err="1"/>
              <a:t>img</a:t>
            </a:r>
            <a:r>
              <a:rPr lang="en-US" dirty="0"/>
              <a:t> </a:t>
            </a:r>
            <a:r>
              <a:rPr lang="en-US" dirty="0" err="1"/>
              <a:t>src</a:t>
            </a:r>
            <a:r>
              <a:rPr lang="en-US" dirty="0"/>
              <a:t>="2.jpg" alt="" id="AB"&gt;</a:t>
            </a:r>
          </a:p>
          <a:p>
            <a:r>
              <a:rPr lang="en-US" dirty="0"/>
              <a:t>    &lt;form&gt; </a:t>
            </a:r>
          </a:p>
          <a:p>
            <a:r>
              <a:rPr lang="en-US" dirty="0"/>
              <a:t>    &lt;input type="button" onclick=A() value="Click to show image"&gt; </a:t>
            </a:r>
          </a:p>
          <a:p>
            <a:r>
              <a:rPr lang="en-US" dirty="0"/>
              <a:t>    &lt;/form&gt;</a:t>
            </a:r>
          </a:p>
          <a:p>
            <a:r>
              <a:rPr lang="en-US" dirty="0"/>
              <a:t>    </a:t>
            </a:r>
          </a:p>
          <a:p>
            <a:r>
              <a:rPr lang="en-US" dirty="0"/>
              <a:t>    &lt;/body&gt;</a:t>
            </a:r>
          </a:p>
          <a:p>
            <a:r>
              <a:rPr lang="en-US" dirty="0"/>
              <a:t>    &lt;/html&gt;</a:t>
            </a:r>
          </a:p>
        </p:txBody>
      </p:sp>
      <p:sp>
        <p:nvSpPr>
          <p:cNvPr id="8" name="TextBox 7">
            <a:extLst>
              <a:ext uri="{FF2B5EF4-FFF2-40B4-BE49-F238E27FC236}">
                <a16:creationId xmlns:a16="http://schemas.microsoft.com/office/drawing/2014/main" id="{832B85FC-177C-16E8-CC02-C6D97AB459CE}"/>
              </a:ext>
            </a:extLst>
          </p:cNvPr>
          <p:cNvSpPr txBox="1"/>
          <p:nvPr/>
        </p:nvSpPr>
        <p:spPr>
          <a:xfrm>
            <a:off x="688086" y="392281"/>
            <a:ext cx="6094476" cy="3970318"/>
          </a:xfrm>
          <a:prstGeom prst="rect">
            <a:avLst/>
          </a:prstGeom>
          <a:noFill/>
        </p:spPr>
        <p:txBody>
          <a:bodyPr wrap="square">
            <a:spAutoFit/>
          </a:bodyPr>
          <a:lstStyle/>
          <a:p>
            <a:r>
              <a:rPr lang="en-US" dirty="0"/>
              <a:t>&lt;html&gt;</a:t>
            </a:r>
          </a:p>
          <a:p>
            <a:r>
              <a:rPr lang="en-US" dirty="0"/>
              <a:t>&lt;head&gt;</a:t>
            </a:r>
          </a:p>
          <a:p>
            <a:r>
              <a:rPr lang="en-US" dirty="0"/>
              <a:t>    &lt;style&gt;</a:t>
            </a:r>
          </a:p>
          <a:p>
            <a:r>
              <a:rPr lang="en-US" dirty="0"/>
              <a:t>        </a:t>
            </a:r>
            <a:r>
              <a:rPr lang="en-US" dirty="0" err="1"/>
              <a:t>img</a:t>
            </a:r>
            <a:r>
              <a:rPr lang="en-US" dirty="0"/>
              <a:t>{</a:t>
            </a:r>
          </a:p>
          <a:p>
            <a:r>
              <a:rPr lang="en-US" dirty="0"/>
              <a:t>            display: none;</a:t>
            </a:r>
          </a:p>
          <a:p>
            <a:r>
              <a:rPr lang="en-US" dirty="0"/>
              <a:t>            height: 50%;</a:t>
            </a:r>
          </a:p>
          <a:p>
            <a:r>
              <a:rPr lang="en-US" dirty="0"/>
              <a:t>            width: 50%;</a:t>
            </a:r>
          </a:p>
          <a:p>
            <a:r>
              <a:rPr lang="en-US" dirty="0"/>
              <a:t>        }</a:t>
            </a:r>
          </a:p>
          <a:p>
            <a:r>
              <a:rPr lang="en-US" dirty="0"/>
              <a:t>    &lt;/style&gt;</a:t>
            </a:r>
          </a:p>
          <a:p>
            <a:r>
              <a:rPr lang="en-US" dirty="0"/>
              <a:t>&lt;script </a:t>
            </a:r>
            <a:r>
              <a:rPr lang="en-US" dirty="0" err="1"/>
              <a:t>src</a:t>
            </a:r>
            <a:r>
              <a:rPr lang="en-US" dirty="0"/>
              <a:t>="jsexample.js"&gt; </a:t>
            </a:r>
          </a:p>
          <a:p>
            <a:endParaRPr lang="en-US" dirty="0"/>
          </a:p>
          <a:p>
            <a:r>
              <a:rPr lang="en-US" dirty="0"/>
              <a:t>&lt;/script&gt; </a:t>
            </a:r>
          </a:p>
          <a:p>
            <a:r>
              <a:rPr lang="en-US" dirty="0"/>
              <a:t>&lt;/head&gt; </a:t>
            </a:r>
          </a:p>
          <a:p>
            <a:r>
              <a:rPr lang="en-US" dirty="0"/>
              <a:t>&lt;body&gt; </a:t>
            </a:r>
          </a:p>
        </p:txBody>
      </p:sp>
      <p:pic>
        <p:nvPicPr>
          <p:cNvPr id="10" name="Picture 9">
            <a:extLst>
              <a:ext uri="{FF2B5EF4-FFF2-40B4-BE49-F238E27FC236}">
                <a16:creationId xmlns:a16="http://schemas.microsoft.com/office/drawing/2014/main" id="{33F7A90C-E1E3-E9CE-75B5-115BCDEBA7BF}"/>
              </a:ext>
            </a:extLst>
          </p:cNvPr>
          <p:cNvPicPr>
            <a:picLocks noChangeAspect="1"/>
          </p:cNvPicPr>
          <p:nvPr/>
        </p:nvPicPr>
        <p:blipFill>
          <a:blip r:embed="rId2"/>
          <a:stretch>
            <a:fillRect/>
          </a:stretch>
        </p:blipFill>
        <p:spPr>
          <a:xfrm>
            <a:off x="283464" y="5020241"/>
            <a:ext cx="5461254" cy="1336109"/>
          </a:xfrm>
          <a:prstGeom prst="rect">
            <a:avLst/>
          </a:prstGeom>
        </p:spPr>
      </p:pic>
      <p:pic>
        <p:nvPicPr>
          <p:cNvPr id="12" name="Picture 11">
            <a:extLst>
              <a:ext uri="{FF2B5EF4-FFF2-40B4-BE49-F238E27FC236}">
                <a16:creationId xmlns:a16="http://schemas.microsoft.com/office/drawing/2014/main" id="{C96DDC52-0568-375E-67FC-4710EEA3B2C4}"/>
              </a:ext>
            </a:extLst>
          </p:cNvPr>
          <p:cNvPicPr>
            <a:picLocks noChangeAspect="1"/>
          </p:cNvPicPr>
          <p:nvPr/>
        </p:nvPicPr>
        <p:blipFill>
          <a:blip r:embed="rId3"/>
          <a:stretch>
            <a:fillRect/>
          </a:stretch>
        </p:blipFill>
        <p:spPr>
          <a:xfrm>
            <a:off x="6328601" y="3159896"/>
            <a:ext cx="4424743" cy="3196454"/>
          </a:xfrm>
          <a:prstGeom prst="rect">
            <a:avLst/>
          </a:prstGeom>
        </p:spPr>
      </p:pic>
    </p:spTree>
    <p:extLst>
      <p:ext uri="{BB962C8B-B14F-4D97-AF65-F5344CB8AC3E}">
        <p14:creationId xmlns:p14="http://schemas.microsoft.com/office/powerpoint/2010/main" val="25104677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F956D9-EAA7-F490-2FB0-2FF4A5220C99}"/>
              </a:ext>
            </a:extLst>
          </p:cNvPr>
          <p:cNvSpPr>
            <a:spLocks noGrp="1"/>
          </p:cNvSpPr>
          <p:nvPr>
            <p:ph type="sldNum" sz="quarter" idx="12"/>
          </p:nvPr>
        </p:nvSpPr>
        <p:spPr/>
        <p:txBody>
          <a:bodyPr/>
          <a:lstStyle/>
          <a:p>
            <a:fld id="{56EB6A26-E255-41DA-B629-B741FA01731F}" type="slidenum">
              <a:rPr lang="en-US" smtClean="0"/>
              <a:t>149</a:t>
            </a:fld>
            <a:endParaRPr lang="en-US"/>
          </a:p>
        </p:txBody>
      </p:sp>
      <p:sp>
        <p:nvSpPr>
          <p:cNvPr id="4" name="TextBox 3">
            <a:extLst>
              <a:ext uri="{FF2B5EF4-FFF2-40B4-BE49-F238E27FC236}">
                <a16:creationId xmlns:a16="http://schemas.microsoft.com/office/drawing/2014/main" id="{AAFD065D-15EA-07EC-4EA6-D4CC77671F0E}"/>
              </a:ext>
            </a:extLst>
          </p:cNvPr>
          <p:cNvSpPr txBox="1"/>
          <p:nvPr/>
        </p:nvSpPr>
        <p:spPr>
          <a:xfrm>
            <a:off x="104775" y="334060"/>
            <a:ext cx="6096000" cy="923330"/>
          </a:xfrm>
          <a:prstGeom prst="rect">
            <a:avLst/>
          </a:prstGeom>
          <a:noFill/>
        </p:spPr>
        <p:txBody>
          <a:bodyPr wrap="square">
            <a:spAutoFit/>
          </a:bodyPr>
          <a:lstStyle/>
          <a:p>
            <a:r>
              <a:rPr lang="en-US" b="0" i="0" dirty="0">
                <a:solidFill>
                  <a:srgbClr val="000000"/>
                </a:solidFill>
                <a:effectLst/>
                <a:latin typeface="Verdana" panose="020B0604030504040204" pitchFamily="34" charset="0"/>
              </a:rPr>
              <a:t>JS string</a:t>
            </a:r>
          </a:p>
          <a:p>
            <a:r>
              <a:rPr lang="en-US" b="0" i="0" dirty="0">
                <a:solidFill>
                  <a:srgbClr val="000000"/>
                </a:solidFill>
                <a:effectLst/>
                <a:latin typeface="Verdana" panose="020B0604030504040204" pitchFamily="34" charset="0"/>
              </a:rPr>
              <a:t>A JavaScript string is zero or more characters written inside quotes.</a:t>
            </a:r>
            <a:endParaRPr lang="en-US" dirty="0"/>
          </a:p>
        </p:txBody>
      </p:sp>
      <p:sp>
        <p:nvSpPr>
          <p:cNvPr id="7" name="TextBox 6">
            <a:extLst>
              <a:ext uri="{FF2B5EF4-FFF2-40B4-BE49-F238E27FC236}">
                <a16:creationId xmlns:a16="http://schemas.microsoft.com/office/drawing/2014/main" id="{BC43261B-A836-1EBD-06AB-F44B6FF01D58}"/>
              </a:ext>
            </a:extLst>
          </p:cNvPr>
          <p:cNvSpPr txBox="1"/>
          <p:nvPr/>
        </p:nvSpPr>
        <p:spPr>
          <a:xfrm>
            <a:off x="104775" y="1257390"/>
            <a:ext cx="6224586" cy="646331"/>
          </a:xfrm>
          <a:prstGeom prst="rect">
            <a:avLst/>
          </a:prstGeom>
          <a:noFill/>
        </p:spPr>
        <p:txBody>
          <a:bodyPr wrap="square">
            <a:spAutoFit/>
          </a:bodyPr>
          <a:lstStyle/>
          <a:p>
            <a:r>
              <a:rPr lang="en-US" dirty="0"/>
              <a:t>String Length</a:t>
            </a:r>
          </a:p>
          <a:p>
            <a:r>
              <a:rPr lang="en-US" dirty="0"/>
              <a:t>To find the length of a string, use the built-in length property:</a:t>
            </a:r>
          </a:p>
        </p:txBody>
      </p:sp>
      <p:sp>
        <p:nvSpPr>
          <p:cNvPr id="9" name="TextBox 8">
            <a:extLst>
              <a:ext uri="{FF2B5EF4-FFF2-40B4-BE49-F238E27FC236}">
                <a16:creationId xmlns:a16="http://schemas.microsoft.com/office/drawing/2014/main" id="{1EDCA5C8-2321-2983-24E8-CEB06814FBD1}"/>
              </a:ext>
            </a:extLst>
          </p:cNvPr>
          <p:cNvSpPr txBox="1"/>
          <p:nvPr/>
        </p:nvSpPr>
        <p:spPr>
          <a:xfrm>
            <a:off x="104775" y="1903721"/>
            <a:ext cx="609600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"ABCDEFGHIJKLMNOPQRSTUVWXYZ"</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length = </a:t>
            </a:r>
            <a:r>
              <a:rPr lang="en-US" b="0" i="0" dirty="0" err="1">
                <a:solidFill>
                  <a:srgbClr val="000000"/>
                </a:solidFill>
                <a:effectLst/>
                <a:latin typeface="Consolas" panose="020B0609020204030204" pitchFamily="49" charset="0"/>
              </a:rPr>
              <a:t>text.length</a:t>
            </a:r>
            <a:r>
              <a:rPr lang="en-US" b="0" i="0" dirty="0">
                <a:solidFill>
                  <a:srgbClr val="000000"/>
                </a:solidFill>
                <a:effectLst/>
                <a:latin typeface="Consolas" panose="020B0609020204030204" pitchFamily="49" charset="0"/>
              </a:rPr>
              <a:t>;</a:t>
            </a:r>
            <a:endParaRPr lang="en-US" dirty="0"/>
          </a:p>
        </p:txBody>
      </p:sp>
      <p:graphicFrame>
        <p:nvGraphicFramePr>
          <p:cNvPr id="10" name="Table 9">
            <a:extLst>
              <a:ext uri="{FF2B5EF4-FFF2-40B4-BE49-F238E27FC236}">
                <a16:creationId xmlns:a16="http://schemas.microsoft.com/office/drawing/2014/main" id="{0FBDC9B0-7615-26EA-CEA5-F8EC44DEDCAA}"/>
              </a:ext>
            </a:extLst>
          </p:cNvPr>
          <p:cNvGraphicFramePr>
            <a:graphicFrameLocks noGrp="1"/>
          </p:cNvGraphicFramePr>
          <p:nvPr>
            <p:extLst>
              <p:ext uri="{D42A27DB-BD31-4B8C-83A1-F6EECF244321}">
                <p14:modId xmlns:p14="http://schemas.microsoft.com/office/powerpoint/2010/main" val="1093735366"/>
              </p:ext>
            </p:extLst>
          </p:nvPr>
        </p:nvGraphicFramePr>
        <p:xfrm>
          <a:off x="529895" y="3407302"/>
          <a:ext cx="6083960" cy="2865120"/>
        </p:xfrm>
        <a:graphic>
          <a:graphicData uri="http://schemas.openxmlformats.org/drawingml/2006/table">
            <a:tbl>
              <a:tblPr/>
              <a:tblGrid>
                <a:gridCol w="3041980">
                  <a:extLst>
                    <a:ext uri="{9D8B030D-6E8A-4147-A177-3AD203B41FA5}">
                      <a16:colId xmlns:a16="http://schemas.microsoft.com/office/drawing/2014/main" val="495986565"/>
                    </a:ext>
                  </a:extLst>
                </a:gridCol>
                <a:gridCol w="3041980">
                  <a:extLst>
                    <a:ext uri="{9D8B030D-6E8A-4147-A177-3AD203B41FA5}">
                      <a16:colId xmlns:a16="http://schemas.microsoft.com/office/drawing/2014/main" val="395202242"/>
                    </a:ext>
                  </a:extLst>
                </a:gridCol>
              </a:tblGrid>
              <a:tr h="0">
                <a:tc>
                  <a:txBody>
                    <a:bodyPr/>
                    <a:lstStyle/>
                    <a:p>
                      <a:pPr algn="l" fontAlgn="t"/>
                      <a:r>
                        <a:rPr lang="en-US" dirty="0">
                          <a:effectLst/>
                        </a:rPr>
                        <a:t>String length</a:t>
                      </a:r>
                      <a:br>
                        <a:rPr lang="en-US" dirty="0">
                          <a:effectLst/>
                        </a:rPr>
                      </a:br>
                      <a:r>
                        <a:rPr lang="en-US" dirty="0">
                          <a:effectLst/>
                        </a:rPr>
                        <a:t>String slice()</a:t>
                      </a:r>
                      <a:br>
                        <a:rPr lang="en-US" dirty="0">
                          <a:effectLst/>
                        </a:rPr>
                      </a:br>
                      <a:r>
                        <a:rPr lang="en-US" dirty="0">
                          <a:effectLst/>
                        </a:rPr>
                        <a:t>String substring()</a:t>
                      </a:r>
                      <a:br>
                        <a:rPr lang="en-US" dirty="0">
                          <a:effectLst/>
                        </a:rPr>
                      </a:br>
                      <a:r>
                        <a:rPr lang="en-US" dirty="0">
                          <a:effectLst/>
                        </a:rPr>
                        <a:t>String </a:t>
                      </a:r>
                      <a:r>
                        <a:rPr lang="en-US" dirty="0" err="1">
                          <a:effectLst/>
                        </a:rPr>
                        <a:t>substr</a:t>
                      </a:r>
                      <a:r>
                        <a:rPr lang="en-US" dirty="0">
                          <a:effectLst/>
                        </a:rPr>
                        <a:t>()</a:t>
                      </a:r>
                      <a:br>
                        <a:rPr lang="en-US" dirty="0">
                          <a:effectLst/>
                        </a:rPr>
                      </a:br>
                      <a:r>
                        <a:rPr lang="en-US" dirty="0">
                          <a:effectLst/>
                        </a:rPr>
                        <a:t>String replace()</a:t>
                      </a:r>
                      <a:br>
                        <a:rPr lang="en-US" dirty="0">
                          <a:effectLst/>
                        </a:rPr>
                      </a:br>
                      <a:r>
                        <a:rPr lang="en-US" dirty="0">
                          <a:effectLst/>
                        </a:rPr>
                        <a:t>String </a:t>
                      </a:r>
                      <a:r>
                        <a:rPr lang="en-US" dirty="0" err="1">
                          <a:effectLst/>
                        </a:rPr>
                        <a:t>replaceAll</a:t>
                      </a:r>
                      <a:r>
                        <a:rPr lang="en-US" dirty="0">
                          <a:effectLst/>
                        </a:rPr>
                        <a:t>()</a:t>
                      </a:r>
                      <a:br>
                        <a:rPr lang="en-US" dirty="0">
                          <a:effectLst/>
                        </a:rPr>
                      </a:br>
                      <a:r>
                        <a:rPr lang="en-US" dirty="0">
                          <a:effectLst/>
                        </a:rPr>
                        <a:t>String </a:t>
                      </a:r>
                      <a:r>
                        <a:rPr lang="en-US" dirty="0" err="1">
                          <a:effectLst/>
                        </a:rPr>
                        <a:t>toUpperCase</a:t>
                      </a:r>
                      <a:r>
                        <a:rPr lang="en-US" dirty="0">
                          <a:effectLst/>
                        </a:rPr>
                        <a:t>()</a:t>
                      </a:r>
                      <a:br>
                        <a:rPr lang="en-US" dirty="0">
                          <a:effectLst/>
                        </a:rPr>
                      </a:br>
                      <a:r>
                        <a:rPr lang="en-US" dirty="0">
                          <a:effectLst/>
                        </a:rPr>
                        <a:t>String </a:t>
                      </a:r>
                      <a:r>
                        <a:rPr lang="en-US" dirty="0" err="1">
                          <a:effectLst/>
                        </a:rPr>
                        <a:t>toLowerCase</a:t>
                      </a:r>
                      <a:r>
                        <a:rPr lang="en-US" dirty="0">
                          <a:effectLst/>
                        </a:rPr>
                        <a:t>()</a:t>
                      </a:r>
                      <a:br>
                        <a:rPr lang="en-US" dirty="0">
                          <a:effectLst/>
                        </a:rPr>
                      </a:br>
                      <a:r>
                        <a:rPr lang="en-US" dirty="0">
                          <a:effectLst/>
                        </a:rPr>
                        <a:t>String </a:t>
                      </a:r>
                      <a:r>
                        <a:rPr lang="en-US" dirty="0" err="1">
                          <a:effectLst/>
                        </a:rPr>
                        <a:t>concat</a:t>
                      </a:r>
                      <a:r>
                        <a:rPr lang="en-US" dirty="0">
                          <a:effectLst/>
                        </a:rPr>
                        <a:t>()</a:t>
                      </a:r>
                      <a:br>
                        <a:rPr lang="en-US" dirty="0">
                          <a:effectLst/>
                        </a:rPr>
                      </a:br>
                      <a:endParaRPr lang="en-US" dirty="0">
                        <a:effectLst/>
                      </a:endParaRPr>
                    </a:p>
                  </a:txBody>
                  <a:tcPr marL="121920" marR="60960" marT="60960" marB="60960">
                    <a:lnL>
                      <a:noFill/>
                    </a:lnL>
                    <a:lnR>
                      <a:noFill/>
                    </a:lnR>
                    <a:lnT>
                      <a:noFill/>
                    </a:lnT>
                    <a:lnB>
                      <a:noFill/>
                    </a:lnB>
                    <a:solidFill>
                      <a:srgbClr val="D9EEE1"/>
                    </a:solidFill>
                  </a:tcPr>
                </a:tc>
                <a:tc>
                  <a:txBody>
                    <a:bodyPr/>
                    <a:lstStyle/>
                    <a:p>
                      <a:pPr algn="l" fontAlgn="t"/>
                      <a:r>
                        <a:rPr lang="en-US" dirty="0">
                          <a:effectLst/>
                        </a:rPr>
                        <a:t>String trim()</a:t>
                      </a:r>
                      <a:br>
                        <a:rPr lang="en-US" dirty="0">
                          <a:effectLst/>
                        </a:rPr>
                      </a:br>
                      <a:r>
                        <a:rPr lang="en-US" dirty="0">
                          <a:effectLst/>
                        </a:rPr>
                        <a:t>String </a:t>
                      </a:r>
                      <a:r>
                        <a:rPr lang="en-US" dirty="0" err="1">
                          <a:effectLst/>
                        </a:rPr>
                        <a:t>trimStart</a:t>
                      </a:r>
                      <a:r>
                        <a:rPr lang="en-US" dirty="0">
                          <a:effectLst/>
                        </a:rPr>
                        <a:t>()</a:t>
                      </a:r>
                      <a:br>
                        <a:rPr lang="en-US" dirty="0">
                          <a:effectLst/>
                        </a:rPr>
                      </a:br>
                      <a:r>
                        <a:rPr lang="en-US" dirty="0">
                          <a:effectLst/>
                        </a:rPr>
                        <a:t>String </a:t>
                      </a:r>
                      <a:r>
                        <a:rPr lang="en-US" dirty="0" err="1">
                          <a:effectLst/>
                        </a:rPr>
                        <a:t>trimEnd</a:t>
                      </a:r>
                      <a:r>
                        <a:rPr lang="en-US" dirty="0">
                          <a:effectLst/>
                        </a:rPr>
                        <a:t>()</a:t>
                      </a:r>
                      <a:br>
                        <a:rPr lang="en-US" dirty="0">
                          <a:effectLst/>
                        </a:rPr>
                      </a:br>
                      <a:r>
                        <a:rPr lang="en-US" dirty="0">
                          <a:effectLst/>
                        </a:rPr>
                        <a:t>String </a:t>
                      </a:r>
                      <a:r>
                        <a:rPr lang="en-US" dirty="0" err="1">
                          <a:effectLst/>
                        </a:rPr>
                        <a:t>padStart</a:t>
                      </a:r>
                      <a:r>
                        <a:rPr lang="en-US" dirty="0">
                          <a:effectLst/>
                        </a:rPr>
                        <a:t>()</a:t>
                      </a:r>
                      <a:br>
                        <a:rPr lang="en-US" dirty="0">
                          <a:effectLst/>
                        </a:rPr>
                      </a:br>
                      <a:r>
                        <a:rPr lang="en-US" dirty="0">
                          <a:effectLst/>
                        </a:rPr>
                        <a:t>String </a:t>
                      </a:r>
                      <a:r>
                        <a:rPr lang="en-US" dirty="0" err="1">
                          <a:effectLst/>
                        </a:rPr>
                        <a:t>padEnd</a:t>
                      </a:r>
                      <a:r>
                        <a:rPr lang="en-US" dirty="0">
                          <a:effectLst/>
                        </a:rPr>
                        <a:t>()</a:t>
                      </a:r>
                      <a:br>
                        <a:rPr lang="en-US" dirty="0">
                          <a:effectLst/>
                        </a:rPr>
                      </a:br>
                      <a:r>
                        <a:rPr lang="en-US" dirty="0">
                          <a:effectLst/>
                        </a:rPr>
                        <a:t>String </a:t>
                      </a:r>
                      <a:r>
                        <a:rPr lang="en-US" dirty="0" err="1">
                          <a:effectLst/>
                        </a:rPr>
                        <a:t>charAt</a:t>
                      </a:r>
                      <a:r>
                        <a:rPr lang="en-US" dirty="0">
                          <a:effectLst/>
                        </a:rPr>
                        <a:t>()</a:t>
                      </a:r>
                      <a:br>
                        <a:rPr lang="en-US" dirty="0">
                          <a:effectLst/>
                        </a:rPr>
                      </a:br>
                      <a:r>
                        <a:rPr lang="en-US" dirty="0">
                          <a:effectLst/>
                        </a:rPr>
                        <a:t>String </a:t>
                      </a:r>
                      <a:r>
                        <a:rPr lang="en-US" dirty="0" err="1">
                          <a:effectLst/>
                        </a:rPr>
                        <a:t>charCodeAt</a:t>
                      </a:r>
                      <a:r>
                        <a:rPr lang="en-US" dirty="0">
                          <a:effectLst/>
                        </a:rPr>
                        <a:t>()</a:t>
                      </a:r>
                      <a:br>
                        <a:rPr lang="en-US" dirty="0">
                          <a:effectLst/>
                        </a:rPr>
                      </a:br>
                      <a:r>
                        <a:rPr lang="en-US" dirty="0">
                          <a:effectLst/>
                        </a:rPr>
                        <a:t>String split()</a:t>
                      </a:r>
                    </a:p>
                  </a:txBody>
                  <a:tcPr marL="60960" marR="60960" marT="60960" marB="60960">
                    <a:lnL>
                      <a:noFill/>
                    </a:lnL>
                    <a:lnR>
                      <a:noFill/>
                    </a:lnR>
                    <a:lnT>
                      <a:noFill/>
                    </a:lnT>
                    <a:lnB>
                      <a:noFill/>
                    </a:lnB>
                    <a:solidFill>
                      <a:srgbClr val="D9EEE1"/>
                    </a:solidFill>
                  </a:tcPr>
                </a:tc>
                <a:extLst>
                  <a:ext uri="{0D108BD9-81ED-4DB2-BD59-A6C34878D82A}">
                    <a16:rowId xmlns:a16="http://schemas.microsoft.com/office/drawing/2014/main" val="1166943903"/>
                  </a:ext>
                </a:extLst>
              </a:tr>
            </a:tbl>
          </a:graphicData>
        </a:graphic>
      </p:graphicFrame>
      <p:sp>
        <p:nvSpPr>
          <p:cNvPr id="11" name="TextBox 10">
            <a:extLst>
              <a:ext uri="{FF2B5EF4-FFF2-40B4-BE49-F238E27FC236}">
                <a16:creationId xmlns:a16="http://schemas.microsoft.com/office/drawing/2014/main" id="{5AD6453C-C870-584C-B7CE-9D48D3F029BA}"/>
              </a:ext>
            </a:extLst>
          </p:cNvPr>
          <p:cNvSpPr txBox="1"/>
          <p:nvPr/>
        </p:nvSpPr>
        <p:spPr>
          <a:xfrm>
            <a:off x="2257425" y="3011717"/>
            <a:ext cx="2628900" cy="369332"/>
          </a:xfrm>
          <a:prstGeom prst="rect">
            <a:avLst/>
          </a:prstGeom>
          <a:noFill/>
        </p:spPr>
        <p:txBody>
          <a:bodyPr wrap="square" rtlCol="0">
            <a:spAutoFit/>
          </a:bodyPr>
          <a:lstStyle/>
          <a:p>
            <a:r>
              <a:rPr lang="en-US" dirty="0"/>
              <a:t>String Methods</a:t>
            </a:r>
          </a:p>
        </p:txBody>
      </p:sp>
    </p:spTree>
    <p:extLst>
      <p:ext uri="{BB962C8B-B14F-4D97-AF65-F5344CB8AC3E}">
        <p14:creationId xmlns:p14="http://schemas.microsoft.com/office/powerpoint/2010/main" val="1412415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B56F83-30A3-57A1-C02D-39D1B9FA711A}"/>
              </a:ext>
            </a:extLst>
          </p:cNvPr>
          <p:cNvPicPr>
            <a:picLocks noChangeAspect="1"/>
          </p:cNvPicPr>
          <p:nvPr/>
        </p:nvPicPr>
        <p:blipFill>
          <a:blip r:embed="rId2"/>
          <a:stretch>
            <a:fillRect/>
          </a:stretch>
        </p:blipFill>
        <p:spPr>
          <a:xfrm>
            <a:off x="1552575" y="2062162"/>
            <a:ext cx="9086850" cy="2733675"/>
          </a:xfrm>
          <a:prstGeom prst="rect">
            <a:avLst/>
          </a:prstGeom>
        </p:spPr>
      </p:pic>
      <p:sp>
        <p:nvSpPr>
          <p:cNvPr id="2" name="Slide Number Placeholder 1">
            <a:extLst>
              <a:ext uri="{FF2B5EF4-FFF2-40B4-BE49-F238E27FC236}">
                <a16:creationId xmlns:a16="http://schemas.microsoft.com/office/drawing/2014/main" id="{7A94D609-8E10-FDFA-D35C-3DAE8D9F222C}"/>
              </a:ext>
            </a:extLst>
          </p:cNvPr>
          <p:cNvSpPr>
            <a:spLocks noGrp="1"/>
          </p:cNvSpPr>
          <p:nvPr>
            <p:ph type="sldNum" sz="quarter" idx="12"/>
          </p:nvPr>
        </p:nvSpPr>
        <p:spPr/>
        <p:txBody>
          <a:bodyPr/>
          <a:lstStyle/>
          <a:p>
            <a:fld id="{56EB6A26-E255-41DA-B629-B741FA01731F}" type="slidenum">
              <a:rPr lang="en-US" smtClean="0"/>
              <a:t>15</a:t>
            </a:fld>
            <a:endParaRPr lang="en-US"/>
          </a:p>
        </p:txBody>
      </p:sp>
    </p:spTree>
    <p:extLst>
      <p:ext uri="{BB962C8B-B14F-4D97-AF65-F5344CB8AC3E}">
        <p14:creationId xmlns:p14="http://schemas.microsoft.com/office/powerpoint/2010/main" val="26161989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70594C-098D-8FE2-6383-CB7C42EC347F}"/>
              </a:ext>
            </a:extLst>
          </p:cNvPr>
          <p:cNvSpPr>
            <a:spLocks noGrp="1"/>
          </p:cNvSpPr>
          <p:nvPr>
            <p:ph type="sldNum" sz="quarter" idx="12"/>
          </p:nvPr>
        </p:nvSpPr>
        <p:spPr/>
        <p:txBody>
          <a:bodyPr/>
          <a:lstStyle/>
          <a:p>
            <a:fld id="{56EB6A26-E255-41DA-B629-B741FA01731F}" type="slidenum">
              <a:rPr lang="en-US" smtClean="0"/>
              <a:t>150</a:t>
            </a:fld>
            <a:endParaRPr lang="en-US"/>
          </a:p>
        </p:txBody>
      </p:sp>
      <p:sp>
        <p:nvSpPr>
          <p:cNvPr id="8" name="TextBox 7">
            <a:extLst>
              <a:ext uri="{FF2B5EF4-FFF2-40B4-BE49-F238E27FC236}">
                <a16:creationId xmlns:a16="http://schemas.microsoft.com/office/drawing/2014/main" id="{F8BAD697-9F0F-0936-7DF0-851703523D4A}"/>
              </a:ext>
            </a:extLst>
          </p:cNvPr>
          <p:cNvSpPr txBox="1"/>
          <p:nvPr/>
        </p:nvSpPr>
        <p:spPr>
          <a:xfrm>
            <a:off x="197644" y="0"/>
            <a:ext cx="6224586" cy="1754326"/>
          </a:xfrm>
          <a:prstGeom prst="rect">
            <a:avLst/>
          </a:prstGeom>
          <a:noFill/>
        </p:spPr>
        <p:txBody>
          <a:bodyPr wrap="square">
            <a:spAutoFit/>
          </a:bodyPr>
          <a:lstStyle/>
          <a:p>
            <a:r>
              <a:rPr lang="en-US" dirty="0"/>
              <a:t>Extracting String Parts</a:t>
            </a:r>
          </a:p>
          <a:p>
            <a:r>
              <a:rPr lang="en-US" dirty="0"/>
              <a:t>There are 3 methods for extracting a part of a string:</a:t>
            </a:r>
          </a:p>
          <a:p>
            <a:endParaRPr lang="en-US" dirty="0"/>
          </a:p>
          <a:p>
            <a:r>
              <a:rPr lang="en-US" dirty="0"/>
              <a:t>slice(start, end)</a:t>
            </a:r>
          </a:p>
          <a:p>
            <a:r>
              <a:rPr lang="en-US" dirty="0"/>
              <a:t>substring(start, end)</a:t>
            </a:r>
          </a:p>
          <a:p>
            <a:r>
              <a:rPr lang="en-US" dirty="0" err="1"/>
              <a:t>substr</a:t>
            </a:r>
            <a:r>
              <a:rPr lang="en-US" dirty="0"/>
              <a:t>(start, length)</a:t>
            </a:r>
          </a:p>
        </p:txBody>
      </p:sp>
      <p:sp>
        <p:nvSpPr>
          <p:cNvPr id="11" name="TextBox 10">
            <a:extLst>
              <a:ext uri="{FF2B5EF4-FFF2-40B4-BE49-F238E27FC236}">
                <a16:creationId xmlns:a16="http://schemas.microsoft.com/office/drawing/2014/main" id="{5959CACF-8A99-649A-6E6E-0750E4BE57C0}"/>
              </a:ext>
            </a:extLst>
          </p:cNvPr>
          <p:cNvSpPr txBox="1"/>
          <p:nvPr/>
        </p:nvSpPr>
        <p:spPr>
          <a:xfrm>
            <a:off x="130969" y="2047012"/>
            <a:ext cx="6224586" cy="1754326"/>
          </a:xfrm>
          <a:prstGeom prst="rect">
            <a:avLst/>
          </a:prstGeom>
          <a:noFill/>
        </p:spPr>
        <p:txBody>
          <a:bodyPr wrap="square">
            <a:spAutoFit/>
          </a:bodyPr>
          <a:lstStyle/>
          <a:p>
            <a:r>
              <a:rPr lang="en-US" dirty="0"/>
              <a:t>JavaScript String slice()</a:t>
            </a:r>
          </a:p>
          <a:p>
            <a:r>
              <a:rPr lang="en-US" dirty="0"/>
              <a:t>slice() extracts a part of a string and returns the extracted part in a new string.</a:t>
            </a:r>
          </a:p>
          <a:p>
            <a:endParaRPr lang="en-US" dirty="0"/>
          </a:p>
          <a:p>
            <a:r>
              <a:rPr lang="en-US" dirty="0"/>
              <a:t>The method takes 2 parameters: start position, and end position (end not included).</a:t>
            </a:r>
          </a:p>
        </p:txBody>
      </p:sp>
      <p:sp>
        <p:nvSpPr>
          <p:cNvPr id="13" name="TextBox 12">
            <a:extLst>
              <a:ext uri="{FF2B5EF4-FFF2-40B4-BE49-F238E27FC236}">
                <a16:creationId xmlns:a16="http://schemas.microsoft.com/office/drawing/2014/main" id="{9FA53267-40E4-3EC6-E009-39AFB618DDFE}"/>
              </a:ext>
            </a:extLst>
          </p:cNvPr>
          <p:cNvSpPr txBox="1"/>
          <p:nvPr/>
        </p:nvSpPr>
        <p:spPr>
          <a:xfrm>
            <a:off x="195262" y="4139923"/>
            <a:ext cx="6096000"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Slice out a portion of a string from position 7 to position 13:</a:t>
            </a:r>
          </a:p>
          <a:p>
            <a:pPr algn="l"/>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"Apple, Banana, Kiwi"</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part = </a:t>
            </a:r>
            <a:r>
              <a:rPr lang="en-US" b="0" i="0" dirty="0" err="1">
                <a:solidFill>
                  <a:srgbClr val="000000"/>
                </a:solidFill>
                <a:effectLst/>
                <a:latin typeface="Consolas" panose="020B0609020204030204" pitchFamily="49" charset="0"/>
              </a:rPr>
              <a:t>text.slice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13</a:t>
            </a:r>
            <a:r>
              <a:rPr lang="en-US" b="0" i="0" dirty="0">
                <a:solidFill>
                  <a:srgbClr val="000000"/>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D83E6CD0-7A16-DDA0-3C3B-49044C8E2F95}"/>
              </a:ext>
            </a:extLst>
          </p:cNvPr>
          <p:cNvSpPr txBox="1"/>
          <p:nvPr/>
        </p:nvSpPr>
        <p:spPr>
          <a:xfrm>
            <a:off x="5667375" y="700340"/>
            <a:ext cx="6096000" cy="1200329"/>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If you omit the second parameter, the method will slice out the rest of the string:</a:t>
            </a:r>
          </a:p>
          <a:p>
            <a:pPr algn="l"/>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"Apple, Banana, Kiwi"</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part = </a:t>
            </a:r>
            <a:r>
              <a:rPr lang="en-US" b="0" i="0" dirty="0" err="1">
                <a:solidFill>
                  <a:srgbClr val="000000"/>
                </a:solidFill>
                <a:effectLst/>
                <a:latin typeface="Consolas" panose="020B0609020204030204" pitchFamily="49" charset="0"/>
              </a:rPr>
              <a:t>text.slice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A5F1F301-C11D-01F6-235D-D745E7DB9562}"/>
              </a:ext>
            </a:extLst>
          </p:cNvPr>
          <p:cNvSpPr txBox="1"/>
          <p:nvPr/>
        </p:nvSpPr>
        <p:spPr>
          <a:xfrm>
            <a:off x="6291262" y="3947681"/>
            <a:ext cx="609600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"Apple, Banana, Kiwi"</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part = </a:t>
            </a:r>
            <a:r>
              <a:rPr lang="en-US" b="0" i="0" dirty="0" err="1">
                <a:solidFill>
                  <a:srgbClr val="000000"/>
                </a:solidFill>
                <a:effectLst/>
                <a:latin typeface="Consolas" panose="020B0609020204030204" pitchFamily="49" charset="0"/>
              </a:rPr>
              <a:t>text.slice</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12</a:t>
            </a:r>
            <a:r>
              <a:rPr lang="en-US" b="0" i="0" dirty="0">
                <a:solidFill>
                  <a:srgbClr val="000000"/>
                </a:solidFill>
                <a:effectLst/>
                <a:latin typeface="Consolas" panose="020B0609020204030204" pitchFamily="49" charset="0"/>
              </a:rPr>
              <a:t>);</a:t>
            </a:r>
            <a:endParaRPr lang="en-US" dirty="0"/>
          </a:p>
        </p:txBody>
      </p:sp>
      <p:sp>
        <p:nvSpPr>
          <p:cNvPr id="19" name="TextBox 18">
            <a:extLst>
              <a:ext uri="{FF2B5EF4-FFF2-40B4-BE49-F238E27FC236}">
                <a16:creationId xmlns:a16="http://schemas.microsoft.com/office/drawing/2014/main" id="{CF318E71-653D-5A39-4591-74AA76588FDD}"/>
              </a:ext>
            </a:extLst>
          </p:cNvPr>
          <p:cNvSpPr txBox="1"/>
          <p:nvPr/>
        </p:nvSpPr>
        <p:spPr>
          <a:xfrm>
            <a:off x="5805488" y="4643966"/>
            <a:ext cx="6191250"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If a parameter is negative, the position is counted from the end of the string:</a:t>
            </a:r>
            <a:endParaRPr lang="en-US" dirty="0"/>
          </a:p>
        </p:txBody>
      </p:sp>
    </p:spTree>
    <p:extLst>
      <p:ext uri="{BB962C8B-B14F-4D97-AF65-F5344CB8AC3E}">
        <p14:creationId xmlns:p14="http://schemas.microsoft.com/office/powerpoint/2010/main" val="14458279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848FE9-CC94-77E0-DCF8-A81B4103A437}"/>
              </a:ext>
            </a:extLst>
          </p:cNvPr>
          <p:cNvSpPr>
            <a:spLocks noGrp="1"/>
          </p:cNvSpPr>
          <p:nvPr>
            <p:ph type="sldNum" sz="quarter" idx="12"/>
          </p:nvPr>
        </p:nvSpPr>
        <p:spPr/>
        <p:txBody>
          <a:bodyPr/>
          <a:lstStyle/>
          <a:p>
            <a:fld id="{56EB6A26-E255-41DA-B629-B741FA01731F}" type="slidenum">
              <a:rPr lang="en-US" smtClean="0"/>
              <a:t>151</a:t>
            </a:fld>
            <a:endParaRPr lang="en-US"/>
          </a:p>
        </p:txBody>
      </p:sp>
      <p:sp>
        <p:nvSpPr>
          <p:cNvPr id="5" name="TextBox 4">
            <a:extLst>
              <a:ext uri="{FF2B5EF4-FFF2-40B4-BE49-F238E27FC236}">
                <a16:creationId xmlns:a16="http://schemas.microsoft.com/office/drawing/2014/main" id="{369FA281-7A13-62EF-4DAE-5DE994DD6F25}"/>
              </a:ext>
            </a:extLst>
          </p:cNvPr>
          <p:cNvSpPr txBox="1"/>
          <p:nvPr/>
        </p:nvSpPr>
        <p:spPr>
          <a:xfrm>
            <a:off x="254794" y="283726"/>
            <a:ext cx="6224586" cy="1754326"/>
          </a:xfrm>
          <a:prstGeom prst="rect">
            <a:avLst/>
          </a:prstGeom>
          <a:noFill/>
        </p:spPr>
        <p:txBody>
          <a:bodyPr wrap="square">
            <a:spAutoFit/>
          </a:bodyPr>
          <a:lstStyle/>
          <a:p>
            <a:r>
              <a:rPr lang="en-US" dirty="0"/>
              <a:t>JavaScript String substring()</a:t>
            </a:r>
          </a:p>
          <a:p>
            <a:r>
              <a:rPr lang="en-US" dirty="0"/>
              <a:t>substring() is similar to slice().</a:t>
            </a:r>
          </a:p>
          <a:p>
            <a:r>
              <a:rPr lang="en-US" dirty="0"/>
              <a:t>The difference is that start and end values less than 0 are treated as 0 in the substring().</a:t>
            </a:r>
          </a:p>
          <a:p>
            <a:r>
              <a:rPr lang="en-US" dirty="0"/>
              <a:t>let str = "Apple, Banana, Kiwi";</a:t>
            </a:r>
          </a:p>
          <a:p>
            <a:r>
              <a:rPr lang="en-US" dirty="0"/>
              <a:t>let part = </a:t>
            </a:r>
            <a:r>
              <a:rPr lang="en-US" dirty="0" err="1"/>
              <a:t>str.substring</a:t>
            </a:r>
            <a:r>
              <a:rPr lang="en-US" dirty="0"/>
              <a:t>(7, 13);</a:t>
            </a:r>
          </a:p>
        </p:txBody>
      </p:sp>
      <p:sp>
        <p:nvSpPr>
          <p:cNvPr id="12" name="Rectangle 8">
            <a:extLst>
              <a:ext uri="{FF2B5EF4-FFF2-40B4-BE49-F238E27FC236}">
                <a16:creationId xmlns:a16="http://schemas.microsoft.com/office/drawing/2014/main" id="{A7E1B61C-3B8C-0EC8-0E39-A83F2227202B}"/>
              </a:ext>
            </a:extLst>
          </p:cNvPr>
          <p:cNvSpPr>
            <a:spLocks noChangeArrowheads="1"/>
          </p:cNvSpPr>
          <p:nvPr/>
        </p:nvSpPr>
        <p:spPr bwMode="auto">
          <a:xfrm>
            <a:off x="0" y="2173874"/>
            <a:ext cx="85451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solidFill>
                  <a:srgbClr val="000000"/>
                </a:solidFill>
                <a:latin typeface="Verdana" panose="020B0604030504040204" pitchFamily="34" charset="0"/>
              </a:rPr>
              <a:t>If you omit the second parameter, substring() will slice out the rest of the string.</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4" name="Rectangle 10">
            <a:extLst>
              <a:ext uri="{FF2B5EF4-FFF2-40B4-BE49-F238E27FC236}">
                <a16:creationId xmlns:a16="http://schemas.microsoft.com/office/drawing/2014/main" id="{797BF30F-9646-DC8C-BF0E-306960A4874B}"/>
              </a:ext>
            </a:extLst>
          </p:cNvPr>
          <p:cNvSpPr>
            <a:spLocks noChangeArrowheads="1"/>
          </p:cNvSpPr>
          <p:nvPr/>
        </p:nvSpPr>
        <p:spPr bwMode="auto">
          <a:xfrm>
            <a:off x="352586" y="3012166"/>
            <a:ext cx="6648290" cy="15131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0000"/>
                </a:solidFill>
                <a:latin typeface="Segoe UI" panose="020B0502040204020203" pitchFamily="34" charset="0"/>
                <a:cs typeface="Segoe UI" panose="020B0502040204020203" pitchFamily="34" charset="0"/>
              </a:rPr>
              <a:t>JavaScript String </a:t>
            </a:r>
            <a:r>
              <a:rPr lang="en-US" altLang="en-US" dirty="0" err="1">
                <a:solidFill>
                  <a:srgbClr val="000000"/>
                </a:solidFill>
                <a:latin typeface="Segoe UI" panose="020B0502040204020203" pitchFamily="34" charset="0"/>
                <a:cs typeface="Segoe UI" panose="020B0502040204020203" pitchFamily="34" charset="0"/>
              </a:rPr>
              <a:t>substr</a:t>
            </a:r>
            <a:r>
              <a:rPr lang="en-US" altLang="en-US" dirty="0">
                <a:solidFill>
                  <a:srgbClr val="000000"/>
                </a:solidFill>
                <a:latin typeface="Segoe UI" panose="020B0502040204020203" pitchFamily="34" charset="0"/>
                <a:cs typeface="Segoe UI" panose="020B0502040204020203" pitchFamily="34" charset="0"/>
              </a:rPr>
              <a:t>()</a:t>
            </a:r>
          </a:p>
          <a:p>
            <a:pPr lvl="0"/>
            <a:r>
              <a:rPr lang="en-US" altLang="en-US" dirty="0" err="1">
                <a:solidFill>
                  <a:srgbClr val="000000"/>
                </a:solidFill>
                <a:latin typeface="Segoe UI" panose="020B0502040204020203" pitchFamily="34" charset="0"/>
                <a:cs typeface="Segoe UI" panose="020B0502040204020203" pitchFamily="34" charset="0"/>
              </a:rPr>
              <a:t>substr</a:t>
            </a:r>
            <a:r>
              <a:rPr lang="en-US" altLang="en-US" dirty="0">
                <a:solidFill>
                  <a:srgbClr val="000000"/>
                </a:solidFill>
                <a:latin typeface="Segoe UI" panose="020B0502040204020203" pitchFamily="34" charset="0"/>
                <a:cs typeface="Segoe UI" panose="020B0502040204020203" pitchFamily="34" charset="0"/>
              </a:rPr>
              <a:t>() is similar to slice().</a:t>
            </a:r>
          </a:p>
          <a:p>
            <a:pPr lvl="0"/>
            <a:endParaRPr lang="en-US" altLang="en-US" dirty="0">
              <a:solidFill>
                <a:srgbClr val="000000"/>
              </a:solidFill>
              <a:latin typeface="Segoe UI" panose="020B0502040204020203" pitchFamily="34" charset="0"/>
              <a:cs typeface="Segoe UI" panose="020B0502040204020203" pitchFamily="34" charset="0"/>
            </a:endParaRPr>
          </a:p>
          <a:p>
            <a:pPr lvl="0"/>
            <a:r>
              <a:rPr lang="en-US" altLang="en-US" dirty="0">
                <a:solidFill>
                  <a:srgbClr val="000000"/>
                </a:solidFill>
                <a:latin typeface="Segoe UI" panose="020B0502040204020203" pitchFamily="34" charset="0"/>
                <a:cs typeface="Segoe UI" panose="020B0502040204020203" pitchFamily="34" charset="0"/>
              </a:rPr>
              <a:t>The difference is that the second parameter specifies the length of the extracted part.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0C23315A-97E0-F527-2947-323FC4E02F19}"/>
              </a:ext>
            </a:extLst>
          </p:cNvPr>
          <p:cNvSpPr txBox="1"/>
          <p:nvPr/>
        </p:nvSpPr>
        <p:spPr>
          <a:xfrm>
            <a:off x="65521" y="4525360"/>
            <a:ext cx="611505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str = </a:t>
            </a:r>
            <a:r>
              <a:rPr lang="en-US" b="0" i="0" dirty="0">
                <a:solidFill>
                  <a:srgbClr val="A52A2A"/>
                </a:solidFill>
                <a:effectLst/>
                <a:latin typeface="Consolas" panose="020B0609020204030204" pitchFamily="49" charset="0"/>
              </a:rPr>
              <a:t>"Apple, Banana, Kiwi"</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part = </a:t>
            </a:r>
            <a:r>
              <a:rPr lang="en-US" b="0" i="0" dirty="0" err="1">
                <a:solidFill>
                  <a:srgbClr val="000000"/>
                </a:solidFill>
                <a:effectLst/>
                <a:latin typeface="Consolas" panose="020B0609020204030204" pitchFamily="49" charset="0"/>
              </a:rPr>
              <a:t>str.substr</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6</a:t>
            </a:r>
            <a:r>
              <a:rPr lang="en-US" b="0" i="0" dirty="0">
                <a:solidFill>
                  <a:srgbClr val="000000"/>
                </a:solidFill>
                <a:effectLst/>
                <a:latin typeface="Consolas" panose="020B0609020204030204" pitchFamily="49" charset="0"/>
              </a:rPr>
              <a:t>);</a:t>
            </a:r>
            <a:endParaRPr lang="en-US" dirty="0"/>
          </a:p>
        </p:txBody>
      </p:sp>
      <p:sp>
        <p:nvSpPr>
          <p:cNvPr id="19" name="Rectangle 8">
            <a:extLst>
              <a:ext uri="{FF2B5EF4-FFF2-40B4-BE49-F238E27FC236}">
                <a16:creationId xmlns:a16="http://schemas.microsoft.com/office/drawing/2014/main" id="{83A71680-E889-CE78-C5C6-586F593139A5}"/>
              </a:ext>
            </a:extLst>
          </p:cNvPr>
          <p:cNvSpPr>
            <a:spLocks noChangeArrowheads="1"/>
          </p:cNvSpPr>
          <p:nvPr/>
        </p:nvSpPr>
        <p:spPr bwMode="auto">
          <a:xfrm>
            <a:off x="65521" y="5319621"/>
            <a:ext cx="854516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600" dirty="0">
                <a:solidFill>
                  <a:srgbClr val="000000"/>
                </a:solidFill>
                <a:latin typeface="Verdana" panose="020B0604030504040204" pitchFamily="34" charset="0"/>
              </a:rPr>
              <a:t>If you omit the second parameter, </a:t>
            </a:r>
            <a:r>
              <a:rPr lang="en-US" altLang="en-US" sz="1600" dirty="0" err="1">
                <a:solidFill>
                  <a:srgbClr val="000000"/>
                </a:solidFill>
                <a:latin typeface="Verdana" panose="020B0604030504040204" pitchFamily="34" charset="0"/>
              </a:rPr>
              <a:t>substr</a:t>
            </a:r>
            <a:r>
              <a:rPr lang="en-US" altLang="en-US" sz="1600" dirty="0">
                <a:solidFill>
                  <a:srgbClr val="000000"/>
                </a:solidFill>
                <a:latin typeface="Verdana" panose="020B0604030504040204" pitchFamily="34" charset="0"/>
              </a:rPr>
              <a:t>() will slice out the rest of the string.</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791681A1-9FB8-F3DC-6DAD-27817BD87E64}"/>
              </a:ext>
            </a:extLst>
          </p:cNvPr>
          <p:cNvSpPr txBox="1"/>
          <p:nvPr/>
        </p:nvSpPr>
        <p:spPr>
          <a:xfrm>
            <a:off x="438150" y="5866272"/>
            <a:ext cx="6115050" cy="646331"/>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str = </a:t>
            </a:r>
            <a:r>
              <a:rPr lang="en-US" b="0" i="0" dirty="0">
                <a:solidFill>
                  <a:srgbClr val="A52A2A"/>
                </a:solidFill>
                <a:effectLst/>
                <a:latin typeface="Consolas" panose="020B0609020204030204" pitchFamily="49" charset="0"/>
              </a:rPr>
              <a:t>"Apple, Banana, Kiwi"</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part = </a:t>
            </a:r>
            <a:r>
              <a:rPr lang="en-US" b="0" i="0" dirty="0" err="1">
                <a:solidFill>
                  <a:srgbClr val="000000"/>
                </a:solidFill>
                <a:effectLst/>
                <a:latin typeface="Consolas" panose="020B0609020204030204" pitchFamily="49" charset="0"/>
              </a:rPr>
              <a:t>str.substr</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a:t>
            </a:r>
            <a:endParaRPr lang="en-US" dirty="0"/>
          </a:p>
        </p:txBody>
      </p:sp>
      <p:sp>
        <p:nvSpPr>
          <p:cNvPr id="23" name="TextBox 22">
            <a:extLst>
              <a:ext uri="{FF2B5EF4-FFF2-40B4-BE49-F238E27FC236}">
                <a16:creationId xmlns:a16="http://schemas.microsoft.com/office/drawing/2014/main" id="{F0CD0BC3-4DC6-3033-0945-20AD65C0811A}"/>
              </a:ext>
            </a:extLst>
          </p:cNvPr>
          <p:cNvSpPr txBox="1"/>
          <p:nvPr/>
        </p:nvSpPr>
        <p:spPr>
          <a:xfrm>
            <a:off x="7581900" y="2757761"/>
            <a:ext cx="4124325" cy="2031325"/>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If the first parameter is negative, the position counts from the end of the string.</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str = </a:t>
            </a:r>
            <a:r>
              <a:rPr lang="en-US" b="0" i="0" dirty="0">
                <a:solidFill>
                  <a:srgbClr val="A52A2A"/>
                </a:solidFill>
                <a:effectLst/>
                <a:latin typeface="Consolas" panose="020B0609020204030204" pitchFamily="49" charset="0"/>
              </a:rPr>
              <a:t>"Apple, Banana, Kiwi"</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part = </a:t>
            </a:r>
            <a:r>
              <a:rPr lang="en-US" b="0" i="0" dirty="0" err="1">
                <a:solidFill>
                  <a:srgbClr val="000000"/>
                </a:solidFill>
                <a:effectLst/>
                <a:latin typeface="Consolas" panose="020B0609020204030204" pitchFamily="49" charset="0"/>
              </a:rPr>
              <a:t>str.substr</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4</a:t>
            </a:r>
            <a:r>
              <a:rPr lang="en-US" b="0" i="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32445966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4F3BB7-6CE4-A38E-FB8A-3011D809FC57}"/>
              </a:ext>
            </a:extLst>
          </p:cNvPr>
          <p:cNvSpPr>
            <a:spLocks noGrp="1"/>
          </p:cNvSpPr>
          <p:nvPr>
            <p:ph type="sldNum" sz="quarter" idx="12"/>
          </p:nvPr>
        </p:nvSpPr>
        <p:spPr/>
        <p:txBody>
          <a:bodyPr/>
          <a:lstStyle/>
          <a:p>
            <a:fld id="{56EB6A26-E255-41DA-B629-B741FA01731F}" type="slidenum">
              <a:rPr lang="en-US" smtClean="0"/>
              <a:t>152</a:t>
            </a:fld>
            <a:endParaRPr lang="en-US"/>
          </a:p>
        </p:txBody>
      </p:sp>
      <p:sp>
        <p:nvSpPr>
          <p:cNvPr id="5" name="TextBox 4">
            <a:extLst>
              <a:ext uri="{FF2B5EF4-FFF2-40B4-BE49-F238E27FC236}">
                <a16:creationId xmlns:a16="http://schemas.microsoft.com/office/drawing/2014/main" id="{11566E8F-F670-D915-0C55-5E1135A8113D}"/>
              </a:ext>
            </a:extLst>
          </p:cNvPr>
          <p:cNvSpPr txBox="1"/>
          <p:nvPr/>
        </p:nvSpPr>
        <p:spPr>
          <a:xfrm>
            <a:off x="340519" y="174963"/>
            <a:ext cx="6224586" cy="2031325"/>
          </a:xfrm>
          <a:prstGeom prst="rect">
            <a:avLst/>
          </a:prstGeom>
          <a:noFill/>
        </p:spPr>
        <p:txBody>
          <a:bodyPr wrap="square">
            <a:spAutoFit/>
          </a:bodyPr>
          <a:lstStyle/>
          <a:p>
            <a:r>
              <a:rPr lang="en-US" dirty="0"/>
              <a:t>Replacing String Content</a:t>
            </a:r>
          </a:p>
          <a:p>
            <a:r>
              <a:rPr lang="en-US" dirty="0"/>
              <a:t>The replace() method replaces a specified value with another value in a string:</a:t>
            </a:r>
          </a:p>
          <a:p>
            <a:endParaRPr lang="en-US" dirty="0"/>
          </a:p>
          <a:p>
            <a:r>
              <a:rPr lang="en-US" dirty="0"/>
              <a:t>Example</a:t>
            </a:r>
          </a:p>
          <a:p>
            <a:r>
              <a:rPr lang="en-US" dirty="0"/>
              <a:t>let text = "Please visit Microsoft!";</a:t>
            </a:r>
          </a:p>
          <a:p>
            <a:r>
              <a:rPr lang="en-US" dirty="0"/>
              <a:t>let </a:t>
            </a:r>
            <a:r>
              <a:rPr lang="en-US" dirty="0" err="1"/>
              <a:t>newText</a:t>
            </a:r>
            <a:r>
              <a:rPr lang="en-US" dirty="0"/>
              <a:t> = </a:t>
            </a:r>
            <a:r>
              <a:rPr lang="en-US" dirty="0" err="1"/>
              <a:t>text.replace</a:t>
            </a:r>
            <a:r>
              <a:rPr lang="en-US" dirty="0"/>
              <a:t>("Microsoft", "W3Schools");</a:t>
            </a:r>
          </a:p>
        </p:txBody>
      </p:sp>
      <p:sp>
        <p:nvSpPr>
          <p:cNvPr id="7" name="Rectangle 3">
            <a:extLst>
              <a:ext uri="{FF2B5EF4-FFF2-40B4-BE49-F238E27FC236}">
                <a16:creationId xmlns:a16="http://schemas.microsoft.com/office/drawing/2014/main" id="{8459161C-8A88-88C1-8D8F-6013CEAC6B9A}"/>
              </a:ext>
            </a:extLst>
          </p:cNvPr>
          <p:cNvSpPr>
            <a:spLocks noChangeArrowheads="1"/>
          </p:cNvSpPr>
          <p:nvPr/>
        </p:nvSpPr>
        <p:spPr bwMode="auto">
          <a:xfrm>
            <a:off x="469105" y="2555245"/>
            <a:ext cx="4661854" cy="261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100">
                <a:solidFill>
                  <a:srgbClr val="000000"/>
                </a:solidFill>
                <a:latin typeface="Verdana" panose="020B0604030504040204" pitchFamily="34" charset="0"/>
              </a:rPr>
              <a:t>By default, the replace() method replaces only the first match: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1EA8CCC-04EA-BAB7-E5F9-5F627F6C235E}"/>
              </a:ext>
            </a:extLst>
          </p:cNvPr>
          <p:cNvSpPr txBox="1"/>
          <p:nvPr/>
        </p:nvSpPr>
        <p:spPr>
          <a:xfrm>
            <a:off x="469105" y="2816855"/>
            <a:ext cx="6096000" cy="2031325"/>
          </a:xfrm>
          <a:prstGeom prst="rect">
            <a:avLst/>
          </a:prstGeom>
          <a:noFill/>
        </p:spPr>
        <p:txBody>
          <a:bodyPr wrap="square">
            <a:spAutoFit/>
          </a:bodyPr>
          <a:lstStyle/>
          <a:p>
            <a:r>
              <a:rPr lang="en-US" dirty="0"/>
              <a:t>&lt;script&gt;</a:t>
            </a:r>
          </a:p>
          <a:p>
            <a:r>
              <a:rPr lang="en-US" dirty="0"/>
              <a:t>function </a:t>
            </a:r>
            <a:r>
              <a:rPr lang="en-US" dirty="0" err="1"/>
              <a:t>myFunction</a:t>
            </a:r>
            <a:r>
              <a:rPr lang="en-US" dirty="0"/>
              <a:t>() {</a:t>
            </a:r>
          </a:p>
          <a:p>
            <a:r>
              <a:rPr lang="en-US" dirty="0"/>
              <a:t>  let text = </a:t>
            </a:r>
            <a:r>
              <a:rPr lang="en-US" dirty="0" err="1"/>
              <a:t>document.getElementById</a:t>
            </a:r>
            <a:r>
              <a:rPr lang="en-US" dirty="0"/>
              <a:t>("demo").</a:t>
            </a:r>
            <a:r>
              <a:rPr lang="en-US" dirty="0" err="1"/>
              <a:t>innerHTML</a:t>
            </a:r>
            <a:r>
              <a:rPr lang="en-US" dirty="0"/>
              <a:t>; </a:t>
            </a:r>
          </a:p>
          <a:p>
            <a:r>
              <a:rPr lang="en-US" dirty="0"/>
              <a:t>  </a:t>
            </a:r>
            <a:r>
              <a:rPr lang="en-US" dirty="0" err="1"/>
              <a:t>document.getElementById</a:t>
            </a:r>
            <a:r>
              <a:rPr lang="en-US" dirty="0"/>
              <a:t>("demo").</a:t>
            </a:r>
            <a:r>
              <a:rPr lang="en-US" dirty="0" err="1"/>
              <a:t>innerHTML</a:t>
            </a:r>
            <a:r>
              <a:rPr lang="en-US" dirty="0"/>
              <a:t> =</a:t>
            </a:r>
          </a:p>
          <a:p>
            <a:r>
              <a:rPr lang="en-US" dirty="0"/>
              <a:t>  </a:t>
            </a:r>
            <a:r>
              <a:rPr lang="en-US" dirty="0" err="1"/>
              <a:t>text.replace</a:t>
            </a:r>
            <a:r>
              <a:rPr lang="en-US" dirty="0"/>
              <a:t>("Microsoft","W3Schools");</a:t>
            </a:r>
          </a:p>
          <a:p>
            <a:r>
              <a:rPr lang="en-US" dirty="0"/>
              <a:t>}</a:t>
            </a:r>
          </a:p>
          <a:p>
            <a:r>
              <a:rPr lang="en-US" dirty="0"/>
              <a:t>&lt;/script&gt;</a:t>
            </a:r>
          </a:p>
        </p:txBody>
      </p:sp>
      <p:sp>
        <p:nvSpPr>
          <p:cNvPr id="12" name="TextBox 11">
            <a:extLst>
              <a:ext uri="{FF2B5EF4-FFF2-40B4-BE49-F238E27FC236}">
                <a16:creationId xmlns:a16="http://schemas.microsoft.com/office/drawing/2014/main" id="{A5BE5423-D309-FFD7-A116-BD3E530EFF7C}"/>
              </a:ext>
            </a:extLst>
          </p:cNvPr>
          <p:cNvSpPr txBox="1"/>
          <p:nvPr/>
        </p:nvSpPr>
        <p:spPr>
          <a:xfrm>
            <a:off x="6565105" y="295005"/>
            <a:ext cx="6205536" cy="1754326"/>
          </a:xfrm>
          <a:prstGeom prst="rect">
            <a:avLst/>
          </a:prstGeom>
          <a:noFill/>
        </p:spPr>
        <p:txBody>
          <a:bodyPr wrap="square">
            <a:spAutoFit/>
          </a:bodyPr>
          <a:lstStyle/>
          <a:p>
            <a:r>
              <a:rPr lang="en-US" dirty="0"/>
              <a:t>By default, the replace() method is case sensitive. Writing MICROSOFT (with upper-case) will not work:</a:t>
            </a:r>
          </a:p>
          <a:p>
            <a:endParaRPr lang="en-US" dirty="0"/>
          </a:p>
          <a:p>
            <a:r>
              <a:rPr lang="en-US" dirty="0"/>
              <a:t>Example</a:t>
            </a:r>
          </a:p>
          <a:p>
            <a:r>
              <a:rPr lang="en-US" dirty="0"/>
              <a:t>let text = "Please visit Microsoft!";</a:t>
            </a:r>
          </a:p>
          <a:p>
            <a:r>
              <a:rPr lang="en-US" dirty="0"/>
              <a:t>let </a:t>
            </a:r>
            <a:r>
              <a:rPr lang="en-US" dirty="0" err="1"/>
              <a:t>newText</a:t>
            </a:r>
            <a:r>
              <a:rPr lang="en-US" dirty="0"/>
              <a:t> = </a:t>
            </a:r>
            <a:r>
              <a:rPr lang="en-US" dirty="0" err="1"/>
              <a:t>text.replace</a:t>
            </a:r>
            <a:r>
              <a:rPr lang="en-US" dirty="0"/>
              <a:t>("MICROSOFT", "W3Schools");</a:t>
            </a:r>
          </a:p>
        </p:txBody>
      </p:sp>
      <p:sp>
        <p:nvSpPr>
          <p:cNvPr id="13" name="Rectangle 5">
            <a:extLst>
              <a:ext uri="{FF2B5EF4-FFF2-40B4-BE49-F238E27FC236}">
                <a16:creationId xmlns:a16="http://schemas.microsoft.com/office/drawing/2014/main" id="{96F0CA4E-8F64-E395-FA73-78E7F20D6610}"/>
              </a:ext>
            </a:extLst>
          </p:cNvPr>
          <p:cNvSpPr>
            <a:spLocks noChangeArrowheads="1"/>
          </p:cNvSpPr>
          <p:nvPr/>
        </p:nvSpPr>
        <p:spPr bwMode="auto">
          <a:xfrm>
            <a:off x="6233318" y="2185183"/>
            <a:ext cx="5958682" cy="2616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100" dirty="0">
                <a:solidFill>
                  <a:srgbClr val="000000"/>
                </a:solidFill>
                <a:latin typeface="Verdana" panose="020B0604030504040204" pitchFamily="34" charset="0"/>
              </a:rPr>
              <a:t>To replace case insensitive, use a regular expression with an /</a:t>
            </a:r>
            <a:r>
              <a:rPr lang="en-US" altLang="en-US" sz="1100" dirty="0" err="1">
                <a:solidFill>
                  <a:srgbClr val="000000"/>
                </a:solidFill>
                <a:latin typeface="Verdana" panose="020B0604030504040204" pitchFamily="34" charset="0"/>
              </a:rPr>
              <a:t>i</a:t>
            </a:r>
            <a:r>
              <a:rPr lang="en-US" altLang="en-US" sz="1100" dirty="0">
                <a:solidFill>
                  <a:srgbClr val="000000"/>
                </a:solidFill>
                <a:latin typeface="Verdana" panose="020B0604030504040204" pitchFamily="34" charset="0"/>
              </a:rPr>
              <a:t> flag (insensitive):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6E3DA40-50FA-0C41-A20F-247B6A77C979}"/>
              </a:ext>
            </a:extLst>
          </p:cNvPr>
          <p:cNvSpPr txBox="1"/>
          <p:nvPr/>
        </p:nvSpPr>
        <p:spPr>
          <a:xfrm>
            <a:off x="6531767" y="2608829"/>
            <a:ext cx="6238874"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"Please visit Microsoft!"</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newText</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text.replace</a:t>
            </a:r>
            <a:r>
              <a:rPr lang="en-US" b="0" i="0" dirty="0">
                <a:solidFill>
                  <a:srgbClr val="000000"/>
                </a:solidFill>
                <a:effectLst/>
                <a:latin typeface="Consolas" panose="020B0609020204030204" pitchFamily="49" charset="0"/>
              </a:rPr>
              <a:t>(</a:t>
            </a:r>
            <a:r>
              <a:rPr lang="en-US" b="0" i="0" dirty="0">
                <a:solidFill>
                  <a:srgbClr val="FF5500"/>
                </a:solidFill>
                <a:effectLst/>
                <a:latin typeface="Consolas" panose="020B0609020204030204" pitchFamily="49" charset="0"/>
              </a:rPr>
              <a:t>/MICROSOFT/</a:t>
            </a:r>
            <a:r>
              <a:rPr lang="en-US" b="0" i="0" dirty="0" err="1">
                <a:solidFill>
                  <a:srgbClr val="FF5500"/>
                </a:solidFill>
                <a:effectLst/>
                <a:latin typeface="Consolas" panose="020B0609020204030204" pitchFamily="49" charset="0"/>
              </a:rPr>
              <a:t>i</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"W3Schools"</a:t>
            </a:r>
            <a:r>
              <a:rPr lang="en-US" b="0" i="0" dirty="0">
                <a:solidFill>
                  <a:srgbClr val="000000"/>
                </a:solidFill>
                <a:effectLst/>
                <a:latin typeface="Consolas" panose="020B0609020204030204" pitchFamily="49" charset="0"/>
              </a:rPr>
              <a:t>);</a:t>
            </a:r>
            <a:endParaRPr lang="en-US" dirty="0"/>
          </a:p>
        </p:txBody>
      </p:sp>
      <p:sp>
        <p:nvSpPr>
          <p:cNvPr id="18" name="TextBox 17">
            <a:extLst>
              <a:ext uri="{FF2B5EF4-FFF2-40B4-BE49-F238E27FC236}">
                <a16:creationId xmlns:a16="http://schemas.microsoft.com/office/drawing/2014/main" id="{3916B3B1-D0BB-D40D-2AC9-213E67650218}"/>
              </a:ext>
            </a:extLst>
          </p:cNvPr>
          <p:cNvSpPr txBox="1"/>
          <p:nvPr/>
        </p:nvSpPr>
        <p:spPr>
          <a:xfrm>
            <a:off x="5983684" y="4067091"/>
            <a:ext cx="6457950" cy="1754326"/>
          </a:xfrm>
          <a:prstGeom prst="rect">
            <a:avLst/>
          </a:prstGeom>
          <a:noFill/>
        </p:spPr>
        <p:txBody>
          <a:bodyPr wrap="square">
            <a:spAutoFit/>
          </a:bodyPr>
          <a:lstStyle/>
          <a:p>
            <a:r>
              <a:rPr lang="en-US" dirty="0"/>
              <a:t>To replace all matches, use a regular expression with a /g flag (global match):</a:t>
            </a:r>
          </a:p>
          <a:p>
            <a:endParaRPr lang="en-US" dirty="0"/>
          </a:p>
          <a:p>
            <a:r>
              <a:rPr lang="en-US" dirty="0"/>
              <a:t>Example</a:t>
            </a:r>
          </a:p>
          <a:p>
            <a:r>
              <a:rPr lang="en-US" dirty="0"/>
              <a:t>let text = "Please visit Microsoft and Microsoft!";</a:t>
            </a:r>
          </a:p>
          <a:p>
            <a:r>
              <a:rPr lang="en-US" dirty="0"/>
              <a:t>let </a:t>
            </a:r>
            <a:r>
              <a:rPr lang="en-US" dirty="0" err="1"/>
              <a:t>newText</a:t>
            </a:r>
            <a:r>
              <a:rPr lang="en-US" dirty="0"/>
              <a:t> = </a:t>
            </a:r>
            <a:r>
              <a:rPr lang="en-US" dirty="0" err="1"/>
              <a:t>text.replace</a:t>
            </a:r>
            <a:r>
              <a:rPr lang="en-US" dirty="0"/>
              <a:t>(/Microsoft/g, "W3Schools");</a:t>
            </a:r>
          </a:p>
        </p:txBody>
      </p:sp>
    </p:spTree>
    <p:extLst>
      <p:ext uri="{BB962C8B-B14F-4D97-AF65-F5344CB8AC3E}">
        <p14:creationId xmlns:p14="http://schemas.microsoft.com/office/powerpoint/2010/main" val="24438475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404DC9-08CD-C8AF-CF27-8351A8574A87}"/>
              </a:ext>
            </a:extLst>
          </p:cNvPr>
          <p:cNvSpPr>
            <a:spLocks noGrp="1"/>
          </p:cNvSpPr>
          <p:nvPr>
            <p:ph type="sldNum" sz="quarter" idx="12"/>
          </p:nvPr>
        </p:nvSpPr>
        <p:spPr/>
        <p:txBody>
          <a:bodyPr/>
          <a:lstStyle/>
          <a:p>
            <a:fld id="{56EB6A26-E255-41DA-B629-B741FA01731F}" type="slidenum">
              <a:rPr lang="en-US" smtClean="0"/>
              <a:t>153</a:t>
            </a:fld>
            <a:endParaRPr lang="en-US"/>
          </a:p>
        </p:txBody>
      </p:sp>
      <p:sp>
        <p:nvSpPr>
          <p:cNvPr id="5" name="TextBox 4">
            <a:extLst>
              <a:ext uri="{FF2B5EF4-FFF2-40B4-BE49-F238E27FC236}">
                <a16:creationId xmlns:a16="http://schemas.microsoft.com/office/drawing/2014/main" id="{EE23AA10-6DE6-D7C3-BB51-F5278AFBB495}"/>
              </a:ext>
            </a:extLst>
          </p:cNvPr>
          <p:cNvSpPr txBox="1"/>
          <p:nvPr/>
        </p:nvSpPr>
        <p:spPr>
          <a:xfrm>
            <a:off x="254794" y="256312"/>
            <a:ext cx="6224586" cy="1754326"/>
          </a:xfrm>
          <a:prstGeom prst="rect">
            <a:avLst/>
          </a:prstGeom>
          <a:noFill/>
        </p:spPr>
        <p:txBody>
          <a:bodyPr wrap="square">
            <a:spAutoFit/>
          </a:bodyPr>
          <a:lstStyle/>
          <a:p>
            <a:r>
              <a:rPr lang="en-US" dirty="0"/>
              <a:t>JavaScript String </a:t>
            </a:r>
            <a:r>
              <a:rPr lang="en-US" dirty="0" err="1"/>
              <a:t>ReplaceAll</a:t>
            </a:r>
            <a:r>
              <a:rPr lang="en-US" dirty="0"/>
              <a:t>()</a:t>
            </a:r>
          </a:p>
          <a:p>
            <a:r>
              <a:rPr lang="en-US" dirty="0"/>
              <a:t>In 2021, JavaScript introduced the string method </a:t>
            </a:r>
            <a:r>
              <a:rPr lang="en-US" dirty="0" err="1"/>
              <a:t>replaceAll</a:t>
            </a:r>
            <a:r>
              <a:rPr lang="en-US" dirty="0"/>
              <a:t>():</a:t>
            </a:r>
          </a:p>
          <a:p>
            <a:endParaRPr lang="en-US" dirty="0"/>
          </a:p>
          <a:p>
            <a:r>
              <a:rPr lang="en-US" dirty="0"/>
              <a:t>Example</a:t>
            </a:r>
          </a:p>
          <a:p>
            <a:r>
              <a:rPr lang="en-US" dirty="0"/>
              <a:t>text = </a:t>
            </a:r>
            <a:r>
              <a:rPr lang="en-US" dirty="0" err="1"/>
              <a:t>text.replaceAll</a:t>
            </a:r>
            <a:r>
              <a:rPr lang="en-US" dirty="0"/>
              <a:t>("</a:t>
            </a:r>
            <a:r>
              <a:rPr lang="en-US" dirty="0" err="1"/>
              <a:t>Cats","Dogs</a:t>
            </a:r>
            <a:r>
              <a:rPr lang="en-US" dirty="0"/>
              <a:t>");</a:t>
            </a:r>
          </a:p>
          <a:p>
            <a:r>
              <a:rPr lang="en-US" dirty="0"/>
              <a:t>text = </a:t>
            </a:r>
            <a:r>
              <a:rPr lang="en-US" dirty="0" err="1"/>
              <a:t>text.replaceAll</a:t>
            </a:r>
            <a:r>
              <a:rPr lang="en-US" dirty="0"/>
              <a:t>("</a:t>
            </a:r>
            <a:r>
              <a:rPr lang="en-US" dirty="0" err="1"/>
              <a:t>cats","dogs</a:t>
            </a:r>
            <a:r>
              <a:rPr lang="en-US" dirty="0"/>
              <a:t>");</a:t>
            </a:r>
          </a:p>
        </p:txBody>
      </p:sp>
      <p:sp>
        <p:nvSpPr>
          <p:cNvPr id="8" name="TextBox 7">
            <a:extLst>
              <a:ext uri="{FF2B5EF4-FFF2-40B4-BE49-F238E27FC236}">
                <a16:creationId xmlns:a16="http://schemas.microsoft.com/office/drawing/2014/main" id="{EC85B2F2-5143-2BA4-EB89-BC8611B277DC}"/>
              </a:ext>
            </a:extLst>
          </p:cNvPr>
          <p:cNvSpPr txBox="1"/>
          <p:nvPr/>
        </p:nvSpPr>
        <p:spPr>
          <a:xfrm>
            <a:off x="264319" y="2136338"/>
            <a:ext cx="6205536" cy="2308324"/>
          </a:xfrm>
          <a:prstGeom prst="rect">
            <a:avLst/>
          </a:prstGeom>
          <a:noFill/>
        </p:spPr>
        <p:txBody>
          <a:bodyPr wrap="square">
            <a:spAutoFit/>
          </a:bodyPr>
          <a:lstStyle/>
          <a:p>
            <a:r>
              <a:rPr lang="en-US" dirty="0"/>
              <a:t>The </a:t>
            </a:r>
            <a:r>
              <a:rPr lang="en-US" dirty="0" err="1"/>
              <a:t>replaceAll</a:t>
            </a:r>
            <a:r>
              <a:rPr lang="en-US" dirty="0"/>
              <a:t>() method allows you to specify a regular expression instead of a string to be replaced.</a:t>
            </a:r>
          </a:p>
          <a:p>
            <a:r>
              <a:rPr lang="en-US" dirty="0"/>
              <a:t>If the parameter is a regular expression, the global flag (g) must be set, otherwise a </a:t>
            </a:r>
            <a:r>
              <a:rPr lang="en-US" dirty="0" err="1"/>
              <a:t>TypeError</a:t>
            </a:r>
            <a:r>
              <a:rPr lang="en-US" dirty="0"/>
              <a:t> is thrown.</a:t>
            </a:r>
          </a:p>
          <a:p>
            <a:endParaRPr lang="en-US" dirty="0"/>
          </a:p>
          <a:p>
            <a:r>
              <a:rPr lang="en-US" dirty="0"/>
              <a:t>Example</a:t>
            </a:r>
          </a:p>
          <a:p>
            <a:r>
              <a:rPr lang="en-US" dirty="0"/>
              <a:t>text = </a:t>
            </a:r>
            <a:r>
              <a:rPr lang="en-US" dirty="0" err="1"/>
              <a:t>text.replaceAll</a:t>
            </a:r>
            <a:r>
              <a:rPr lang="en-US" dirty="0"/>
              <a:t>(/Cats/</a:t>
            </a:r>
            <a:r>
              <a:rPr lang="en-US" dirty="0" err="1"/>
              <a:t>g,"Dogs</a:t>
            </a:r>
            <a:r>
              <a:rPr lang="en-US" dirty="0"/>
              <a:t>");</a:t>
            </a:r>
          </a:p>
          <a:p>
            <a:r>
              <a:rPr lang="en-US" dirty="0"/>
              <a:t>text = </a:t>
            </a:r>
            <a:r>
              <a:rPr lang="en-US" dirty="0" err="1"/>
              <a:t>text.replaceAll</a:t>
            </a:r>
            <a:r>
              <a:rPr lang="en-US" dirty="0"/>
              <a:t>(/cats/</a:t>
            </a:r>
            <a:r>
              <a:rPr lang="en-US" dirty="0" err="1"/>
              <a:t>g,"dogs</a:t>
            </a:r>
            <a:r>
              <a:rPr lang="en-US" dirty="0"/>
              <a:t>");</a:t>
            </a:r>
          </a:p>
        </p:txBody>
      </p:sp>
    </p:spTree>
    <p:extLst>
      <p:ext uri="{BB962C8B-B14F-4D97-AF65-F5344CB8AC3E}">
        <p14:creationId xmlns:p14="http://schemas.microsoft.com/office/powerpoint/2010/main" val="58551070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7D896C-12B7-4954-33EC-A32F03FB4FE6}"/>
              </a:ext>
            </a:extLst>
          </p:cNvPr>
          <p:cNvSpPr>
            <a:spLocks noGrp="1"/>
          </p:cNvSpPr>
          <p:nvPr>
            <p:ph type="sldNum" sz="quarter" idx="12"/>
          </p:nvPr>
        </p:nvSpPr>
        <p:spPr/>
        <p:txBody>
          <a:bodyPr/>
          <a:lstStyle/>
          <a:p>
            <a:fld id="{56EB6A26-E255-41DA-B629-B741FA01731F}" type="slidenum">
              <a:rPr lang="en-US" smtClean="0"/>
              <a:t>154</a:t>
            </a:fld>
            <a:endParaRPr lang="en-US"/>
          </a:p>
        </p:txBody>
      </p:sp>
      <p:sp>
        <p:nvSpPr>
          <p:cNvPr id="3" name="Rectangle 1">
            <a:extLst>
              <a:ext uri="{FF2B5EF4-FFF2-40B4-BE49-F238E27FC236}">
                <a16:creationId xmlns:a16="http://schemas.microsoft.com/office/drawing/2014/main" id="{4AC9082F-9D5E-DD4B-A610-96140B9FC740}"/>
              </a:ext>
            </a:extLst>
          </p:cNvPr>
          <p:cNvSpPr>
            <a:spLocks noChangeArrowheads="1"/>
          </p:cNvSpPr>
          <p:nvPr/>
        </p:nvSpPr>
        <p:spPr bwMode="auto">
          <a:xfrm>
            <a:off x="447675" y="104782"/>
            <a:ext cx="5394105" cy="27493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1568" tIns="126960" rIns="-101568"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0000"/>
                </a:solidFill>
                <a:latin typeface="Segoe UI" panose="020B0502040204020203" pitchFamily="34" charset="0"/>
                <a:cs typeface="Segoe UI" panose="020B0502040204020203" pitchFamily="34" charset="0"/>
              </a:rPr>
              <a:t>Converting to Upper and Lower Case</a:t>
            </a:r>
          </a:p>
          <a:p>
            <a:pPr lvl="0"/>
            <a:r>
              <a:rPr lang="en-US" altLang="en-US" dirty="0">
                <a:solidFill>
                  <a:srgbClr val="000000"/>
                </a:solidFill>
                <a:latin typeface="Segoe UI" panose="020B0502040204020203" pitchFamily="34" charset="0"/>
                <a:cs typeface="Segoe UI" panose="020B0502040204020203" pitchFamily="34" charset="0"/>
              </a:rPr>
              <a:t>A string is converted to upper case with </a:t>
            </a:r>
            <a:r>
              <a:rPr lang="en-US" altLang="en-US" dirty="0" err="1">
                <a:solidFill>
                  <a:srgbClr val="000000"/>
                </a:solidFill>
                <a:latin typeface="Segoe UI" panose="020B0502040204020203" pitchFamily="34" charset="0"/>
                <a:cs typeface="Segoe UI" panose="020B0502040204020203" pitchFamily="34" charset="0"/>
              </a:rPr>
              <a:t>toUpperCase</a:t>
            </a:r>
            <a:r>
              <a:rPr lang="en-US" altLang="en-US" dirty="0">
                <a:solidFill>
                  <a:srgbClr val="000000"/>
                </a:solidFill>
                <a:latin typeface="Segoe UI" panose="020B0502040204020203" pitchFamily="34" charset="0"/>
                <a:cs typeface="Segoe UI" panose="020B0502040204020203" pitchFamily="34" charset="0"/>
              </a:rPr>
              <a:t>():</a:t>
            </a:r>
          </a:p>
          <a:p>
            <a:pPr lvl="0"/>
            <a:endParaRPr lang="en-US" altLang="en-US" dirty="0">
              <a:solidFill>
                <a:srgbClr val="000000"/>
              </a:solidFill>
              <a:latin typeface="Segoe UI" panose="020B0502040204020203" pitchFamily="34" charset="0"/>
              <a:cs typeface="Segoe UI" panose="020B0502040204020203" pitchFamily="34" charset="0"/>
            </a:endParaRPr>
          </a:p>
          <a:p>
            <a:pPr lvl="0"/>
            <a:r>
              <a:rPr lang="en-US" altLang="en-US" dirty="0">
                <a:solidFill>
                  <a:srgbClr val="000000"/>
                </a:solidFill>
                <a:latin typeface="Segoe UI" panose="020B0502040204020203" pitchFamily="34" charset="0"/>
                <a:cs typeface="Segoe UI" panose="020B0502040204020203" pitchFamily="34" charset="0"/>
              </a:rPr>
              <a:t>A string is converted to lower case with </a:t>
            </a:r>
            <a:r>
              <a:rPr lang="en-US" altLang="en-US" dirty="0" err="1">
                <a:solidFill>
                  <a:srgbClr val="000000"/>
                </a:solidFill>
                <a:latin typeface="Segoe UI" panose="020B0502040204020203" pitchFamily="34" charset="0"/>
                <a:cs typeface="Segoe UI" panose="020B0502040204020203" pitchFamily="34" charset="0"/>
              </a:rPr>
              <a:t>toLowerCase</a:t>
            </a:r>
            <a:r>
              <a:rPr lang="en-US" altLang="en-US" dirty="0">
                <a:solidFill>
                  <a:srgbClr val="000000"/>
                </a:solidFill>
                <a:latin typeface="Segoe UI" panose="020B0502040204020203" pitchFamily="34" charset="0"/>
                <a:cs typeface="Segoe UI" panose="020B0502040204020203" pitchFamily="34" charset="0"/>
              </a:rPr>
              <a:t>():</a:t>
            </a:r>
          </a:p>
          <a:p>
            <a:pPr lvl="0"/>
            <a:endParaRPr lang="en-US" altLang="en-US" dirty="0">
              <a:solidFill>
                <a:srgbClr val="000000"/>
              </a:solidFill>
              <a:latin typeface="Segoe UI" panose="020B0502040204020203" pitchFamily="34" charset="0"/>
              <a:cs typeface="Segoe UI" panose="020B0502040204020203" pitchFamily="34" charset="0"/>
            </a:endParaRPr>
          </a:p>
          <a:p>
            <a:pPr lvl="0"/>
            <a:r>
              <a:rPr lang="en-US" altLang="en-US" dirty="0">
                <a:solidFill>
                  <a:srgbClr val="000000"/>
                </a:solidFill>
                <a:latin typeface="Segoe UI" panose="020B0502040204020203" pitchFamily="34" charset="0"/>
                <a:cs typeface="Segoe UI" panose="020B0502040204020203" pitchFamily="34" charset="0"/>
              </a:rPr>
              <a:t>JavaScript String </a:t>
            </a:r>
            <a:r>
              <a:rPr lang="en-US" altLang="en-US" dirty="0" err="1">
                <a:solidFill>
                  <a:srgbClr val="000000"/>
                </a:solidFill>
                <a:latin typeface="Segoe UI" panose="020B0502040204020203" pitchFamily="34" charset="0"/>
                <a:cs typeface="Segoe UI" panose="020B0502040204020203" pitchFamily="34" charset="0"/>
              </a:rPr>
              <a:t>toUpperCase</a:t>
            </a:r>
            <a:r>
              <a:rPr lang="en-US" altLang="en-US" dirty="0">
                <a:solidFill>
                  <a:srgbClr val="000000"/>
                </a:solidFill>
                <a:latin typeface="Segoe UI" panose="020B0502040204020203" pitchFamily="34" charset="0"/>
                <a:cs typeface="Segoe UI" panose="020B0502040204020203" pitchFamily="34" charset="0"/>
              </a:rPr>
              <a:t>()</a:t>
            </a:r>
          </a:p>
          <a:p>
            <a:pPr lvl="0"/>
            <a:r>
              <a:rPr lang="en-US" altLang="en-US" dirty="0">
                <a:solidFill>
                  <a:srgbClr val="000000"/>
                </a:solidFill>
                <a:latin typeface="Segoe UI" panose="020B0502040204020203" pitchFamily="34" charset="0"/>
                <a:cs typeface="Segoe UI" panose="020B0502040204020203" pitchFamily="34" charset="0"/>
              </a:rPr>
              <a:t>Example</a:t>
            </a:r>
          </a:p>
          <a:p>
            <a:pPr lvl="0"/>
            <a:r>
              <a:rPr lang="en-US" altLang="en-US" dirty="0">
                <a:solidFill>
                  <a:srgbClr val="000000"/>
                </a:solidFill>
                <a:latin typeface="Segoe UI" panose="020B0502040204020203" pitchFamily="34" charset="0"/>
                <a:cs typeface="Segoe UI" panose="020B0502040204020203" pitchFamily="34" charset="0"/>
              </a:rPr>
              <a:t>let text1 = "Hello World!";</a:t>
            </a:r>
          </a:p>
          <a:p>
            <a:pPr lvl="0"/>
            <a:r>
              <a:rPr lang="en-US" altLang="en-US" dirty="0">
                <a:solidFill>
                  <a:srgbClr val="000000"/>
                </a:solidFill>
                <a:latin typeface="Segoe UI" panose="020B0502040204020203" pitchFamily="34" charset="0"/>
                <a:cs typeface="Segoe UI" panose="020B0502040204020203" pitchFamily="34" charset="0"/>
              </a:rPr>
              <a:t>let text2 = text1.toUpperCase();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81EF956F-799C-1D40-C628-C7DFB75DE5A8}"/>
              </a:ext>
            </a:extLst>
          </p:cNvPr>
          <p:cNvSpPr txBox="1"/>
          <p:nvPr/>
        </p:nvSpPr>
        <p:spPr>
          <a:xfrm>
            <a:off x="323850" y="3118188"/>
            <a:ext cx="6096000" cy="2031325"/>
          </a:xfrm>
          <a:prstGeom prst="rect">
            <a:avLst/>
          </a:prstGeom>
          <a:noFill/>
        </p:spPr>
        <p:txBody>
          <a:bodyPr wrap="square">
            <a:spAutoFit/>
          </a:bodyPr>
          <a:lstStyle/>
          <a:p>
            <a:r>
              <a:rPr lang="en-US" dirty="0"/>
              <a:t>&lt;script&gt;</a:t>
            </a:r>
          </a:p>
          <a:p>
            <a:r>
              <a:rPr lang="en-US" dirty="0"/>
              <a:t>function </a:t>
            </a:r>
            <a:r>
              <a:rPr lang="en-US" dirty="0" err="1"/>
              <a:t>myFunction</a:t>
            </a:r>
            <a:r>
              <a:rPr lang="en-US" dirty="0"/>
              <a:t>() {</a:t>
            </a:r>
          </a:p>
          <a:p>
            <a:r>
              <a:rPr lang="en-US" dirty="0"/>
              <a:t>  let text = </a:t>
            </a:r>
            <a:r>
              <a:rPr lang="en-US" dirty="0" err="1"/>
              <a:t>document.getElementById</a:t>
            </a:r>
            <a:r>
              <a:rPr lang="en-US" dirty="0"/>
              <a:t>("demo").</a:t>
            </a:r>
            <a:r>
              <a:rPr lang="en-US" dirty="0" err="1"/>
              <a:t>innerHTML</a:t>
            </a:r>
            <a:r>
              <a:rPr lang="en-US" dirty="0"/>
              <a:t>;</a:t>
            </a:r>
          </a:p>
          <a:p>
            <a:r>
              <a:rPr lang="en-US" dirty="0"/>
              <a:t>  </a:t>
            </a:r>
            <a:r>
              <a:rPr lang="en-US" dirty="0" err="1"/>
              <a:t>document.getElementById</a:t>
            </a:r>
            <a:r>
              <a:rPr lang="en-US" dirty="0"/>
              <a:t>("demo").</a:t>
            </a:r>
            <a:r>
              <a:rPr lang="en-US" dirty="0" err="1"/>
              <a:t>innerHTML</a:t>
            </a:r>
            <a:r>
              <a:rPr lang="en-US" dirty="0"/>
              <a:t> =</a:t>
            </a:r>
          </a:p>
          <a:p>
            <a:r>
              <a:rPr lang="en-US" dirty="0"/>
              <a:t>  </a:t>
            </a:r>
            <a:r>
              <a:rPr lang="en-US" dirty="0" err="1"/>
              <a:t>text.toUpperCase</a:t>
            </a:r>
            <a:r>
              <a:rPr lang="en-US" dirty="0"/>
              <a:t>();</a:t>
            </a:r>
          </a:p>
          <a:p>
            <a:r>
              <a:rPr lang="en-US" dirty="0"/>
              <a:t>}</a:t>
            </a:r>
          </a:p>
          <a:p>
            <a:r>
              <a:rPr lang="en-US" dirty="0"/>
              <a:t>&lt;/script&gt;</a:t>
            </a:r>
          </a:p>
        </p:txBody>
      </p:sp>
      <p:sp>
        <p:nvSpPr>
          <p:cNvPr id="11" name="TextBox 10">
            <a:extLst>
              <a:ext uri="{FF2B5EF4-FFF2-40B4-BE49-F238E27FC236}">
                <a16:creationId xmlns:a16="http://schemas.microsoft.com/office/drawing/2014/main" id="{C1D72BE7-8BE9-9BA0-8AA6-68111E07779E}"/>
              </a:ext>
            </a:extLst>
          </p:cNvPr>
          <p:cNvSpPr txBox="1"/>
          <p:nvPr/>
        </p:nvSpPr>
        <p:spPr>
          <a:xfrm>
            <a:off x="6219825" y="3118187"/>
            <a:ext cx="6096000" cy="2031325"/>
          </a:xfrm>
          <a:prstGeom prst="rect">
            <a:avLst/>
          </a:prstGeom>
          <a:noFill/>
        </p:spPr>
        <p:txBody>
          <a:bodyPr wrap="square">
            <a:spAutoFit/>
          </a:bodyPr>
          <a:lstStyle/>
          <a:p>
            <a:r>
              <a:rPr lang="en-US" dirty="0"/>
              <a:t>&lt;script&gt;</a:t>
            </a:r>
          </a:p>
          <a:p>
            <a:r>
              <a:rPr lang="en-US" dirty="0"/>
              <a:t>function </a:t>
            </a:r>
            <a:r>
              <a:rPr lang="en-US" dirty="0" err="1"/>
              <a:t>myFunction</a:t>
            </a:r>
            <a:r>
              <a:rPr lang="en-US" dirty="0"/>
              <a:t>() {</a:t>
            </a:r>
          </a:p>
          <a:p>
            <a:r>
              <a:rPr lang="en-US" dirty="0"/>
              <a:t>  let text = </a:t>
            </a:r>
            <a:r>
              <a:rPr lang="en-US" dirty="0" err="1"/>
              <a:t>document.getElementById</a:t>
            </a:r>
            <a:r>
              <a:rPr lang="en-US" dirty="0"/>
              <a:t>("demo").</a:t>
            </a:r>
            <a:r>
              <a:rPr lang="en-US" dirty="0" err="1"/>
              <a:t>innerHTML</a:t>
            </a:r>
            <a:r>
              <a:rPr lang="en-US" dirty="0"/>
              <a:t>;</a:t>
            </a:r>
          </a:p>
          <a:p>
            <a:r>
              <a:rPr lang="en-US" dirty="0"/>
              <a:t>  </a:t>
            </a:r>
            <a:r>
              <a:rPr lang="en-US" dirty="0" err="1"/>
              <a:t>document.getElementById</a:t>
            </a:r>
            <a:r>
              <a:rPr lang="en-US" dirty="0"/>
              <a:t>("demo").</a:t>
            </a:r>
            <a:r>
              <a:rPr lang="en-US" dirty="0" err="1"/>
              <a:t>innerHTML</a:t>
            </a:r>
            <a:r>
              <a:rPr lang="en-US" dirty="0"/>
              <a:t> =</a:t>
            </a:r>
          </a:p>
          <a:p>
            <a:r>
              <a:rPr lang="en-US" dirty="0"/>
              <a:t>  </a:t>
            </a:r>
            <a:r>
              <a:rPr lang="en-US" dirty="0" err="1"/>
              <a:t>text.toLowerCase</a:t>
            </a:r>
            <a:r>
              <a:rPr lang="en-US" dirty="0"/>
              <a:t>();</a:t>
            </a:r>
          </a:p>
          <a:p>
            <a:r>
              <a:rPr lang="en-US" dirty="0"/>
              <a:t>}</a:t>
            </a:r>
          </a:p>
          <a:p>
            <a:r>
              <a:rPr lang="en-US" dirty="0"/>
              <a:t>&lt;/script&gt;</a:t>
            </a:r>
          </a:p>
        </p:txBody>
      </p:sp>
      <p:sp>
        <p:nvSpPr>
          <p:cNvPr id="13" name="TextBox 12">
            <a:extLst>
              <a:ext uri="{FF2B5EF4-FFF2-40B4-BE49-F238E27FC236}">
                <a16:creationId xmlns:a16="http://schemas.microsoft.com/office/drawing/2014/main" id="{AF294EA2-4949-9E92-570B-09B6873B8DE7}"/>
              </a:ext>
            </a:extLst>
          </p:cNvPr>
          <p:cNvSpPr txBox="1"/>
          <p:nvPr/>
        </p:nvSpPr>
        <p:spPr>
          <a:xfrm>
            <a:off x="5841780" y="1906900"/>
            <a:ext cx="6157912"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text1 = </a:t>
            </a:r>
            <a:r>
              <a:rPr lang="en-US" b="0" i="0" dirty="0">
                <a:solidFill>
                  <a:srgbClr val="A52A2A"/>
                </a:solidFill>
                <a:effectLst/>
                <a:latin typeface="Consolas" panose="020B0609020204030204" pitchFamily="49" charset="0"/>
              </a:rPr>
              <a:t>"Hello World!"</a:t>
            </a:r>
            <a:r>
              <a:rPr lang="en-US" b="0" i="0" dirty="0">
                <a:solidFill>
                  <a:srgbClr val="000000"/>
                </a:solidFill>
                <a:effectLst/>
                <a:latin typeface="Consolas" panose="020B0609020204030204" pitchFamily="49" charset="0"/>
              </a:rPr>
              <a:t>;       </a:t>
            </a:r>
            <a:r>
              <a:rPr lang="en-US" b="0" i="0" dirty="0">
                <a:solidFill>
                  <a:srgbClr val="008000"/>
                </a:solidFill>
                <a:effectLst/>
                <a:latin typeface="Consolas" panose="020B0609020204030204" pitchFamily="49" charset="0"/>
              </a:rPr>
              <a:t>// String</a:t>
            </a:r>
            <a:br>
              <a:rPr lang="en-US" b="0" i="0" dirty="0">
                <a:solidFill>
                  <a:srgbClr val="008000"/>
                </a:solidFill>
                <a:effectLst/>
                <a:latin typeface="Consolas" panose="020B0609020204030204" pitchFamily="49" charset="0"/>
              </a:rPr>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text2 = text1.toLowerCase();  </a:t>
            </a:r>
            <a:r>
              <a:rPr lang="en-US" b="0" i="0" dirty="0">
                <a:solidFill>
                  <a:srgbClr val="008000"/>
                </a:solidFill>
                <a:effectLst/>
                <a:latin typeface="Consolas" panose="020B0609020204030204" pitchFamily="49" charset="0"/>
              </a:rPr>
              <a:t>// text2 is text1 converted to lower</a:t>
            </a:r>
            <a:endParaRPr lang="en-US" dirty="0"/>
          </a:p>
        </p:txBody>
      </p:sp>
    </p:spTree>
    <p:extLst>
      <p:ext uri="{BB962C8B-B14F-4D97-AF65-F5344CB8AC3E}">
        <p14:creationId xmlns:p14="http://schemas.microsoft.com/office/powerpoint/2010/main" val="11428005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984CE1-D95F-DDA8-8D7E-1513A4956397}"/>
              </a:ext>
            </a:extLst>
          </p:cNvPr>
          <p:cNvSpPr>
            <a:spLocks noGrp="1"/>
          </p:cNvSpPr>
          <p:nvPr>
            <p:ph type="sldNum" sz="quarter" idx="12"/>
          </p:nvPr>
        </p:nvSpPr>
        <p:spPr/>
        <p:txBody>
          <a:bodyPr/>
          <a:lstStyle/>
          <a:p>
            <a:fld id="{56EB6A26-E255-41DA-B629-B741FA01731F}" type="slidenum">
              <a:rPr lang="en-US" smtClean="0"/>
              <a:t>155</a:t>
            </a:fld>
            <a:endParaRPr lang="en-US"/>
          </a:p>
        </p:txBody>
      </p:sp>
      <p:sp>
        <p:nvSpPr>
          <p:cNvPr id="5" name="TextBox 4">
            <a:extLst>
              <a:ext uri="{FF2B5EF4-FFF2-40B4-BE49-F238E27FC236}">
                <a16:creationId xmlns:a16="http://schemas.microsoft.com/office/drawing/2014/main" id="{CEFC3A88-FB5A-4A53-A567-E8DC2F3751C9}"/>
              </a:ext>
            </a:extLst>
          </p:cNvPr>
          <p:cNvSpPr txBox="1"/>
          <p:nvPr/>
        </p:nvSpPr>
        <p:spPr>
          <a:xfrm>
            <a:off x="169069" y="0"/>
            <a:ext cx="6224586" cy="2031325"/>
          </a:xfrm>
          <a:prstGeom prst="rect">
            <a:avLst/>
          </a:prstGeom>
          <a:noFill/>
        </p:spPr>
        <p:txBody>
          <a:bodyPr wrap="square">
            <a:spAutoFit/>
          </a:bodyPr>
          <a:lstStyle/>
          <a:p>
            <a:r>
              <a:rPr lang="en-US" dirty="0"/>
              <a:t>JavaScript String </a:t>
            </a:r>
            <a:r>
              <a:rPr lang="en-US" dirty="0" err="1"/>
              <a:t>concat</a:t>
            </a:r>
            <a:r>
              <a:rPr lang="en-US" dirty="0"/>
              <a:t>()</a:t>
            </a:r>
          </a:p>
          <a:p>
            <a:r>
              <a:rPr lang="en-US" dirty="0" err="1"/>
              <a:t>concat</a:t>
            </a:r>
            <a:r>
              <a:rPr lang="en-US" dirty="0"/>
              <a:t>() joins two or more strings:</a:t>
            </a:r>
          </a:p>
          <a:p>
            <a:endParaRPr lang="en-US" dirty="0"/>
          </a:p>
          <a:p>
            <a:r>
              <a:rPr lang="en-US" dirty="0"/>
              <a:t>Example</a:t>
            </a:r>
          </a:p>
          <a:p>
            <a:r>
              <a:rPr lang="en-US" dirty="0"/>
              <a:t>let text1 = "Hello";</a:t>
            </a:r>
          </a:p>
          <a:p>
            <a:r>
              <a:rPr lang="en-US" dirty="0"/>
              <a:t>let text2 = "World";</a:t>
            </a:r>
          </a:p>
          <a:p>
            <a:r>
              <a:rPr lang="en-US" dirty="0"/>
              <a:t>let text3 = text1.concat(" ", text2);</a:t>
            </a:r>
          </a:p>
        </p:txBody>
      </p:sp>
      <p:sp>
        <p:nvSpPr>
          <p:cNvPr id="8" name="TextBox 7">
            <a:extLst>
              <a:ext uri="{FF2B5EF4-FFF2-40B4-BE49-F238E27FC236}">
                <a16:creationId xmlns:a16="http://schemas.microsoft.com/office/drawing/2014/main" id="{B764ECF9-A391-3B67-B8B6-E766DA47266F}"/>
              </a:ext>
            </a:extLst>
          </p:cNvPr>
          <p:cNvSpPr txBox="1"/>
          <p:nvPr/>
        </p:nvSpPr>
        <p:spPr>
          <a:xfrm>
            <a:off x="169069" y="2551837"/>
            <a:ext cx="6205536" cy="1754326"/>
          </a:xfrm>
          <a:prstGeom prst="rect">
            <a:avLst/>
          </a:prstGeom>
          <a:noFill/>
        </p:spPr>
        <p:txBody>
          <a:bodyPr wrap="square">
            <a:spAutoFit/>
          </a:bodyPr>
          <a:lstStyle/>
          <a:p>
            <a:r>
              <a:rPr lang="en-US" dirty="0"/>
              <a:t>The </a:t>
            </a:r>
            <a:r>
              <a:rPr lang="en-US" dirty="0" err="1"/>
              <a:t>concat</a:t>
            </a:r>
            <a:r>
              <a:rPr lang="en-US" dirty="0"/>
              <a:t>() method can be used instead of the plus operator. These two lines do the same:</a:t>
            </a:r>
          </a:p>
          <a:p>
            <a:endParaRPr lang="en-US" dirty="0"/>
          </a:p>
          <a:p>
            <a:r>
              <a:rPr lang="en-US" dirty="0"/>
              <a:t>Example</a:t>
            </a:r>
          </a:p>
          <a:p>
            <a:r>
              <a:rPr lang="en-US" dirty="0"/>
              <a:t>text = "Hello" + " " + "World!";</a:t>
            </a:r>
          </a:p>
          <a:p>
            <a:r>
              <a:rPr lang="en-US" dirty="0"/>
              <a:t>text = "Hello".</a:t>
            </a:r>
            <a:r>
              <a:rPr lang="en-US" dirty="0" err="1"/>
              <a:t>concat</a:t>
            </a:r>
            <a:r>
              <a:rPr lang="en-US" dirty="0"/>
              <a:t>(" ", "World!");</a:t>
            </a:r>
          </a:p>
        </p:txBody>
      </p:sp>
      <p:sp>
        <p:nvSpPr>
          <p:cNvPr id="11" name="TextBox 10">
            <a:extLst>
              <a:ext uri="{FF2B5EF4-FFF2-40B4-BE49-F238E27FC236}">
                <a16:creationId xmlns:a16="http://schemas.microsoft.com/office/drawing/2014/main" id="{B234CA6F-58B5-788E-2DDE-CD9E77713539}"/>
              </a:ext>
            </a:extLst>
          </p:cNvPr>
          <p:cNvSpPr txBox="1"/>
          <p:nvPr/>
        </p:nvSpPr>
        <p:spPr>
          <a:xfrm>
            <a:off x="5893594" y="260256"/>
            <a:ext cx="6224586" cy="2031325"/>
          </a:xfrm>
          <a:prstGeom prst="rect">
            <a:avLst/>
          </a:prstGeom>
          <a:noFill/>
        </p:spPr>
        <p:txBody>
          <a:bodyPr wrap="square">
            <a:spAutoFit/>
          </a:bodyPr>
          <a:lstStyle/>
          <a:p>
            <a:r>
              <a:rPr lang="en-US" dirty="0"/>
              <a:t>JavaScript String trim()</a:t>
            </a:r>
          </a:p>
          <a:p>
            <a:r>
              <a:rPr lang="en-US" dirty="0"/>
              <a:t>The trim() method removes whitespace from both sides of a string:</a:t>
            </a:r>
          </a:p>
          <a:p>
            <a:endParaRPr lang="en-US" dirty="0"/>
          </a:p>
          <a:p>
            <a:r>
              <a:rPr lang="en-US" dirty="0"/>
              <a:t>Example</a:t>
            </a:r>
          </a:p>
          <a:p>
            <a:r>
              <a:rPr lang="en-US" dirty="0"/>
              <a:t>let text1 = "      Hello World!      ";</a:t>
            </a:r>
          </a:p>
          <a:p>
            <a:r>
              <a:rPr lang="en-US" dirty="0"/>
              <a:t>let text2 = text1.trim();</a:t>
            </a:r>
          </a:p>
        </p:txBody>
      </p:sp>
    </p:spTree>
    <p:extLst>
      <p:ext uri="{BB962C8B-B14F-4D97-AF65-F5344CB8AC3E}">
        <p14:creationId xmlns:p14="http://schemas.microsoft.com/office/powerpoint/2010/main" val="25004617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5CE34A-E36A-664F-479B-ED33F6599895}"/>
              </a:ext>
            </a:extLst>
          </p:cNvPr>
          <p:cNvSpPr>
            <a:spLocks noGrp="1"/>
          </p:cNvSpPr>
          <p:nvPr>
            <p:ph type="sldNum" sz="quarter" idx="12"/>
          </p:nvPr>
        </p:nvSpPr>
        <p:spPr/>
        <p:txBody>
          <a:bodyPr/>
          <a:lstStyle/>
          <a:p>
            <a:fld id="{56EB6A26-E255-41DA-B629-B741FA01731F}" type="slidenum">
              <a:rPr lang="en-US" smtClean="0"/>
              <a:t>156</a:t>
            </a:fld>
            <a:endParaRPr lang="en-US"/>
          </a:p>
        </p:txBody>
      </p:sp>
      <p:sp>
        <p:nvSpPr>
          <p:cNvPr id="5" name="TextBox 4">
            <a:extLst>
              <a:ext uri="{FF2B5EF4-FFF2-40B4-BE49-F238E27FC236}">
                <a16:creationId xmlns:a16="http://schemas.microsoft.com/office/drawing/2014/main" id="{B584DD28-16FB-EDF8-0531-93C72A69A17F}"/>
              </a:ext>
            </a:extLst>
          </p:cNvPr>
          <p:cNvSpPr txBox="1"/>
          <p:nvPr/>
        </p:nvSpPr>
        <p:spPr>
          <a:xfrm>
            <a:off x="169069" y="78551"/>
            <a:ext cx="6224586" cy="2862322"/>
          </a:xfrm>
          <a:prstGeom prst="rect">
            <a:avLst/>
          </a:prstGeom>
          <a:noFill/>
        </p:spPr>
        <p:txBody>
          <a:bodyPr wrap="square">
            <a:spAutoFit/>
          </a:bodyPr>
          <a:lstStyle/>
          <a:p>
            <a:r>
              <a:rPr lang="en-US" dirty="0"/>
              <a:t>JavaScript String </a:t>
            </a:r>
            <a:r>
              <a:rPr lang="en-US" dirty="0" err="1"/>
              <a:t>trimStart</a:t>
            </a:r>
            <a:r>
              <a:rPr lang="en-US" dirty="0"/>
              <a:t>()</a:t>
            </a:r>
          </a:p>
          <a:p>
            <a:r>
              <a:rPr lang="en-US" dirty="0"/>
              <a:t>ECMAScript 2019 added the String method </a:t>
            </a:r>
            <a:r>
              <a:rPr lang="en-US" dirty="0" err="1"/>
              <a:t>trimStart</a:t>
            </a:r>
            <a:r>
              <a:rPr lang="en-US" dirty="0"/>
              <a:t>() to JavaScript.</a:t>
            </a:r>
          </a:p>
          <a:p>
            <a:endParaRPr lang="en-US" dirty="0"/>
          </a:p>
          <a:p>
            <a:r>
              <a:rPr lang="en-US" dirty="0"/>
              <a:t>The </a:t>
            </a:r>
            <a:r>
              <a:rPr lang="en-US" dirty="0" err="1"/>
              <a:t>trimStart</a:t>
            </a:r>
            <a:r>
              <a:rPr lang="en-US" dirty="0"/>
              <a:t>() method works like trim(), but removes whitespace only from the start of a string.</a:t>
            </a:r>
          </a:p>
          <a:p>
            <a:endParaRPr lang="en-US" dirty="0"/>
          </a:p>
          <a:p>
            <a:r>
              <a:rPr lang="en-US" dirty="0"/>
              <a:t>Example</a:t>
            </a:r>
          </a:p>
          <a:p>
            <a:r>
              <a:rPr lang="en-US" dirty="0"/>
              <a:t>let text1 = "     Hello World!     ";</a:t>
            </a:r>
          </a:p>
          <a:p>
            <a:r>
              <a:rPr lang="en-US" dirty="0"/>
              <a:t>let text2 = text1.trimStart();</a:t>
            </a:r>
          </a:p>
        </p:txBody>
      </p:sp>
      <p:sp>
        <p:nvSpPr>
          <p:cNvPr id="7" name="TextBox 6">
            <a:extLst>
              <a:ext uri="{FF2B5EF4-FFF2-40B4-BE49-F238E27FC236}">
                <a16:creationId xmlns:a16="http://schemas.microsoft.com/office/drawing/2014/main" id="{838AC590-ED7B-9F00-75C2-D0C16E4AEAEC}"/>
              </a:ext>
            </a:extLst>
          </p:cNvPr>
          <p:cNvSpPr txBox="1"/>
          <p:nvPr/>
        </p:nvSpPr>
        <p:spPr>
          <a:xfrm>
            <a:off x="169069" y="3429000"/>
            <a:ext cx="6096000" cy="2308324"/>
          </a:xfrm>
          <a:prstGeom prst="rect">
            <a:avLst/>
          </a:prstGeom>
          <a:noFill/>
        </p:spPr>
        <p:txBody>
          <a:bodyPr wrap="square">
            <a:spAutoFit/>
          </a:bodyPr>
          <a:lstStyle/>
          <a:p>
            <a:r>
              <a:rPr lang="en-US" dirty="0"/>
              <a:t>&lt;script&gt;</a:t>
            </a:r>
          </a:p>
          <a:p>
            <a:r>
              <a:rPr lang="en-US" dirty="0"/>
              <a:t>let text1 = "     Hello World!     ";</a:t>
            </a:r>
          </a:p>
          <a:p>
            <a:r>
              <a:rPr lang="en-US" dirty="0"/>
              <a:t>let text2 = text1.trimStart();</a:t>
            </a:r>
          </a:p>
          <a:p>
            <a:endParaRPr lang="en-US" dirty="0"/>
          </a:p>
          <a:p>
            <a:r>
              <a:rPr lang="en-US" dirty="0" err="1"/>
              <a:t>document.getElementById</a:t>
            </a:r>
            <a:r>
              <a:rPr lang="en-US" dirty="0"/>
              <a:t>("demo").</a:t>
            </a:r>
            <a:r>
              <a:rPr lang="en-US" dirty="0" err="1"/>
              <a:t>innerHTML</a:t>
            </a:r>
            <a:r>
              <a:rPr lang="en-US" dirty="0"/>
              <a:t> =</a:t>
            </a:r>
          </a:p>
          <a:p>
            <a:r>
              <a:rPr lang="en-US" dirty="0"/>
              <a:t>"Length text1 = " + text1.length + "&lt;</a:t>
            </a:r>
            <a:r>
              <a:rPr lang="en-US" dirty="0" err="1"/>
              <a:t>br</a:t>
            </a:r>
            <a:r>
              <a:rPr lang="en-US" dirty="0"/>
              <a:t>&gt;Length text2 = " + text2.length;</a:t>
            </a:r>
          </a:p>
          <a:p>
            <a:r>
              <a:rPr lang="en-US" dirty="0"/>
              <a:t>&lt;/script&gt;</a:t>
            </a:r>
          </a:p>
        </p:txBody>
      </p:sp>
      <p:sp>
        <p:nvSpPr>
          <p:cNvPr id="10" name="TextBox 9">
            <a:extLst>
              <a:ext uri="{FF2B5EF4-FFF2-40B4-BE49-F238E27FC236}">
                <a16:creationId xmlns:a16="http://schemas.microsoft.com/office/drawing/2014/main" id="{ABFD6117-A96F-5AB9-DC0B-A9C7B99939DE}"/>
              </a:ext>
            </a:extLst>
          </p:cNvPr>
          <p:cNvSpPr txBox="1"/>
          <p:nvPr/>
        </p:nvSpPr>
        <p:spPr>
          <a:xfrm>
            <a:off x="5798345" y="136525"/>
            <a:ext cx="6224586" cy="2862322"/>
          </a:xfrm>
          <a:prstGeom prst="rect">
            <a:avLst/>
          </a:prstGeom>
          <a:noFill/>
        </p:spPr>
        <p:txBody>
          <a:bodyPr wrap="square">
            <a:spAutoFit/>
          </a:bodyPr>
          <a:lstStyle/>
          <a:p>
            <a:r>
              <a:rPr lang="en-US" dirty="0"/>
              <a:t>JavaScript String </a:t>
            </a:r>
            <a:r>
              <a:rPr lang="en-US" dirty="0" err="1"/>
              <a:t>trimEnd</a:t>
            </a:r>
            <a:r>
              <a:rPr lang="en-US" dirty="0"/>
              <a:t>()</a:t>
            </a:r>
          </a:p>
          <a:p>
            <a:r>
              <a:rPr lang="en-US" dirty="0"/>
              <a:t>ECMAScript 2019 added the string method </a:t>
            </a:r>
            <a:r>
              <a:rPr lang="en-US" dirty="0" err="1"/>
              <a:t>trimEnd</a:t>
            </a:r>
            <a:r>
              <a:rPr lang="en-US" dirty="0"/>
              <a:t>() to JavaScript.</a:t>
            </a:r>
          </a:p>
          <a:p>
            <a:endParaRPr lang="en-US" dirty="0"/>
          </a:p>
          <a:p>
            <a:r>
              <a:rPr lang="en-US" dirty="0"/>
              <a:t>The </a:t>
            </a:r>
            <a:r>
              <a:rPr lang="en-US" dirty="0" err="1"/>
              <a:t>trimEnd</a:t>
            </a:r>
            <a:r>
              <a:rPr lang="en-US" dirty="0"/>
              <a:t>() method works like trim(), but removes whitespace only from the end of a string.</a:t>
            </a:r>
          </a:p>
          <a:p>
            <a:endParaRPr lang="en-US" dirty="0"/>
          </a:p>
          <a:p>
            <a:r>
              <a:rPr lang="en-US" dirty="0"/>
              <a:t>Example</a:t>
            </a:r>
          </a:p>
          <a:p>
            <a:r>
              <a:rPr lang="en-US" dirty="0"/>
              <a:t>let text1 = "     Hello World!     ";</a:t>
            </a:r>
          </a:p>
          <a:p>
            <a:r>
              <a:rPr lang="en-US" dirty="0"/>
              <a:t>let text2 = text1.trimEnd();</a:t>
            </a:r>
          </a:p>
        </p:txBody>
      </p:sp>
      <p:sp>
        <p:nvSpPr>
          <p:cNvPr id="12" name="TextBox 11">
            <a:extLst>
              <a:ext uri="{FF2B5EF4-FFF2-40B4-BE49-F238E27FC236}">
                <a16:creationId xmlns:a16="http://schemas.microsoft.com/office/drawing/2014/main" id="{49D3F4F6-E38D-A5C7-4280-E3EB03F70260}"/>
              </a:ext>
            </a:extLst>
          </p:cNvPr>
          <p:cNvSpPr txBox="1"/>
          <p:nvPr/>
        </p:nvSpPr>
        <p:spPr>
          <a:xfrm>
            <a:off x="5862638" y="3305988"/>
            <a:ext cx="6096000" cy="2308324"/>
          </a:xfrm>
          <a:prstGeom prst="rect">
            <a:avLst/>
          </a:prstGeom>
          <a:noFill/>
        </p:spPr>
        <p:txBody>
          <a:bodyPr wrap="square">
            <a:spAutoFit/>
          </a:bodyPr>
          <a:lstStyle/>
          <a:p>
            <a:r>
              <a:rPr lang="en-US" dirty="0"/>
              <a:t>&lt;script&gt;</a:t>
            </a:r>
          </a:p>
          <a:p>
            <a:r>
              <a:rPr lang="en-US" dirty="0"/>
              <a:t>let text1 = "     Hello World!     ";</a:t>
            </a:r>
          </a:p>
          <a:p>
            <a:r>
              <a:rPr lang="en-US" dirty="0"/>
              <a:t>let text2 = text1.trimEnd();</a:t>
            </a:r>
          </a:p>
          <a:p>
            <a:endParaRPr lang="en-US" dirty="0"/>
          </a:p>
          <a:p>
            <a:r>
              <a:rPr lang="en-US" dirty="0" err="1"/>
              <a:t>document.getElementById</a:t>
            </a:r>
            <a:r>
              <a:rPr lang="en-US" dirty="0"/>
              <a:t>("demo").</a:t>
            </a:r>
            <a:r>
              <a:rPr lang="en-US" dirty="0" err="1"/>
              <a:t>innerHTML</a:t>
            </a:r>
            <a:r>
              <a:rPr lang="en-US" dirty="0"/>
              <a:t> =</a:t>
            </a:r>
          </a:p>
          <a:p>
            <a:r>
              <a:rPr lang="en-US" dirty="0"/>
              <a:t>"Length text1 = " + text1.length + "&lt;</a:t>
            </a:r>
            <a:r>
              <a:rPr lang="en-US" dirty="0" err="1"/>
              <a:t>br</a:t>
            </a:r>
            <a:r>
              <a:rPr lang="en-US" dirty="0"/>
              <a:t>&gt;Length text2 = " + text2.length;</a:t>
            </a:r>
          </a:p>
          <a:p>
            <a:r>
              <a:rPr lang="en-US" dirty="0"/>
              <a:t>&lt;/script&gt;</a:t>
            </a:r>
          </a:p>
        </p:txBody>
      </p:sp>
    </p:spTree>
    <p:extLst>
      <p:ext uri="{BB962C8B-B14F-4D97-AF65-F5344CB8AC3E}">
        <p14:creationId xmlns:p14="http://schemas.microsoft.com/office/powerpoint/2010/main" val="5816778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A296AE-1EE0-6317-07AD-AB6721EC1D59}"/>
              </a:ext>
            </a:extLst>
          </p:cNvPr>
          <p:cNvSpPr>
            <a:spLocks noGrp="1"/>
          </p:cNvSpPr>
          <p:nvPr>
            <p:ph type="sldNum" sz="quarter" idx="12"/>
          </p:nvPr>
        </p:nvSpPr>
        <p:spPr/>
        <p:txBody>
          <a:bodyPr/>
          <a:lstStyle/>
          <a:p>
            <a:fld id="{56EB6A26-E255-41DA-B629-B741FA01731F}" type="slidenum">
              <a:rPr lang="en-US" smtClean="0"/>
              <a:t>157</a:t>
            </a:fld>
            <a:endParaRPr lang="en-US"/>
          </a:p>
        </p:txBody>
      </p:sp>
      <p:sp>
        <p:nvSpPr>
          <p:cNvPr id="5" name="Rectangle 3">
            <a:extLst>
              <a:ext uri="{FF2B5EF4-FFF2-40B4-BE49-F238E27FC236}">
                <a16:creationId xmlns:a16="http://schemas.microsoft.com/office/drawing/2014/main" id="{07A7BBAE-64EB-CA6B-0424-1C21902D050D}"/>
              </a:ext>
            </a:extLst>
          </p:cNvPr>
          <p:cNvSpPr>
            <a:spLocks noChangeArrowheads="1"/>
          </p:cNvSpPr>
          <p:nvPr/>
        </p:nvSpPr>
        <p:spPr bwMode="auto">
          <a:xfrm>
            <a:off x="0" y="499075"/>
            <a:ext cx="65" cy="405199"/>
          </a:xfrm>
          <a:prstGeom prst="rect">
            <a:avLst/>
          </a:prstGeom>
          <a:solidFill>
            <a:srgbClr val="E7E9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7F8B5364-E92D-46BC-FDF0-CC76B632D1BB}"/>
              </a:ext>
            </a:extLst>
          </p:cNvPr>
          <p:cNvSpPr txBox="1"/>
          <p:nvPr/>
        </p:nvSpPr>
        <p:spPr>
          <a:xfrm>
            <a:off x="214312" y="261968"/>
            <a:ext cx="11653705" cy="3970318"/>
          </a:xfrm>
          <a:prstGeom prst="rect">
            <a:avLst/>
          </a:prstGeom>
          <a:noFill/>
        </p:spPr>
        <p:txBody>
          <a:bodyPr wrap="square">
            <a:spAutoFit/>
          </a:bodyPr>
          <a:lstStyle/>
          <a:p>
            <a:r>
              <a:rPr lang="en-US" dirty="0"/>
              <a:t>JavaScript String Padding</a:t>
            </a:r>
          </a:p>
          <a:p>
            <a:r>
              <a:rPr lang="en-US" dirty="0"/>
              <a:t>ECMAScript 2017 added two new string methods to JavaScript: </a:t>
            </a:r>
            <a:r>
              <a:rPr lang="en-US" dirty="0" err="1"/>
              <a:t>padStart</a:t>
            </a:r>
            <a:r>
              <a:rPr lang="en-US" dirty="0"/>
              <a:t>() and </a:t>
            </a:r>
            <a:r>
              <a:rPr lang="en-US" dirty="0" err="1"/>
              <a:t>padEnd</a:t>
            </a:r>
            <a:r>
              <a:rPr lang="en-US" dirty="0"/>
              <a:t>() to support padding at the beginning and at the end of a string.</a:t>
            </a:r>
          </a:p>
          <a:p>
            <a:endParaRPr lang="en-US" dirty="0"/>
          </a:p>
          <a:p>
            <a:r>
              <a:rPr lang="en-US" dirty="0"/>
              <a:t>JavaScript String </a:t>
            </a:r>
            <a:r>
              <a:rPr lang="en-US" dirty="0" err="1"/>
              <a:t>padStart</a:t>
            </a:r>
            <a:r>
              <a:rPr lang="en-US" dirty="0"/>
              <a:t>()</a:t>
            </a:r>
          </a:p>
          <a:p>
            <a:r>
              <a:rPr lang="en-US" dirty="0"/>
              <a:t>The </a:t>
            </a:r>
            <a:r>
              <a:rPr lang="en-US" dirty="0" err="1"/>
              <a:t>padStart</a:t>
            </a:r>
            <a:r>
              <a:rPr lang="en-US" dirty="0"/>
              <a:t>() method pads a string from the start.</a:t>
            </a:r>
          </a:p>
          <a:p>
            <a:endParaRPr lang="en-US" dirty="0"/>
          </a:p>
          <a:p>
            <a:r>
              <a:rPr lang="en-US" dirty="0"/>
              <a:t>It pads a string with another string (multiple times) until it reaches a given length.</a:t>
            </a:r>
          </a:p>
          <a:p>
            <a:endParaRPr lang="en-US" dirty="0"/>
          </a:p>
          <a:p>
            <a:r>
              <a:rPr lang="en-US" dirty="0"/>
              <a:t>Examples</a:t>
            </a:r>
          </a:p>
          <a:p>
            <a:r>
              <a:rPr lang="en-US" dirty="0"/>
              <a:t>Pad a string with "0" until it reaches the length 4:</a:t>
            </a:r>
          </a:p>
          <a:p>
            <a:endParaRPr lang="en-US" dirty="0"/>
          </a:p>
          <a:p>
            <a:r>
              <a:rPr lang="en-US" dirty="0"/>
              <a:t>let text = "5";</a:t>
            </a:r>
          </a:p>
          <a:p>
            <a:r>
              <a:rPr lang="en-US" dirty="0"/>
              <a:t>let padded = </a:t>
            </a:r>
            <a:r>
              <a:rPr lang="en-US" dirty="0" err="1"/>
              <a:t>text.padStart</a:t>
            </a:r>
            <a:r>
              <a:rPr lang="en-US" dirty="0"/>
              <a:t>(4,"0");</a:t>
            </a:r>
          </a:p>
        </p:txBody>
      </p:sp>
      <p:sp>
        <p:nvSpPr>
          <p:cNvPr id="9" name="TextBox 8">
            <a:extLst>
              <a:ext uri="{FF2B5EF4-FFF2-40B4-BE49-F238E27FC236}">
                <a16:creationId xmlns:a16="http://schemas.microsoft.com/office/drawing/2014/main" id="{78C8E982-D283-3CD9-21C7-04C0A0EE78C8}"/>
              </a:ext>
            </a:extLst>
          </p:cNvPr>
          <p:cNvSpPr txBox="1"/>
          <p:nvPr/>
        </p:nvSpPr>
        <p:spPr>
          <a:xfrm>
            <a:off x="381000" y="4304437"/>
            <a:ext cx="6096000" cy="1754326"/>
          </a:xfrm>
          <a:prstGeom prst="rect">
            <a:avLst/>
          </a:prstGeom>
          <a:noFill/>
        </p:spPr>
        <p:txBody>
          <a:bodyPr wrap="square">
            <a:spAutoFit/>
          </a:bodyPr>
          <a:lstStyle/>
          <a:p>
            <a:r>
              <a:rPr lang="en-US" dirty="0"/>
              <a:t>&lt;script&gt;</a:t>
            </a:r>
          </a:p>
          <a:p>
            <a:r>
              <a:rPr lang="en-US" dirty="0"/>
              <a:t>let text = "5";</a:t>
            </a:r>
          </a:p>
          <a:p>
            <a:r>
              <a:rPr lang="en-US" dirty="0"/>
              <a:t>text = </a:t>
            </a:r>
            <a:r>
              <a:rPr lang="en-US" dirty="0" err="1"/>
              <a:t>text.padStart</a:t>
            </a:r>
            <a:r>
              <a:rPr lang="en-US" dirty="0"/>
              <a:t>(4,"0");</a:t>
            </a:r>
          </a:p>
          <a:p>
            <a:endParaRPr lang="en-US" dirty="0"/>
          </a:p>
          <a:p>
            <a:r>
              <a:rPr lang="en-US" dirty="0" err="1"/>
              <a:t>document.getElementById</a:t>
            </a:r>
            <a:r>
              <a:rPr lang="en-US" dirty="0"/>
              <a:t>("demo").</a:t>
            </a:r>
            <a:r>
              <a:rPr lang="en-US" dirty="0" err="1"/>
              <a:t>innerHTML</a:t>
            </a:r>
            <a:r>
              <a:rPr lang="en-US" dirty="0"/>
              <a:t> = text;</a:t>
            </a:r>
          </a:p>
          <a:p>
            <a:r>
              <a:rPr lang="en-US" dirty="0"/>
              <a:t>&lt;/script&gt;</a:t>
            </a:r>
          </a:p>
        </p:txBody>
      </p:sp>
      <p:sp>
        <p:nvSpPr>
          <p:cNvPr id="12" name="TextBox 11">
            <a:extLst>
              <a:ext uri="{FF2B5EF4-FFF2-40B4-BE49-F238E27FC236}">
                <a16:creationId xmlns:a16="http://schemas.microsoft.com/office/drawing/2014/main" id="{9BCE5C2C-E296-A815-EB03-EAE67226C7E6}"/>
              </a:ext>
            </a:extLst>
          </p:cNvPr>
          <p:cNvSpPr txBox="1"/>
          <p:nvPr/>
        </p:nvSpPr>
        <p:spPr>
          <a:xfrm>
            <a:off x="6041164" y="2732812"/>
            <a:ext cx="6224586" cy="1754326"/>
          </a:xfrm>
          <a:prstGeom prst="rect">
            <a:avLst/>
          </a:prstGeom>
          <a:noFill/>
        </p:spPr>
        <p:txBody>
          <a:bodyPr wrap="square">
            <a:spAutoFit/>
          </a:bodyPr>
          <a:lstStyle/>
          <a:p>
            <a:r>
              <a:rPr lang="en-US" dirty="0"/>
              <a:t>Note</a:t>
            </a:r>
          </a:p>
          <a:p>
            <a:r>
              <a:rPr lang="en-US" dirty="0"/>
              <a:t>The </a:t>
            </a:r>
            <a:r>
              <a:rPr lang="en-US" dirty="0" err="1"/>
              <a:t>padStart</a:t>
            </a:r>
            <a:r>
              <a:rPr lang="en-US" dirty="0"/>
              <a:t>() method is a string method.</a:t>
            </a:r>
          </a:p>
          <a:p>
            <a:endParaRPr lang="en-US" dirty="0"/>
          </a:p>
          <a:p>
            <a:r>
              <a:rPr lang="en-US" dirty="0"/>
              <a:t>To pad a number, convert the number to a string first.</a:t>
            </a:r>
          </a:p>
          <a:p>
            <a:endParaRPr lang="en-US" dirty="0"/>
          </a:p>
          <a:p>
            <a:r>
              <a:rPr lang="en-US" dirty="0"/>
              <a:t>See the example below.</a:t>
            </a:r>
          </a:p>
        </p:txBody>
      </p:sp>
      <p:sp>
        <p:nvSpPr>
          <p:cNvPr id="14" name="TextBox 13">
            <a:extLst>
              <a:ext uri="{FF2B5EF4-FFF2-40B4-BE49-F238E27FC236}">
                <a16:creationId xmlns:a16="http://schemas.microsoft.com/office/drawing/2014/main" id="{B5AA2240-0664-89CA-0A5F-413E4290F1FD}"/>
              </a:ext>
            </a:extLst>
          </p:cNvPr>
          <p:cNvSpPr txBox="1"/>
          <p:nvPr/>
        </p:nvSpPr>
        <p:spPr>
          <a:xfrm>
            <a:off x="6477000" y="4602024"/>
            <a:ext cx="6134100" cy="1754326"/>
          </a:xfrm>
          <a:prstGeom prst="rect">
            <a:avLst/>
          </a:prstGeom>
          <a:noFill/>
        </p:spPr>
        <p:txBody>
          <a:bodyPr wrap="square">
            <a:spAutoFit/>
          </a:bodyPr>
          <a:lstStyle/>
          <a:p>
            <a:r>
              <a:rPr lang="en-US" dirty="0"/>
              <a:t>&lt;script&gt;</a:t>
            </a:r>
          </a:p>
          <a:p>
            <a:r>
              <a:rPr lang="en-US" dirty="0"/>
              <a:t>let numb = 5;</a:t>
            </a:r>
          </a:p>
          <a:p>
            <a:r>
              <a:rPr lang="en-US" dirty="0"/>
              <a:t>let text = </a:t>
            </a:r>
            <a:r>
              <a:rPr lang="en-US" dirty="0" err="1"/>
              <a:t>numb.toString</a:t>
            </a:r>
            <a:r>
              <a:rPr lang="en-US" dirty="0"/>
              <a:t>();</a:t>
            </a:r>
          </a:p>
          <a:p>
            <a:r>
              <a:rPr lang="en-US" dirty="0" err="1"/>
              <a:t>document.getElementById</a:t>
            </a:r>
            <a:r>
              <a:rPr lang="en-US" dirty="0"/>
              <a:t>("demo").</a:t>
            </a:r>
            <a:r>
              <a:rPr lang="en-US" dirty="0" err="1"/>
              <a:t>innerHTML</a:t>
            </a:r>
            <a:r>
              <a:rPr lang="en-US" dirty="0"/>
              <a:t> = </a:t>
            </a:r>
            <a:r>
              <a:rPr lang="en-US" dirty="0" err="1"/>
              <a:t>text.padStart</a:t>
            </a:r>
            <a:r>
              <a:rPr lang="en-US" dirty="0"/>
              <a:t>(4,0);</a:t>
            </a:r>
          </a:p>
          <a:p>
            <a:r>
              <a:rPr lang="en-US" dirty="0"/>
              <a:t>&lt;/script&gt;</a:t>
            </a:r>
          </a:p>
        </p:txBody>
      </p:sp>
    </p:spTree>
    <p:extLst>
      <p:ext uri="{BB962C8B-B14F-4D97-AF65-F5344CB8AC3E}">
        <p14:creationId xmlns:p14="http://schemas.microsoft.com/office/powerpoint/2010/main" val="3181577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8D0AE1-571D-39D5-BC0D-D06682C57E94}"/>
              </a:ext>
            </a:extLst>
          </p:cNvPr>
          <p:cNvSpPr>
            <a:spLocks noGrp="1"/>
          </p:cNvSpPr>
          <p:nvPr>
            <p:ph type="sldNum" sz="quarter" idx="12"/>
          </p:nvPr>
        </p:nvSpPr>
        <p:spPr/>
        <p:txBody>
          <a:bodyPr/>
          <a:lstStyle/>
          <a:p>
            <a:fld id="{56EB6A26-E255-41DA-B629-B741FA01731F}" type="slidenum">
              <a:rPr lang="en-US" smtClean="0"/>
              <a:t>158</a:t>
            </a:fld>
            <a:endParaRPr lang="en-US"/>
          </a:p>
        </p:txBody>
      </p:sp>
      <p:sp>
        <p:nvSpPr>
          <p:cNvPr id="5" name="TextBox 4">
            <a:extLst>
              <a:ext uri="{FF2B5EF4-FFF2-40B4-BE49-F238E27FC236}">
                <a16:creationId xmlns:a16="http://schemas.microsoft.com/office/drawing/2014/main" id="{67FBB551-25F8-4A02-1C2D-5FE7C1A6CC6E}"/>
              </a:ext>
            </a:extLst>
          </p:cNvPr>
          <p:cNvSpPr txBox="1"/>
          <p:nvPr/>
        </p:nvSpPr>
        <p:spPr>
          <a:xfrm>
            <a:off x="245269" y="131326"/>
            <a:ext cx="6224586" cy="2585323"/>
          </a:xfrm>
          <a:prstGeom prst="rect">
            <a:avLst/>
          </a:prstGeom>
          <a:noFill/>
        </p:spPr>
        <p:txBody>
          <a:bodyPr wrap="square">
            <a:spAutoFit/>
          </a:bodyPr>
          <a:lstStyle/>
          <a:p>
            <a:r>
              <a:rPr lang="en-US" dirty="0"/>
              <a:t>JavaScript String </a:t>
            </a:r>
            <a:r>
              <a:rPr lang="en-US" dirty="0" err="1"/>
              <a:t>padEnd</a:t>
            </a:r>
            <a:r>
              <a:rPr lang="en-US" dirty="0"/>
              <a:t>()</a:t>
            </a:r>
          </a:p>
          <a:p>
            <a:r>
              <a:rPr lang="en-US" dirty="0"/>
              <a:t>The </a:t>
            </a:r>
            <a:r>
              <a:rPr lang="en-US" dirty="0" err="1"/>
              <a:t>padEnd</a:t>
            </a:r>
            <a:r>
              <a:rPr lang="en-US" dirty="0"/>
              <a:t>() method pads a string from the end.</a:t>
            </a:r>
          </a:p>
          <a:p>
            <a:endParaRPr lang="en-US" dirty="0"/>
          </a:p>
          <a:p>
            <a:r>
              <a:rPr lang="en-US" dirty="0"/>
              <a:t>It pads a string with another string (multiple times) until it reaches a given length.</a:t>
            </a:r>
          </a:p>
          <a:p>
            <a:endParaRPr lang="en-US" dirty="0"/>
          </a:p>
          <a:p>
            <a:r>
              <a:rPr lang="en-US" dirty="0"/>
              <a:t>Examples</a:t>
            </a:r>
          </a:p>
          <a:p>
            <a:r>
              <a:rPr lang="en-US" dirty="0"/>
              <a:t>let text = "5";</a:t>
            </a:r>
          </a:p>
          <a:p>
            <a:r>
              <a:rPr lang="en-US" dirty="0"/>
              <a:t>let padded = </a:t>
            </a:r>
            <a:r>
              <a:rPr lang="en-US" dirty="0" err="1"/>
              <a:t>text.padEnd</a:t>
            </a:r>
            <a:r>
              <a:rPr lang="en-US" dirty="0"/>
              <a:t>(4,"0");</a:t>
            </a:r>
          </a:p>
        </p:txBody>
      </p:sp>
      <p:sp>
        <p:nvSpPr>
          <p:cNvPr id="7" name="TextBox 6">
            <a:extLst>
              <a:ext uri="{FF2B5EF4-FFF2-40B4-BE49-F238E27FC236}">
                <a16:creationId xmlns:a16="http://schemas.microsoft.com/office/drawing/2014/main" id="{77C5B42D-7E2E-2637-32E0-E764944C6978}"/>
              </a:ext>
            </a:extLst>
          </p:cNvPr>
          <p:cNvSpPr txBox="1"/>
          <p:nvPr/>
        </p:nvSpPr>
        <p:spPr>
          <a:xfrm>
            <a:off x="309562" y="2942362"/>
            <a:ext cx="6096000" cy="1754326"/>
          </a:xfrm>
          <a:prstGeom prst="rect">
            <a:avLst/>
          </a:prstGeom>
          <a:noFill/>
        </p:spPr>
        <p:txBody>
          <a:bodyPr wrap="square">
            <a:spAutoFit/>
          </a:bodyPr>
          <a:lstStyle/>
          <a:p>
            <a:r>
              <a:rPr lang="en-US" dirty="0"/>
              <a:t>&lt;script&gt;</a:t>
            </a:r>
          </a:p>
          <a:p>
            <a:r>
              <a:rPr lang="en-US" dirty="0"/>
              <a:t>let text = "5";</a:t>
            </a:r>
          </a:p>
          <a:p>
            <a:r>
              <a:rPr lang="en-US" dirty="0"/>
              <a:t>text = </a:t>
            </a:r>
            <a:r>
              <a:rPr lang="en-US" dirty="0" err="1"/>
              <a:t>text.padEnd</a:t>
            </a:r>
            <a:r>
              <a:rPr lang="en-US" dirty="0"/>
              <a:t>(4,"0");</a:t>
            </a:r>
          </a:p>
          <a:p>
            <a:endParaRPr lang="en-US" dirty="0"/>
          </a:p>
          <a:p>
            <a:r>
              <a:rPr lang="en-US" dirty="0" err="1"/>
              <a:t>document.getElementById</a:t>
            </a:r>
            <a:r>
              <a:rPr lang="en-US" dirty="0"/>
              <a:t>("demo").</a:t>
            </a:r>
            <a:r>
              <a:rPr lang="en-US" dirty="0" err="1"/>
              <a:t>innerHTML</a:t>
            </a:r>
            <a:r>
              <a:rPr lang="en-US" dirty="0"/>
              <a:t> = text;</a:t>
            </a:r>
          </a:p>
          <a:p>
            <a:r>
              <a:rPr lang="en-US" dirty="0"/>
              <a:t>&lt;/script&gt;</a:t>
            </a:r>
          </a:p>
        </p:txBody>
      </p:sp>
      <p:sp>
        <p:nvSpPr>
          <p:cNvPr id="10" name="TextBox 9">
            <a:extLst>
              <a:ext uri="{FF2B5EF4-FFF2-40B4-BE49-F238E27FC236}">
                <a16:creationId xmlns:a16="http://schemas.microsoft.com/office/drawing/2014/main" id="{464B3FE7-BE73-115C-1E63-5FBCE96A66EB}"/>
              </a:ext>
            </a:extLst>
          </p:cNvPr>
          <p:cNvSpPr txBox="1"/>
          <p:nvPr/>
        </p:nvSpPr>
        <p:spPr>
          <a:xfrm>
            <a:off x="6405562" y="761137"/>
            <a:ext cx="6224586" cy="1754326"/>
          </a:xfrm>
          <a:prstGeom prst="rect">
            <a:avLst/>
          </a:prstGeom>
          <a:noFill/>
        </p:spPr>
        <p:txBody>
          <a:bodyPr wrap="square">
            <a:spAutoFit/>
          </a:bodyPr>
          <a:lstStyle/>
          <a:p>
            <a:r>
              <a:rPr lang="en-US" dirty="0"/>
              <a:t>Note</a:t>
            </a:r>
          </a:p>
          <a:p>
            <a:r>
              <a:rPr lang="en-US" dirty="0"/>
              <a:t>The </a:t>
            </a:r>
            <a:r>
              <a:rPr lang="en-US" dirty="0" err="1"/>
              <a:t>padEnd</a:t>
            </a:r>
            <a:r>
              <a:rPr lang="en-US" dirty="0"/>
              <a:t>() method is a string method.</a:t>
            </a:r>
          </a:p>
          <a:p>
            <a:endParaRPr lang="en-US" dirty="0"/>
          </a:p>
          <a:p>
            <a:r>
              <a:rPr lang="en-US" dirty="0"/>
              <a:t>To pad a number, convert the number to a string first.</a:t>
            </a:r>
          </a:p>
          <a:p>
            <a:endParaRPr lang="en-US" dirty="0"/>
          </a:p>
          <a:p>
            <a:r>
              <a:rPr lang="en-US" dirty="0"/>
              <a:t>See the example below.</a:t>
            </a:r>
          </a:p>
        </p:txBody>
      </p:sp>
    </p:spTree>
    <p:extLst>
      <p:ext uri="{BB962C8B-B14F-4D97-AF65-F5344CB8AC3E}">
        <p14:creationId xmlns:p14="http://schemas.microsoft.com/office/powerpoint/2010/main" val="35960672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A5D726-DA7A-558D-9C11-2231B2096421}"/>
              </a:ext>
            </a:extLst>
          </p:cNvPr>
          <p:cNvSpPr>
            <a:spLocks noGrp="1"/>
          </p:cNvSpPr>
          <p:nvPr>
            <p:ph type="sldNum" sz="quarter" idx="12"/>
          </p:nvPr>
        </p:nvSpPr>
        <p:spPr/>
        <p:txBody>
          <a:bodyPr/>
          <a:lstStyle/>
          <a:p>
            <a:fld id="{56EB6A26-E255-41DA-B629-B741FA01731F}" type="slidenum">
              <a:rPr lang="en-US" smtClean="0"/>
              <a:t>159</a:t>
            </a:fld>
            <a:endParaRPr lang="en-US"/>
          </a:p>
        </p:txBody>
      </p:sp>
      <p:sp>
        <p:nvSpPr>
          <p:cNvPr id="7" name="TextBox 6">
            <a:extLst>
              <a:ext uri="{FF2B5EF4-FFF2-40B4-BE49-F238E27FC236}">
                <a16:creationId xmlns:a16="http://schemas.microsoft.com/office/drawing/2014/main" id="{188E0070-C4D9-0984-DCDA-A5B56171E01E}"/>
              </a:ext>
            </a:extLst>
          </p:cNvPr>
          <p:cNvSpPr txBox="1"/>
          <p:nvPr/>
        </p:nvSpPr>
        <p:spPr>
          <a:xfrm>
            <a:off x="90488" y="125016"/>
            <a:ext cx="6276974" cy="3693319"/>
          </a:xfrm>
          <a:prstGeom prst="rect">
            <a:avLst/>
          </a:prstGeom>
          <a:noFill/>
        </p:spPr>
        <p:txBody>
          <a:bodyPr wrap="square">
            <a:spAutoFit/>
          </a:bodyPr>
          <a:lstStyle/>
          <a:p>
            <a:r>
              <a:rPr lang="en-US" dirty="0"/>
              <a:t>Extracting String Characters</a:t>
            </a:r>
          </a:p>
          <a:p>
            <a:r>
              <a:rPr lang="en-US" dirty="0"/>
              <a:t>There are 3 methods for extracting string characters:</a:t>
            </a:r>
          </a:p>
          <a:p>
            <a:endParaRPr lang="en-US" dirty="0"/>
          </a:p>
          <a:p>
            <a:r>
              <a:rPr lang="en-US" dirty="0" err="1"/>
              <a:t>charAt</a:t>
            </a:r>
            <a:r>
              <a:rPr lang="en-US" dirty="0"/>
              <a:t>(position)</a:t>
            </a:r>
          </a:p>
          <a:p>
            <a:r>
              <a:rPr lang="en-US" dirty="0" err="1"/>
              <a:t>charCodeAt</a:t>
            </a:r>
            <a:r>
              <a:rPr lang="en-US" dirty="0"/>
              <a:t>(position)</a:t>
            </a:r>
          </a:p>
          <a:p>
            <a:r>
              <a:rPr lang="en-US" dirty="0"/>
              <a:t>Property access [ ]</a:t>
            </a:r>
          </a:p>
          <a:p>
            <a:r>
              <a:rPr lang="en-US" dirty="0"/>
              <a:t>JavaScript String </a:t>
            </a:r>
            <a:r>
              <a:rPr lang="en-US" dirty="0" err="1"/>
              <a:t>charAt</a:t>
            </a:r>
            <a:r>
              <a:rPr lang="en-US" dirty="0"/>
              <a:t>()</a:t>
            </a:r>
          </a:p>
          <a:p>
            <a:r>
              <a:rPr lang="en-US" dirty="0"/>
              <a:t>The </a:t>
            </a:r>
            <a:r>
              <a:rPr lang="en-US" dirty="0" err="1"/>
              <a:t>charAt</a:t>
            </a:r>
            <a:r>
              <a:rPr lang="en-US" dirty="0"/>
              <a:t>() method returns the character at a specified index (position) in a string:</a:t>
            </a:r>
          </a:p>
          <a:p>
            <a:endParaRPr lang="en-US" dirty="0"/>
          </a:p>
          <a:p>
            <a:r>
              <a:rPr lang="en-US" dirty="0"/>
              <a:t>Example</a:t>
            </a:r>
          </a:p>
          <a:p>
            <a:r>
              <a:rPr lang="en-US" dirty="0"/>
              <a:t>let text = "HELLO WORLD";</a:t>
            </a:r>
          </a:p>
          <a:p>
            <a:r>
              <a:rPr lang="en-US" dirty="0"/>
              <a:t>let char = </a:t>
            </a:r>
            <a:r>
              <a:rPr lang="en-US" dirty="0" err="1"/>
              <a:t>text.charAt</a:t>
            </a:r>
            <a:r>
              <a:rPr lang="en-US" dirty="0"/>
              <a:t>(0);</a:t>
            </a:r>
          </a:p>
        </p:txBody>
      </p:sp>
      <p:sp>
        <p:nvSpPr>
          <p:cNvPr id="9" name="TextBox 8">
            <a:extLst>
              <a:ext uri="{FF2B5EF4-FFF2-40B4-BE49-F238E27FC236}">
                <a16:creationId xmlns:a16="http://schemas.microsoft.com/office/drawing/2014/main" id="{04F2FCC4-07B3-4E76-DBBC-9B1EA55D2F2E}"/>
              </a:ext>
            </a:extLst>
          </p:cNvPr>
          <p:cNvSpPr txBox="1"/>
          <p:nvPr/>
        </p:nvSpPr>
        <p:spPr>
          <a:xfrm>
            <a:off x="409575" y="4319111"/>
            <a:ext cx="6096000" cy="1477328"/>
          </a:xfrm>
          <a:prstGeom prst="rect">
            <a:avLst/>
          </a:prstGeom>
          <a:noFill/>
        </p:spPr>
        <p:txBody>
          <a:bodyPr wrap="square">
            <a:spAutoFit/>
          </a:bodyPr>
          <a:lstStyle/>
          <a:p>
            <a:r>
              <a:rPr lang="en-US" dirty="0"/>
              <a:t>&lt;script&gt;</a:t>
            </a:r>
          </a:p>
          <a:p>
            <a:r>
              <a:rPr lang="en-US" dirty="0"/>
              <a:t>var text = "HELLO WORLD";</a:t>
            </a:r>
          </a:p>
          <a:p>
            <a:r>
              <a:rPr lang="en-US" dirty="0" err="1"/>
              <a:t>document.getElementById</a:t>
            </a:r>
            <a:r>
              <a:rPr lang="en-US" dirty="0"/>
              <a:t>("demo").</a:t>
            </a:r>
            <a:r>
              <a:rPr lang="en-US" dirty="0" err="1"/>
              <a:t>innerHTML</a:t>
            </a:r>
            <a:r>
              <a:rPr lang="en-US" dirty="0"/>
              <a:t> = </a:t>
            </a:r>
            <a:r>
              <a:rPr lang="en-US" dirty="0" err="1"/>
              <a:t>text.charAt</a:t>
            </a:r>
            <a:r>
              <a:rPr lang="en-US" dirty="0"/>
              <a:t>(0);</a:t>
            </a:r>
          </a:p>
          <a:p>
            <a:r>
              <a:rPr lang="en-US" dirty="0"/>
              <a:t>&lt;/script&gt;</a:t>
            </a:r>
          </a:p>
        </p:txBody>
      </p:sp>
      <p:sp>
        <p:nvSpPr>
          <p:cNvPr id="12" name="TextBox 11">
            <a:extLst>
              <a:ext uri="{FF2B5EF4-FFF2-40B4-BE49-F238E27FC236}">
                <a16:creationId xmlns:a16="http://schemas.microsoft.com/office/drawing/2014/main" id="{092DFADE-8B53-97C3-68E0-66D7D8DD5F7F}"/>
              </a:ext>
            </a:extLst>
          </p:cNvPr>
          <p:cNvSpPr txBox="1"/>
          <p:nvPr/>
        </p:nvSpPr>
        <p:spPr>
          <a:xfrm>
            <a:off x="6198394" y="277416"/>
            <a:ext cx="6224586" cy="2862322"/>
          </a:xfrm>
          <a:prstGeom prst="rect">
            <a:avLst/>
          </a:prstGeom>
          <a:noFill/>
        </p:spPr>
        <p:txBody>
          <a:bodyPr wrap="square">
            <a:spAutoFit/>
          </a:bodyPr>
          <a:lstStyle/>
          <a:p>
            <a:r>
              <a:rPr lang="en-US" dirty="0"/>
              <a:t>JavaScript String </a:t>
            </a:r>
            <a:r>
              <a:rPr lang="en-US" dirty="0" err="1"/>
              <a:t>charCodeAt</a:t>
            </a:r>
            <a:r>
              <a:rPr lang="en-US" dirty="0"/>
              <a:t>()</a:t>
            </a:r>
          </a:p>
          <a:p>
            <a:r>
              <a:rPr lang="en-US" dirty="0"/>
              <a:t>The </a:t>
            </a:r>
            <a:r>
              <a:rPr lang="en-US" dirty="0" err="1"/>
              <a:t>charCodeAt</a:t>
            </a:r>
            <a:r>
              <a:rPr lang="en-US" dirty="0"/>
              <a:t>() method returns the </a:t>
            </a:r>
            <a:r>
              <a:rPr lang="en-US" dirty="0" err="1"/>
              <a:t>unicode</a:t>
            </a:r>
            <a:r>
              <a:rPr lang="en-US" dirty="0"/>
              <a:t> of the character at a specified index in a string:</a:t>
            </a:r>
          </a:p>
          <a:p>
            <a:endParaRPr lang="en-US" dirty="0"/>
          </a:p>
          <a:p>
            <a:r>
              <a:rPr lang="en-US" dirty="0"/>
              <a:t>The method returns a UTF-16 code (an integer between 0 and 65535).</a:t>
            </a:r>
          </a:p>
          <a:p>
            <a:endParaRPr lang="en-US" dirty="0"/>
          </a:p>
          <a:p>
            <a:r>
              <a:rPr lang="en-US" dirty="0"/>
              <a:t>Example</a:t>
            </a:r>
          </a:p>
          <a:p>
            <a:r>
              <a:rPr lang="en-US" dirty="0"/>
              <a:t>let text = "HELLO WORLD";</a:t>
            </a:r>
          </a:p>
          <a:p>
            <a:r>
              <a:rPr lang="en-US" dirty="0"/>
              <a:t>let char = </a:t>
            </a:r>
            <a:r>
              <a:rPr lang="en-US" dirty="0" err="1"/>
              <a:t>text.charCodeAt</a:t>
            </a:r>
            <a:r>
              <a:rPr lang="en-US" dirty="0"/>
              <a:t>(0);</a:t>
            </a:r>
          </a:p>
        </p:txBody>
      </p:sp>
      <p:sp>
        <p:nvSpPr>
          <p:cNvPr id="14" name="TextBox 13">
            <a:extLst>
              <a:ext uri="{FF2B5EF4-FFF2-40B4-BE49-F238E27FC236}">
                <a16:creationId xmlns:a16="http://schemas.microsoft.com/office/drawing/2014/main" id="{A44D7FB1-0A68-1707-FADF-2D787BA276DF}"/>
              </a:ext>
            </a:extLst>
          </p:cNvPr>
          <p:cNvSpPr txBox="1"/>
          <p:nvPr/>
        </p:nvSpPr>
        <p:spPr>
          <a:xfrm>
            <a:off x="6290071" y="3292138"/>
            <a:ext cx="6210300" cy="1477328"/>
          </a:xfrm>
          <a:prstGeom prst="rect">
            <a:avLst/>
          </a:prstGeom>
          <a:noFill/>
        </p:spPr>
        <p:txBody>
          <a:bodyPr wrap="square">
            <a:spAutoFit/>
          </a:bodyPr>
          <a:lstStyle/>
          <a:p>
            <a:r>
              <a:rPr lang="en-US" dirty="0"/>
              <a:t>&lt;script&gt;</a:t>
            </a:r>
          </a:p>
          <a:p>
            <a:r>
              <a:rPr lang="en-US" dirty="0"/>
              <a:t>let text = "HELLO WORLD";</a:t>
            </a:r>
          </a:p>
          <a:p>
            <a:r>
              <a:rPr lang="en-US" dirty="0" err="1"/>
              <a:t>document.getElementById</a:t>
            </a:r>
            <a:r>
              <a:rPr lang="en-US" dirty="0"/>
              <a:t>("demo").</a:t>
            </a:r>
            <a:r>
              <a:rPr lang="en-US" dirty="0" err="1"/>
              <a:t>innerHTML</a:t>
            </a:r>
            <a:r>
              <a:rPr lang="en-US" dirty="0"/>
              <a:t> = </a:t>
            </a:r>
            <a:r>
              <a:rPr lang="en-US" dirty="0" err="1"/>
              <a:t>text.charCodeAt</a:t>
            </a:r>
            <a:r>
              <a:rPr lang="en-US" dirty="0"/>
              <a:t>(0);</a:t>
            </a:r>
          </a:p>
          <a:p>
            <a:r>
              <a:rPr lang="en-US" dirty="0"/>
              <a:t>&lt;/script&gt;</a:t>
            </a:r>
          </a:p>
        </p:txBody>
      </p:sp>
    </p:spTree>
    <p:extLst>
      <p:ext uri="{BB962C8B-B14F-4D97-AF65-F5344CB8AC3E}">
        <p14:creationId xmlns:p14="http://schemas.microsoft.com/office/powerpoint/2010/main" val="2512398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1C5B-64BD-B2C1-F2A8-E65FD9B30082}"/>
              </a:ext>
            </a:extLst>
          </p:cNvPr>
          <p:cNvSpPr>
            <a:spLocks noGrp="1"/>
          </p:cNvSpPr>
          <p:nvPr>
            <p:ph type="title"/>
          </p:nvPr>
        </p:nvSpPr>
        <p:spPr/>
        <p:txBody>
          <a:bodyPr/>
          <a:lstStyle/>
          <a:p>
            <a:r>
              <a:rPr lang="en-US" dirty="0"/>
              <a:t>JavaScript vs. PHP</a:t>
            </a:r>
          </a:p>
        </p:txBody>
      </p:sp>
      <p:sp>
        <p:nvSpPr>
          <p:cNvPr id="3" name="Content Placeholder 2">
            <a:extLst>
              <a:ext uri="{FF2B5EF4-FFF2-40B4-BE49-F238E27FC236}">
                <a16:creationId xmlns:a16="http://schemas.microsoft.com/office/drawing/2014/main" id="{356F75D6-32EF-4028-B563-63CECBA082C1}"/>
              </a:ext>
            </a:extLst>
          </p:cNvPr>
          <p:cNvSpPr>
            <a:spLocks noGrp="1"/>
          </p:cNvSpPr>
          <p:nvPr>
            <p:ph idx="1"/>
          </p:nvPr>
        </p:nvSpPr>
        <p:spPr/>
        <p:txBody>
          <a:bodyPr/>
          <a:lstStyle/>
          <a:p>
            <a:r>
              <a:rPr lang="en-US" sz="3200" dirty="0"/>
              <a:t>similarities:</a:t>
            </a:r>
          </a:p>
          <a:p>
            <a:pPr lvl="1"/>
            <a:r>
              <a:rPr lang="en-US" sz="2800" dirty="0"/>
              <a:t>both are interpreted, not compiled</a:t>
            </a:r>
          </a:p>
          <a:p>
            <a:pPr lvl="1"/>
            <a:r>
              <a:rPr lang="en-US" sz="2800" dirty="0"/>
              <a:t>both are relaxed about syntax, rules, and types</a:t>
            </a:r>
          </a:p>
          <a:p>
            <a:pPr lvl="1"/>
            <a:r>
              <a:rPr lang="en-US" sz="2800" dirty="0"/>
              <a:t>both are case-sensitive</a:t>
            </a:r>
          </a:p>
          <a:p>
            <a:pPr lvl="1"/>
            <a:r>
              <a:rPr lang="en-US" sz="2800" dirty="0"/>
              <a:t>both have built-in regular expressions for powerful text processing</a:t>
            </a:r>
          </a:p>
          <a:p>
            <a:endParaRPr lang="en-US" dirty="0"/>
          </a:p>
        </p:txBody>
      </p:sp>
      <p:sp>
        <p:nvSpPr>
          <p:cNvPr id="4" name="Slide Number Placeholder 3">
            <a:extLst>
              <a:ext uri="{FF2B5EF4-FFF2-40B4-BE49-F238E27FC236}">
                <a16:creationId xmlns:a16="http://schemas.microsoft.com/office/drawing/2014/main" id="{993735B5-6B8B-4E06-0B32-683E43B87843}"/>
              </a:ext>
            </a:extLst>
          </p:cNvPr>
          <p:cNvSpPr>
            <a:spLocks noGrp="1"/>
          </p:cNvSpPr>
          <p:nvPr>
            <p:ph type="sldNum" sz="quarter" idx="12"/>
          </p:nvPr>
        </p:nvSpPr>
        <p:spPr/>
        <p:txBody>
          <a:bodyPr/>
          <a:lstStyle/>
          <a:p>
            <a:fld id="{56EB6A26-E255-41DA-B629-B741FA01731F}" type="slidenum">
              <a:rPr lang="en-US" smtClean="0"/>
              <a:t>16</a:t>
            </a:fld>
            <a:endParaRPr lang="en-US"/>
          </a:p>
        </p:txBody>
      </p:sp>
    </p:spTree>
    <p:extLst>
      <p:ext uri="{BB962C8B-B14F-4D97-AF65-F5344CB8AC3E}">
        <p14:creationId xmlns:p14="http://schemas.microsoft.com/office/powerpoint/2010/main" val="39361436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F0B229-EF0F-0234-A2CE-7F9CF087DCB0}"/>
              </a:ext>
            </a:extLst>
          </p:cNvPr>
          <p:cNvSpPr>
            <a:spLocks noGrp="1"/>
          </p:cNvSpPr>
          <p:nvPr>
            <p:ph type="sldNum" sz="quarter" idx="12"/>
          </p:nvPr>
        </p:nvSpPr>
        <p:spPr/>
        <p:txBody>
          <a:bodyPr/>
          <a:lstStyle/>
          <a:p>
            <a:fld id="{56EB6A26-E255-41DA-B629-B741FA01731F}" type="slidenum">
              <a:rPr lang="en-US" smtClean="0"/>
              <a:t>160</a:t>
            </a:fld>
            <a:endParaRPr lang="en-US"/>
          </a:p>
        </p:txBody>
      </p:sp>
      <p:sp>
        <p:nvSpPr>
          <p:cNvPr id="4" name="TextBox 3">
            <a:extLst>
              <a:ext uri="{FF2B5EF4-FFF2-40B4-BE49-F238E27FC236}">
                <a16:creationId xmlns:a16="http://schemas.microsoft.com/office/drawing/2014/main" id="{0FDCC3E6-7EF3-488B-4A9A-C7A240DA71E5}"/>
              </a:ext>
            </a:extLst>
          </p:cNvPr>
          <p:cNvSpPr txBox="1"/>
          <p:nvPr/>
        </p:nvSpPr>
        <p:spPr>
          <a:xfrm>
            <a:off x="542925" y="313462"/>
            <a:ext cx="6096000" cy="1754326"/>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Property Access</a:t>
            </a:r>
          </a:p>
          <a:p>
            <a:pPr algn="l"/>
            <a:r>
              <a:rPr lang="en-US" b="0" i="0" dirty="0">
                <a:solidFill>
                  <a:srgbClr val="000000"/>
                </a:solidFill>
                <a:effectLst/>
                <a:latin typeface="Verdana" panose="020B0604030504040204" pitchFamily="34" charset="0"/>
              </a:rPr>
              <a:t>ECMAScript 5 (2009) allows property access [ ] on strings:</a:t>
            </a:r>
          </a:p>
          <a:p>
            <a:pPr algn="l"/>
            <a:r>
              <a:rPr lang="en-US" b="0" i="0" dirty="0">
                <a:solidFill>
                  <a:srgbClr val="000000"/>
                </a:solidFill>
                <a:effectLst/>
                <a:latin typeface="Segoe UI" panose="020B0502040204020203" pitchFamily="34" charset="0"/>
              </a:rPr>
              <a:t>Example</a:t>
            </a:r>
          </a:p>
          <a:p>
            <a:pPr algn="l"/>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"HELLO WORLD"</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char</a:t>
            </a:r>
            <a:r>
              <a:rPr lang="en-US" b="0" i="0" dirty="0">
                <a:solidFill>
                  <a:srgbClr val="000000"/>
                </a:solidFill>
                <a:effectLst/>
                <a:latin typeface="Consolas" panose="020B0609020204030204" pitchFamily="49" charset="0"/>
              </a:rPr>
              <a:t> = text[</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4AA60C90-40C1-E5CB-58A3-82AE2CD6B522}"/>
              </a:ext>
            </a:extLst>
          </p:cNvPr>
          <p:cNvSpPr txBox="1"/>
          <p:nvPr/>
        </p:nvSpPr>
        <p:spPr>
          <a:xfrm>
            <a:off x="323850" y="2228671"/>
            <a:ext cx="6096000" cy="1200329"/>
          </a:xfrm>
          <a:prstGeom prst="rect">
            <a:avLst/>
          </a:prstGeom>
          <a:noFill/>
        </p:spPr>
        <p:txBody>
          <a:bodyPr wrap="square">
            <a:spAutoFit/>
          </a:bodyPr>
          <a:lstStyle/>
          <a:p>
            <a:r>
              <a:rPr lang="en-US" dirty="0"/>
              <a:t>&lt;script&gt;</a:t>
            </a:r>
          </a:p>
          <a:p>
            <a:r>
              <a:rPr lang="en-US" dirty="0"/>
              <a:t>let text = "HELLO WORLD";</a:t>
            </a:r>
          </a:p>
          <a:p>
            <a:r>
              <a:rPr lang="en-US" dirty="0" err="1"/>
              <a:t>document.getElementById</a:t>
            </a:r>
            <a:r>
              <a:rPr lang="en-US" dirty="0"/>
              <a:t>("demo").</a:t>
            </a:r>
            <a:r>
              <a:rPr lang="en-US" dirty="0" err="1"/>
              <a:t>innerHTML</a:t>
            </a:r>
            <a:r>
              <a:rPr lang="en-US" dirty="0"/>
              <a:t> = text[7];</a:t>
            </a:r>
          </a:p>
          <a:p>
            <a:r>
              <a:rPr lang="en-US" dirty="0"/>
              <a:t>&lt;/script&gt;</a:t>
            </a:r>
          </a:p>
        </p:txBody>
      </p:sp>
      <p:sp>
        <p:nvSpPr>
          <p:cNvPr id="8" name="TextBox 7">
            <a:extLst>
              <a:ext uri="{FF2B5EF4-FFF2-40B4-BE49-F238E27FC236}">
                <a16:creationId xmlns:a16="http://schemas.microsoft.com/office/drawing/2014/main" id="{1707BF75-E9D9-A881-EA6B-CFC762083C8A}"/>
              </a:ext>
            </a:extLst>
          </p:cNvPr>
          <p:cNvSpPr txBox="1"/>
          <p:nvPr/>
        </p:nvSpPr>
        <p:spPr>
          <a:xfrm>
            <a:off x="542925" y="3760738"/>
            <a:ext cx="6096000" cy="2308324"/>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Note</a:t>
            </a:r>
          </a:p>
          <a:p>
            <a:pPr algn="l"/>
            <a:r>
              <a:rPr lang="en-US" b="0" i="0" dirty="0">
                <a:solidFill>
                  <a:srgbClr val="000000"/>
                </a:solidFill>
                <a:effectLst/>
                <a:latin typeface="Verdana" panose="020B0604030504040204" pitchFamily="34" charset="0"/>
              </a:rPr>
              <a:t>Property access might be a little </a:t>
            </a:r>
            <a:r>
              <a:rPr lang="en-US" b="1" i="0" dirty="0">
                <a:solidFill>
                  <a:srgbClr val="000000"/>
                </a:solidFill>
                <a:effectLst/>
                <a:latin typeface="Verdana" panose="020B0604030504040204" pitchFamily="34" charset="0"/>
              </a:rPr>
              <a:t>unpredictable:</a:t>
            </a:r>
            <a:endParaRPr lang="en-US" b="0" i="0" dirty="0">
              <a:solidFill>
                <a:srgbClr val="000000"/>
              </a:solidFill>
              <a:effectLst/>
              <a:latin typeface="Verdana" panose="020B0604030504040204" pitchFamily="34" charset="0"/>
            </a:endParaRPr>
          </a:p>
          <a:p>
            <a:pPr algn="l">
              <a:buFont typeface="Arial" panose="020B0604020202020204" pitchFamily="34" charset="0"/>
              <a:buChar char="•"/>
            </a:pPr>
            <a:r>
              <a:rPr lang="en-US" b="0" i="0" dirty="0">
                <a:solidFill>
                  <a:srgbClr val="000000"/>
                </a:solidFill>
                <a:effectLst/>
                <a:latin typeface="Verdana" panose="020B0604030504040204" pitchFamily="34" charset="0"/>
              </a:rPr>
              <a:t>It makes strings look like arrays (but they are not)</a:t>
            </a:r>
          </a:p>
          <a:p>
            <a:pPr algn="l">
              <a:buFont typeface="Arial" panose="020B0604020202020204" pitchFamily="34" charset="0"/>
              <a:buChar char="•"/>
            </a:pPr>
            <a:r>
              <a:rPr lang="en-US" b="0" i="0" dirty="0">
                <a:solidFill>
                  <a:srgbClr val="000000"/>
                </a:solidFill>
                <a:effectLst/>
                <a:latin typeface="Verdana" panose="020B0604030504040204" pitchFamily="34" charset="0"/>
              </a:rPr>
              <a:t>If no character is found, [ ] returns undefined, while </a:t>
            </a:r>
            <a:r>
              <a:rPr lang="en-US" b="0" i="0" dirty="0" err="1">
                <a:solidFill>
                  <a:srgbClr val="000000"/>
                </a:solidFill>
                <a:effectLst/>
                <a:latin typeface="Verdana" panose="020B0604030504040204" pitchFamily="34" charset="0"/>
              </a:rPr>
              <a:t>charAt</a:t>
            </a:r>
            <a:r>
              <a:rPr lang="en-US" b="0" i="0" dirty="0">
                <a:solidFill>
                  <a:srgbClr val="000000"/>
                </a:solidFill>
                <a:effectLst/>
                <a:latin typeface="Verdana" panose="020B0604030504040204" pitchFamily="34" charset="0"/>
              </a:rPr>
              <a:t>() returns an empty string.</a:t>
            </a:r>
          </a:p>
          <a:p>
            <a:pPr algn="l">
              <a:buFont typeface="Arial" panose="020B0604020202020204" pitchFamily="34" charset="0"/>
              <a:buChar char="•"/>
            </a:pPr>
            <a:r>
              <a:rPr lang="en-US" b="0" i="0" dirty="0">
                <a:solidFill>
                  <a:srgbClr val="000000"/>
                </a:solidFill>
                <a:effectLst/>
                <a:latin typeface="Verdana" panose="020B0604030504040204" pitchFamily="34" charset="0"/>
              </a:rPr>
              <a:t>It is read only. str[0] = "A" gives no error (but does not work!)</a:t>
            </a:r>
          </a:p>
        </p:txBody>
      </p:sp>
      <p:sp>
        <p:nvSpPr>
          <p:cNvPr id="10" name="TextBox 9">
            <a:extLst>
              <a:ext uri="{FF2B5EF4-FFF2-40B4-BE49-F238E27FC236}">
                <a16:creationId xmlns:a16="http://schemas.microsoft.com/office/drawing/2014/main" id="{5616432C-387C-A0B5-AA90-2E8E77BE991A}"/>
              </a:ext>
            </a:extLst>
          </p:cNvPr>
          <p:cNvSpPr txBox="1"/>
          <p:nvPr/>
        </p:nvSpPr>
        <p:spPr>
          <a:xfrm>
            <a:off x="6296025" y="4453235"/>
            <a:ext cx="6096000"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"HELLO WORLD"</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text[</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 = </a:t>
            </a:r>
            <a:r>
              <a:rPr lang="en-US" b="0" i="0" dirty="0">
                <a:solidFill>
                  <a:srgbClr val="A52A2A"/>
                </a:solidFill>
                <a:effectLst/>
                <a:latin typeface="Consolas" panose="020B0609020204030204" pitchFamily="49" charset="0"/>
              </a:rPr>
              <a:t>"A"</a:t>
            </a:r>
            <a:r>
              <a:rPr lang="en-US" b="0" i="0" dirty="0">
                <a:solidFill>
                  <a:srgbClr val="000000"/>
                </a:solidFill>
                <a:effectLst/>
                <a:latin typeface="Consolas" panose="020B0609020204030204" pitchFamily="49" charset="0"/>
              </a:rPr>
              <a:t>;    </a:t>
            </a:r>
            <a:r>
              <a:rPr lang="en-US" b="0" i="0" dirty="0">
                <a:solidFill>
                  <a:srgbClr val="008000"/>
                </a:solidFill>
                <a:effectLst/>
                <a:latin typeface="Consolas" panose="020B0609020204030204" pitchFamily="49" charset="0"/>
              </a:rPr>
              <a:t>// Gives no error, but does not work</a:t>
            </a:r>
            <a:endParaRPr lang="en-US" dirty="0"/>
          </a:p>
        </p:txBody>
      </p:sp>
    </p:spTree>
    <p:extLst>
      <p:ext uri="{BB962C8B-B14F-4D97-AF65-F5344CB8AC3E}">
        <p14:creationId xmlns:p14="http://schemas.microsoft.com/office/powerpoint/2010/main" val="2518036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88CC31-84C0-4CAD-2BAD-7D1DE3FB525E}"/>
              </a:ext>
            </a:extLst>
          </p:cNvPr>
          <p:cNvSpPr>
            <a:spLocks noGrp="1"/>
          </p:cNvSpPr>
          <p:nvPr>
            <p:ph type="sldNum" sz="quarter" idx="12"/>
          </p:nvPr>
        </p:nvSpPr>
        <p:spPr/>
        <p:txBody>
          <a:bodyPr/>
          <a:lstStyle/>
          <a:p>
            <a:fld id="{56EB6A26-E255-41DA-B629-B741FA01731F}" type="slidenum">
              <a:rPr lang="en-US" smtClean="0"/>
              <a:t>161</a:t>
            </a:fld>
            <a:endParaRPr lang="en-US"/>
          </a:p>
        </p:txBody>
      </p:sp>
      <p:sp>
        <p:nvSpPr>
          <p:cNvPr id="4" name="TextBox 3">
            <a:extLst>
              <a:ext uri="{FF2B5EF4-FFF2-40B4-BE49-F238E27FC236}">
                <a16:creationId xmlns:a16="http://schemas.microsoft.com/office/drawing/2014/main" id="{B5FEDFEF-3CD3-ADAC-C9AC-01C564356DD8}"/>
              </a:ext>
            </a:extLst>
          </p:cNvPr>
          <p:cNvSpPr txBox="1"/>
          <p:nvPr/>
        </p:nvSpPr>
        <p:spPr>
          <a:xfrm>
            <a:off x="190500" y="307539"/>
            <a:ext cx="6096000" cy="2585323"/>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String Search Methods</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a:t>
            </a:r>
            <a:r>
              <a:rPr lang="en-US" b="0" i="0" dirty="0" err="1">
                <a:solidFill>
                  <a:srgbClr val="000000"/>
                </a:solidFill>
                <a:effectLst/>
                <a:latin typeface="Verdana" panose="020B0604030504040204" pitchFamily="34" charset="0"/>
              </a:rPr>
              <a:t>indexOf</a:t>
            </a:r>
            <a:r>
              <a:rPr lang="en-US" b="0" i="0" dirty="0">
                <a:solidFill>
                  <a:srgbClr val="000000"/>
                </a:solidFill>
                <a:effectLst/>
                <a:latin typeface="Verdana" panose="020B0604030504040204" pitchFamily="34" charset="0"/>
              </a:rPr>
              <a:t>()</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a:t>
            </a:r>
            <a:r>
              <a:rPr lang="en-US" b="0" i="0" dirty="0" err="1">
                <a:solidFill>
                  <a:srgbClr val="000000"/>
                </a:solidFill>
                <a:effectLst/>
                <a:latin typeface="Verdana" panose="020B0604030504040204" pitchFamily="34" charset="0"/>
              </a:rPr>
              <a:t>lastIndexOf</a:t>
            </a:r>
            <a:r>
              <a:rPr lang="en-US" b="0" i="0" dirty="0">
                <a:solidFill>
                  <a:srgbClr val="000000"/>
                </a:solidFill>
                <a:effectLst/>
                <a:latin typeface="Verdana" panose="020B0604030504040204" pitchFamily="34" charset="0"/>
              </a:rPr>
              <a:t>()</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search()</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match()</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a:t>
            </a:r>
            <a:r>
              <a:rPr lang="en-US" b="0" i="0" dirty="0" err="1">
                <a:solidFill>
                  <a:srgbClr val="000000"/>
                </a:solidFill>
                <a:effectLst/>
                <a:latin typeface="Verdana" panose="020B0604030504040204" pitchFamily="34" charset="0"/>
              </a:rPr>
              <a:t>matchAll</a:t>
            </a:r>
            <a:r>
              <a:rPr lang="en-US" b="0" i="0" dirty="0">
                <a:solidFill>
                  <a:srgbClr val="000000"/>
                </a:solidFill>
                <a:effectLst/>
                <a:latin typeface="Verdana" panose="020B0604030504040204" pitchFamily="34" charset="0"/>
              </a:rPr>
              <a:t>()</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includes()</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a:t>
            </a:r>
            <a:r>
              <a:rPr lang="en-US" b="0" i="0" dirty="0" err="1">
                <a:solidFill>
                  <a:srgbClr val="000000"/>
                </a:solidFill>
                <a:effectLst/>
                <a:latin typeface="Verdana" panose="020B0604030504040204" pitchFamily="34" charset="0"/>
              </a:rPr>
              <a:t>startsWith</a:t>
            </a:r>
            <a:r>
              <a:rPr lang="en-US" b="0" i="0" dirty="0">
                <a:solidFill>
                  <a:srgbClr val="000000"/>
                </a:solidFill>
                <a:effectLst/>
                <a:latin typeface="Verdana" panose="020B0604030504040204" pitchFamily="34" charset="0"/>
              </a:rPr>
              <a:t>()</a:t>
            </a:r>
          </a:p>
          <a:p>
            <a:pPr algn="l">
              <a:buFont typeface="Arial" panose="020B0604020202020204" pitchFamily="34" charset="0"/>
              <a:buChar char="•"/>
            </a:pPr>
            <a:r>
              <a:rPr lang="en-US" b="0" i="0" dirty="0">
                <a:solidFill>
                  <a:srgbClr val="000000"/>
                </a:solidFill>
                <a:effectLst/>
                <a:latin typeface="Verdana" panose="020B0604030504040204" pitchFamily="34" charset="0"/>
              </a:rPr>
              <a:t>String </a:t>
            </a:r>
            <a:r>
              <a:rPr lang="en-US" b="0" i="0" dirty="0" err="1">
                <a:solidFill>
                  <a:srgbClr val="000000"/>
                </a:solidFill>
                <a:effectLst/>
                <a:latin typeface="Verdana" panose="020B0604030504040204" pitchFamily="34" charset="0"/>
              </a:rPr>
              <a:t>endsWith</a:t>
            </a:r>
            <a:r>
              <a:rPr lang="en-US" b="0" i="0" dirty="0">
                <a:solidFill>
                  <a:srgbClr val="000000"/>
                </a:solidFill>
                <a:effectLst/>
                <a:latin typeface="Verdana" panose="020B0604030504040204" pitchFamily="34" charset="0"/>
              </a:rPr>
              <a:t>()</a:t>
            </a:r>
          </a:p>
        </p:txBody>
      </p:sp>
      <p:sp>
        <p:nvSpPr>
          <p:cNvPr id="7" name="TextBox 6">
            <a:extLst>
              <a:ext uri="{FF2B5EF4-FFF2-40B4-BE49-F238E27FC236}">
                <a16:creationId xmlns:a16="http://schemas.microsoft.com/office/drawing/2014/main" id="{3A8CE353-C4FD-87BF-586B-164C8036AF39}"/>
              </a:ext>
            </a:extLst>
          </p:cNvPr>
          <p:cNvSpPr txBox="1"/>
          <p:nvPr/>
        </p:nvSpPr>
        <p:spPr>
          <a:xfrm>
            <a:off x="3617119" y="213063"/>
            <a:ext cx="6224586" cy="2031325"/>
          </a:xfrm>
          <a:prstGeom prst="rect">
            <a:avLst/>
          </a:prstGeom>
          <a:noFill/>
        </p:spPr>
        <p:txBody>
          <a:bodyPr wrap="square">
            <a:spAutoFit/>
          </a:bodyPr>
          <a:lstStyle/>
          <a:p>
            <a:r>
              <a:rPr lang="en-US" dirty="0"/>
              <a:t>JavaScript String </a:t>
            </a:r>
            <a:r>
              <a:rPr lang="en-US" dirty="0" err="1"/>
              <a:t>indexOf</a:t>
            </a:r>
            <a:r>
              <a:rPr lang="en-US" dirty="0"/>
              <a:t>()</a:t>
            </a:r>
          </a:p>
          <a:p>
            <a:r>
              <a:rPr lang="en-US" dirty="0"/>
              <a:t>The </a:t>
            </a:r>
            <a:r>
              <a:rPr lang="en-US" dirty="0" err="1"/>
              <a:t>indexOf</a:t>
            </a:r>
            <a:r>
              <a:rPr lang="en-US" dirty="0"/>
              <a:t>() method returns the index (position) the first occurrence of a string in a string:</a:t>
            </a:r>
          </a:p>
          <a:p>
            <a:endParaRPr lang="en-US" dirty="0"/>
          </a:p>
          <a:p>
            <a:r>
              <a:rPr lang="en-US" dirty="0"/>
              <a:t>Example</a:t>
            </a:r>
          </a:p>
          <a:p>
            <a:r>
              <a:rPr lang="en-US" dirty="0"/>
              <a:t>let text = "Please locate where 'locate' occurs!";</a:t>
            </a:r>
          </a:p>
          <a:p>
            <a:r>
              <a:rPr lang="en-US" dirty="0"/>
              <a:t>let index = </a:t>
            </a:r>
            <a:r>
              <a:rPr lang="en-US" dirty="0" err="1"/>
              <a:t>text.indexOf</a:t>
            </a:r>
            <a:r>
              <a:rPr lang="en-US" dirty="0"/>
              <a:t>("locate");</a:t>
            </a:r>
          </a:p>
        </p:txBody>
      </p:sp>
      <p:sp>
        <p:nvSpPr>
          <p:cNvPr id="9" name="TextBox 8">
            <a:extLst>
              <a:ext uri="{FF2B5EF4-FFF2-40B4-BE49-F238E27FC236}">
                <a16:creationId xmlns:a16="http://schemas.microsoft.com/office/drawing/2014/main" id="{1FE4EC69-D5B5-964B-56E4-88BAA8FBCC3C}"/>
              </a:ext>
            </a:extLst>
          </p:cNvPr>
          <p:cNvSpPr txBox="1"/>
          <p:nvPr/>
        </p:nvSpPr>
        <p:spPr>
          <a:xfrm>
            <a:off x="6448425" y="2244388"/>
            <a:ext cx="6096000" cy="1477328"/>
          </a:xfrm>
          <a:prstGeom prst="rect">
            <a:avLst/>
          </a:prstGeom>
          <a:noFill/>
        </p:spPr>
        <p:txBody>
          <a:bodyPr wrap="square">
            <a:spAutoFit/>
          </a:bodyPr>
          <a:lstStyle/>
          <a:p>
            <a:r>
              <a:rPr lang="en-US" dirty="0"/>
              <a:t>&lt;script&gt;</a:t>
            </a:r>
          </a:p>
          <a:p>
            <a:r>
              <a:rPr lang="en-US" dirty="0"/>
              <a:t>let text = "Please locate where 'locate' occurs!";</a:t>
            </a:r>
          </a:p>
          <a:p>
            <a:r>
              <a:rPr lang="en-US" dirty="0"/>
              <a:t>let index = </a:t>
            </a:r>
            <a:r>
              <a:rPr lang="en-US" dirty="0" err="1"/>
              <a:t>text.indexOf</a:t>
            </a:r>
            <a:r>
              <a:rPr lang="en-US" dirty="0"/>
              <a:t>("locate");</a:t>
            </a:r>
          </a:p>
          <a:p>
            <a:r>
              <a:rPr lang="en-US" dirty="0" err="1"/>
              <a:t>document.getElementById</a:t>
            </a:r>
            <a:r>
              <a:rPr lang="en-US" dirty="0"/>
              <a:t>("demo").</a:t>
            </a:r>
            <a:r>
              <a:rPr lang="en-US" dirty="0" err="1"/>
              <a:t>innerHTML</a:t>
            </a:r>
            <a:r>
              <a:rPr lang="en-US" dirty="0"/>
              <a:t> = index; </a:t>
            </a:r>
          </a:p>
          <a:p>
            <a:r>
              <a:rPr lang="en-US" dirty="0"/>
              <a:t>&lt;/script&gt;</a:t>
            </a:r>
          </a:p>
        </p:txBody>
      </p:sp>
      <p:sp>
        <p:nvSpPr>
          <p:cNvPr id="12" name="TextBox 11">
            <a:extLst>
              <a:ext uri="{FF2B5EF4-FFF2-40B4-BE49-F238E27FC236}">
                <a16:creationId xmlns:a16="http://schemas.microsoft.com/office/drawing/2014/main" id="{DDDEB430-DEB7-4BC4-743E-CA8F7128B576}"/>
              </a:ext>
            </a:extLst>
          </p:cNvPr>
          <p:cNvSpPr txBox="1"/>
          <p:nvPr/>
        </p:nvSpPr>
        <p:spPr>
          <a:xfrm>
            <a:off x="85725" y="3429000"/>
            <a:ext cx="6362700" cy="2031325"/>
          </a:xfrm>
          <a:prstGeom prst="rect">
            <a:avLst/>
          </a:prstGeom>
          <a:noFill/>
        </p:spPr>
        <p:txBody>
          <a:bodyPr wrap="square">
            <a:spAutoFit/>
          </a:bodyPr>
          <a:lstStyle/>
          <a:p>
            <a:r>
              <a:rPr lang="en-US" dirty="0"/>
              <a:t>JavaScript String </a:t>
            </a:r>
            <a:r>
              <a:rPr lang="en-US" dirty="0" err="1"/>
              <a:t>lastIndexOf</a:t>
            </a:r>
            <a:r>
              <a:rPr lang="en-US" dirty="0"/>
              <a:t>()</a:t>
            </a:r>
          </a:p>
          <a:p>
            <a:r>
              <a:rPr lang="en-US" dirty="0"/>
              <a:t>The </a:t>
            </a:r>
            <a:r>
              <a:rPr lang="en-US" dirty="0" err="1"/>
              <a:t>lastIndexOf</a:t>
            </a:r>
            <a:r>
              <a:rPr lang="en-US" dirty="0"/>
              <a:t>() method returns the index of the last occurrence of a specified text in a string:</a:t>
            </a:r>
          </a:p>
          <a:p>
            <a:endParaRPr lang="en-US" dirty="0"/>
          </a:p>
          <a:p>
            <a:r>
              <a:rPr lang="en-US" dirty="0"/>
              <a:t>Example</a:t>
            </a:r>
          </a:p>
          <a:p>
            <a:r>
              <a:rPr lang="en-US" dirty="0"/>
              <a:t>let text = "Please locate where 'locate' occurs!";</a:t>
            </a:r>
          </a:p>
          <a:p>
            <a:r>
              <a:rPr lang="en-US" dirty="0"/>
              <a:t>let index = </a:t>
            </a:r>
            <a:r>
              <a:rPr lang="en-US" dirty="0" err="1"/>
              <a:t>text.lastIndexOf</a:t>
            </a:r>
            <a:r>
              <a:rPr lang="en-US" dirty="0"/>
              <a:t>("locate");</a:t>
            </a:r>
          </a:p>
        </p:txBody>
      </p:sp>
      <p:sp>
        <p:nvSpPr>
          <p:cNvPr id="14" name="TextBox 13">
            <a:extLst>
              <a:ext uri="{FF2B5EF4-FFF2-40B4-BE49-F238E27FC236}">
                <a16:creationId xmlns:a16="http://schemas.microsoft.com/office/drawing/2014/main" id="{AAC36ADB-9383-FBEF-7D71-BDD92E07B76B}"/>
              </a:ext>
            </a:extLst>
          </p:cNvPr>
          <p:cNvSpPr txBox="1"/>
          <p:nvPr/>
        </p:nvSpPr>
        <p:spPr>
          <a:xfrm>
            <a:off x="5698331" y="4585811"/>
            <a:ext cx="6272212" cy="1477328"/>
          </a:xfrm>
          <a:prstGeom prst="rect">
            <a:avLst/>
          </a:prstGeom>
          <a:noFill/>
        </p:spPr>
        <p:txBody>
          <a:bodyPr wrap="square">
            <a:spAutoFit/>
          </a:bodyPr>
          <a:lstStyle/>
          <a:p>
            <a:r>
              <a:rPr lang="en-US" dirty="0"/>
              <a:t>&lt;script&gt;</a:t>
            </a:r>
          </a:p>
          <a:p>
            <a:r>
              <a:rPr lang="en-US" dirty="0"/>
              <a:t>let text = "Please locate where 'locate' occurs!";</a:t>
            </a:r>
          </a:p>
          <a:p>
            <a:r>
              <a:rPr lang="en-US" dirty="0"/>
              <a:t>let index = </a:t>
            </a:r>
            <a:r>
              <a:rPr lang="en-US" dirty="0" err="1"/>
              <a:t>text.lastIndexOf</a:t>
            </a:r>
            <a:r>
              <a:rPr lang="en-US" dirty="0"/>
              <a:t>("locate");</a:t>
            </a:r>
          </a:p>
          <a:p>
            <a:r>
              <a:rPr lang="en-US" dirty="0" err="1"/>
              <a:t>document.getElementById</a:t>
            </a:r>
            <a:r>
              <a:rPr lang="en-US" dirty="0"/>
              <a:t>("demo").</a:t>
            </a:r>
            <a:r>
              <a:rPr lang="en-US" dirty="0" err="1"/>
              <a:t>innerHTML</a:t>
            </a:r>
            <a:r>
              <a:rPr lang="en-US" dirty="0"/>
              <a:t> = index;</a:t>
            </a:r>
          </a:p>
          <a:p>
            <a:r>
              <a:rPr lang="en-US" dirty="0"/>
              <a:t>&lt;/script&gt;</a:t>
            </a:r>
          </a:p>
        </p:txBody>
      </p:sp>
      <p:sp>
        <p:nvSpPr>
          <p:cNvPr id="15" name="Rectangle 3">
            <a:extLst>
              <a:ext uri="{FF2B5EF4-FFF2-40B4-BE49-F238E27FC236}">
                <a16:creationId xmlns:a16="http://schemas.microsoft.com/office/drawing/2014/main" id="{15345EBF-0CB0-FF57-8F7E-6312637A9349}"/>
              </a:ext>
            </a:extLst>
          </p:cNvPr>
          <p:cNvSpPr>
            <a:spLocks noChangeArrowheads="1"/>
          </p:cNvSpPr>
          <p:nvPr/>
        </p:nvSpPr>
        <p:spPr bwMode="auto">
          <a:xfrm>
            <a:off x="85725" y="5996463"/>
            <a:ext cx="499046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1100">
                <a:solidFill>
                  <a:srgbClr val="FF0000"/>
                </a:solidFill>
                <a:latin typeface="Verdana" panose="020B0604030504040204" pitchFamily="34" charset="0"/>
              </a:rPr>
              <a:t>Both indexOf(), and lastIndexOf() return -1 if the text is not found:</a:t>
            </a:r>
            <a:endParaRPr kumimoji="0" lang="en-US" altLang="en-US" sz="1800" b="0" i="0" u="none" strike="noStrike" cap="none" normalizeH="0" baseline="0">
              <a:ln>
                <a:noFill/>
              </a:ln>
              <a:solidFill>
                <a:srgbClr val="FF0000"/>
              </a:solidFill>
              <a:effectLst/>
            </a:endParaRPr>
          </a:p>
        </p:txBody>
      </p:sp>
    </p:spTree>
    <p:extLst>
      <p:ext uri="{BB962C8B-B14F-4D97-AF65-F5344CB8AC3E}">
        <p14:creationId xmlns:p14="http://schemas.microsoft.com/office/powerpoint/2010/main" val="22333145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D937C8-C318-E1BD-612E-1A35ACEF49B8}"/>
              </a:ext>
            </a:extLst>
          </p:cNvPr>
          <p:cNvSpPr>
            <a:spLocks noGrp="1"/>
          </p:cNvSpPr>
          <p:nvPr>
            <p:ph type="sldNum" sz="quarter" idx="12"/>
          </p:nvPr>
        </p:nvSpPr>
        <p:spPr/>
        <p:txBody>
          <a:bodyPr/>
          <a:lstStyle/>
          <a:p>
            <a:fld id="{56EB6A26-E255-41DA-B629-B741FA01731F}" type="slidenum">
              <a:rPr lang="en-US" smtClean="0"/>
              <a:t>162</a:t>
            </a:fld>
            <a:endParaRPr lang="en-US"/>
          </a:p>
        </p:txBody>
      </p:sp>
      <p:sp>
        <p:nvSpPr>
          <p:cNvPr id="4" name="TextBox 3">
            <a:extLst>
              <a:ext uri="{FF2B5EF4-FFF2-40B4-BE49-F238E27FC236}">
                <a16:creationId xmlns:a16="http://schemas.microsoft.com/office/drawing/2014/main" id="{D4ACFDCE-C70E-21A7-1486-A0DF4383235A}"/>
              </a:ext>
            </a:extLst>
          </p:cNvPr>
          <p:cNvSpPr txBox="1"/>
          <p:nvPr/>
        </p:nvSpPr>
        <p:spPr>
          <a:xfrm>
            <a:off x="76200" y="210235"/>
            <a:ext cx="6096000" cy="646331"/>
          </a:xfrm>
          <a:prstGeom prst="rect">
            <a:avLst/>
          </a:prstGeom>
          <a:noFill/>
        </p:spPr>
        <p:txBody>
          <a:bodyPr wrap="square">
            <a:spAutoFit/>
          </a:bodyPr>
          <a:lstStyle/>
          <a:p>
            <a:r>
              <a:rPr lang="en-US" b="0" i="0" dirty="0">
                <a:solidFill>
                  <a:srgbClr val="000000"/>
                </a:solidFill>
                <a:effectLst/>
                <a:latin typeface="Verdana" panose="020B0604030504040204" pitchFamily="34" charset="0"/>
              </a:rPr>
              <a:t>Both methods accept a second parameter as the starting position for the search:</a:t>
            </a:r>
            <a:endParaRPr lang="en-US" dirty="0"/>
          </a:p>
        </p:txBody>
      </p:sp>
      <p:sp>
        <p:nvSpPr>
          <p:cNvPr id="6" name="TextBox 5">
            <a:extLst>
              <a:ext uri="{FF2B5EF4-FFF2-40B4-BE49-F238E27FC236}">
                <a16:creationId xmlns:a16="http://schemas.microsoft.com/office/drawing/2014/main" id="{57A2E675-8B2A-A06F-394A-F08B8674148F}"/>
              </a:ext>
            </a:extLst>
          </p:cNvPr>
          <p:cNvSpPr txBox="1"/>
          <p:nvPr/>
        </p:nvSpPr>
        <p:spPr>
          <a:xfrm>
            <a:off x="228600" y="1043285"/>
            <a:ext cx="6096000"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"Please locate where 'locate' occurs!"</a:t>
            </a:r>
            <a:r>
              <a:rPr lang="en-US" b="0" i="0" dirty="0">
                <a:solidFill>
                  <a:srgbClr val="000000"/>
                </a:solidFill>
                <a:effectLst/>
                <a:latin typeface="Consolas" panose="020B0609020204030204" pitchFamily="49" charset="0"/>
              </a:rPr>
              <a:t>;</a:t>
            </a:r>
            <a:br>
              <a:rPr lang="en-US" dirty="0"/>
            </a:br>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index = </a:t>
            </a:r>
            <a:r>
              <a:rPr lang="en-US" b="0" i="0" dirty="0" err="1">
                <a:solidFill>
                  <a:srgbClr val="000000"/>
                </a:solidFill>
                <a:effectLst/>
                <a:latin typeface="Consolas" panose="020B0609020204030204" pitchFamily="49" charset="0"/>
              </a:rPr>
              <a:t>text.indexOf</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"locate"</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15</a:t>
            </a:r>
            <a:r>
              <a:rPr lang="en-US" b="0" i="0" dirty="0">
                <a:solidFill>
                  <a:srgbClr val="000000"/>
                </a:solidFill>
                <a:effectLst/>
                <a:latin typeface="Consolas" panose="020B0609020204030204" pitchFamily="49" charset="0"/>
              </a:rPr>
              <a:t>);</a:t>
            </a:r>
            <a:endParaRPr lang="en-US" dirty="0"/>
          </a:p>
        </p:txBody>
      </p:sp>
      <p:sp>
        <p:nvSpPr>
          <p:cNvPr id="8" name="Rectangle 2">
            <a:extLst>
              <a:ext uri="{FF2B5EF4-FFF2-40B4-BE49-F238E27FC236}">
                <a16:creationId xmlns:a16="http://schemas.microsoft.com/office/drawing/2014/main" id="{1031560D-4340-2BCB-AFFD-D88A21FEDC06}"/>
              </a:ext>
            </a:extLst>
          </p:cNvPr>
          <p:cNvSpPr>
            <a:spLocks noChangeArrowheads="1"/>
          </p:cNvSpPr>
          <p:nvPr/>
        </p:nvSpPr>
        <p:spPr bwMode="auto">
          <a:xfrm>
            <a:off x="38100" y="2153334"/>
            <a:ext cx="8382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solidFill>
                  <a:srgbClr val="000000"/>
                </a:solidFill>
                <a:latin typeface="Times New Roman" panose="02020603050405020304" pitchFamily="18" charset="0"/>
                <a:cs typeface="Times New Roman" panose="02020603050405020304" pitchFamily="18" charset="0"/>
              </a:rPr>
              <a:t>The </a:t>
            </a:r>
            <a:r>
              <a:rPr lang="en-US" altLang="en-US" dirty="0" err="1">
                <a:solidFill>
                  <a:srgbClr val="000000"/>
                </a:solidFill>
                <a:latin typeface="Times New Roman" panose="02020603050405020304" pitchFamily="18" charset="0"/>
                <a:cs typeface="Times New Roman" panose="02020603050405020304" pitchFamily="18" charset="0"/>
              </a:rPr>
              <a:t>lastIndexOf</a:t>
            </a:r>
            <a:r>
              <a:rPr lang="en-US" altLang="en-US" dirty="0">
                <a:solidFill>
                  <a:srgbClr val="000000"/>
                </a:solidFill>
                <a:latin typeface="Times New Roman" panose="02020603050405020304" pitchFamily="18" charset="0"/>
                <a:cs typeface="Times New Roman" panose="02020603050405020304" pitchFamily="18" charset="0"/>
              </a:rPr>
              <a:t>() methods searches backwards (from the end to the beginning), meaning: if the second parameter is 15, the search starts at position </a:t>
            </a:r>
          </a:p>
          <a:p>
            <a:pPr lvl="0"/>
            <a:r>
              <a:rPr lang="en-US" altLang="en-US" dirty="0">
                <a:solidFill>
                  <a:srgbClr val="000000"/>
                </a:solidFill>
                <a:latin typeface="Times New Roman" panose="02020603050405020304" pitchFamily="18" charset="0"/>
                <a:cs typeface="Times New Roman" panose="02020603050405020304" pitchFamily="18" charset="0"/>
              </a:rPr>
              <a:t>15, and searches to the beginning of the string.</a:t>
            </a:r>
            <a:endPar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68A989E-B9FB-973E-ED5E-0D987F0D3E13}"/>
              </a:ext>
            </a:extLst>
          </p:cNvPr>
          <p:cNvSpPr txBox="1"/>
          <p:nvPr/>
        </p:nvSpPr>
        <p:spPr>
          <a:xfrm>
            <a:off x="364331" y="3176885"/>
            <a:ext cx="6100762" cy="923330"/>
          </a:xfrm>
          <a:prstGeom prst="rect">
            <a:avLst/>
          </a:prstGeom>
          <a:noFill/>
        </p:spPr>
        <p:txBody>
          <a:bodyPr wrap="square">
            <a:spAutoFit/>
          </a:bodyPr>
          <a:lstStyle/>
          <a:p>
            <a:r>
              <a:rPr lang="en-US" b="0" i="0" dirty="0">
                <a:solidFill>
                  <a:srgbClr val="0000CD"/>
                </a:solidFill>
                <a:effectLst/>
                <a:latin typeface="Consolas" panose="020B0609020204030204" pitchFamily="49" charset="0"/>
              </a:rPr>
              <a:t>let</a:t>
            </a:r>
            <a:r>
              <a:rPr lang="en-US" b="0" i="0" dirty="0">
                <a:solidFill>
                  <a:srgbClr val="000000"/>
                </a:solidFill>
                <a:effectLst/>
                <a:latin typeface="Consolas" panose="020B0609020204030204" pitchFamily="49" charset="0"/>
              </a:rPr>
              <a:t> text = </a:t>
            </a:r>
            <a:r>
              <a:rPr lang="en-US" b="0" i="0" dirty="0">
                <a:solidFill>
                  <a:srgbClr val="A52A2A"/>
                </a:solidFill>
                <a:effectLst/>
                <a:latin typeface="Consolas" panose="020B0609020204030204" pitchFamily="49" charset="0"/>
              </a:rPr>
              <a:t>"Please locate where 'locate' occurs!"</a:t>
            </a:r>
            <a:r>
              <a:rPr lang="en-US" b="0" i="0" dirty="0">
                <a:solidFill>
                  <a:srgbClr val="000000"/>
                </a:solidFill>
                <a:effectLst/>
                <a:latin typeface="Consolas" panose="020B0609020204030204" pitchFamily="49" charset="0"/>
              </a:rPr>
              <a:t>;</a:t>
            </a:r>
            <a:br>
              <a:rPr lang="en-US" dirty="0"/>
            </a:br>
            <a:r>
              <a:rPr lang="en-US" b="0" i="0" dirty="0" err="1">
                <a:solidFill>
                  <a:srgbClr val="000000"/>
                </a:solidFill>
                <a:effectLst/>
                <a:latin typeface="Consolas" panose="020B0609020204030204" pitchFamily="49" charset="0"/>
              </a:rPr>
              <a:t>text.lastIndexOf</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"locate"</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15</a:t>
            </a:r>
            <a:r>
              <a:rPr lang="en-US" b="0" i="0" dirty="0">
                <a:solidFill>
                  <a:srgbClr val="000000"/>
                </a:solidFill>
                <a:effectLst/>
                <a:latin typeface="Consolas" panose="020B0609020204030204" pitchFamily="49" charset="0"/>
              </a:rPr>
              <a:t>);</a:t>
            </a:r>
            <a:endParaRPr lang="en-US" dirty="0"/>
          </a:p>
        </p:txBody>
      </p:sp>
      <p:sp>
        <p:nvSpPr>
          <p:cNvPr id="13" name="TextBox 12">
            <a:extLst>
              <a:ext uri="{FF2B5EF4-FFF2-40B4-BE49-F238E27FC236}">
                <a16:creationId xmlns:a16="http://schemas.microsoft.com/office/drawing/2014/main" id="{2AE9A7A8-0C04-5409-6F23-68DD8A9E4DEC}"/>
              </a:ext>
            </a:extLst>
          </p:cNvPr>
          <p:cNvSpPr txBox="1"/>
          <p:nvPr/>
        </p:nvSpPr>
        <p:spPr>
          <a:xfrm>
            <a:off x="5865019" y="3357769"/>
            <a:ext cx="6224586" cy="2031325"/>
          </a:xfrm>
          <a:prstGeom prst="rect">
            <a:avLst/>
          </a:prstGeom>
          <a:noFill/>
        </p:spPr>
        <p:txBody>
          <a:bodyPr wrap="square">
            <a:spAutoFit/>
          </a:bodyPr>
          <a:lstStyle/>
          <a:p>
            <a:r>
              <a:rPr lang="en-US" dirty="0"/>
              <a:t>JavaScript String search()</a:t>
            </a:r>
          </a:p>
          <a:p>
            <a:r>
              <a:rPr lang="en-US" dirty="0"/>
              <a:t>The search() method searches a string for a string (or a regular expression) and returns the position of the match:</a:t>
            </a:r>
          </a:p>
          <a:p>
            <a:endParaRPr lang="en-US" dirty="0"/>
          </a:p>
          <a:p>
            <a:r>
              <a:rPr lang="en-US" dirty="0"/>
              <a:t>Examples</a:t>
            </a:r>
          </a:p>
          <a:p>
            <a:r>
              <a:rPr lang="en-US" dirty="0"/>
              <a:t>let text = "Please locate where 'locate' occurs!";</a:t>
            </a:r>
          </a:p>
          <a:p>
            <a:r>
              <a:rPr lang="en-US" dirty="0" err="1"/>
              <a:t>text.search</a:t>
            </a:r>
            <a:r>
              <a:rPr lang="en-US" dirty="0"/>
              <a:t>("locate");</a:t>
            </a:r>
          </a:p>
        </p:txBody>
      </p:sp>
      <p:sp>
        <p:nvSpPr>
          <p:cNvPr id="15" name="TextBox 14">
            <a:extLst>
              <a:ext uri="{FF2B5EF4-FFF2-40B4-BE49-F238E27FC236}">
                <a16:creationId xmlns:a16="http://schemas.microsoft.com/office/drawing/2014/main" id="{43AEAE17-C094-6F4F-0532-B7F9BF4F2DDF}"/>
              </a:ext>
            </a:extLst>
          </p:cNvPr>
          <p:cNvSpPr txBox="1"/>
          <p:nvPr/>
        </p:nvSpPr>
        <p:spPr>
          <a:xfrm>
            <a:off x="726281" y="4931535"/>
            <a:ext cx="6100762" cy="1477328"/>
          </a:xfrm>
          <a:prstGeom prst="rect">
            <a:avLst/>
          </a:prstGeom>
          <a:noFill/>
        </p:spPr>
        <p:txBody>
          <a:bodyPr wrap="square">
            <a:spAutoFit/>
          </a:bodyPr>
          <a:lstStyle/>
          <a:p>
            <a:r>
              <a:rPr lang="en-US" dirty="0"/>
              <a:t>&lt;script&gt;</a:t>
            </a:r>
          </a:p>
          <a:p>
            <a:r>
              <a:rPr lang="en-US" dirty="0"/>
              <a:t>let text = "Please locate where 'locate' occurs!";</a:t>
            </a:r>
          </a:p>
          <a:p>
            <a:r>
              <a:rPr lang="en-US" dirty="0"/>
              <a:t>let index = </a:t>
            </a:r>
            <a:r>
              <a:rPr lang="en-US" dirty="0" err="1"/>
              <a:t>text.search</a:t>
            </a:r>
            <a:r>
              <a:rPr lang="en-US" dirty="0"/>
              <a:t>("locate");</a:t>
            </a:r>
          </a:p>
          <a:p>
            <a:r>
              <a:rPr lang="en-US" dirty="0" err="1"/>
              <a:t>document.getElementById</a:t>
            </a:r>
            <a:r>
              <a:rPr lang="en-US" dirty="0"/>
              <a:t>("demo").</a:t>
            </a:r>
            <a:r>
              <a:rPr lang="en-US" dirty="0" err="1"/>
              <a:t>innerHTML</a:t>
            </a:r>
            <a:r>
              <a:rPr lang="en-US" dirty="0"/>
              <a:t> = index; </a:t>
            </a:r>
          </a:p>
          <a:p>
            <a:r>
              <a:rPr lang="en-US" dirty="0"/>
              <a:t>&lt;/script&gt;</a:t>
            </a:r>
          </a:p>
        </p:txBody>
      </p:sp>
    </p:spTree>
    <p:extLst>
      <p:ext uri="{BB962C8B-B14F-4D97-AF65-F5344CB8AC3E}">
        <p14:creationId xmlns:p14="http://schemas.microsoft.com/office/powerpoint/2010/main" val="17762817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B96D42-C27B-A360-DDAB-E073FC5ACFAC}"/>
              </a:ext>
            </a:extLst>
          </p:cNvPr>
          <p:cNvSpPr>
            <a:spLocks noGrp="1"/>
          </p:cNvSpPr>
          <p:nvPr>
            <p:ph type="sldNum" sz="quarter" idx="12"/>
          </p:nvPr>
        </p:nvSpPr>
        <p:spPr/>
        <p:txBody>
          <a:bodyPr/>
          <a:lstStyle/>
          <a:p>
            <a:fld id="{56EB6A26-E255-41DA-B629-B741FA01731F}" type="slidenum">
              <a:rPr lang="en-US" smtClean="0"/>
              <a:t>163</a:t>
            </a:fld>
            <a:endParaRPr lang="en-US"/>
          </a:p>
        </p:txBody>
      </p:sp>
    </p:spTree>
    <p:extLst>
      <p:ext uri="{BB962C8B-B14F-4D97-AF65-F5344CB8AC3E}">
        <p14:creationId xmlns:p14="http://schemas.microsoft.com/office/powerpoint/2010/main" val="17213040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E8E6A-D9B7-3A13-3EC6-C4B5561FEEA3}"/>
              </a:ext>
            </a:extLst>
          </p:cNvPr>
          <p:cNvSpPr>
            <a:spLocks noGrp="1"/>
          </p:cNvSpPr>
          <p:nvPr>
            <p:ph type="sldNum" sz="quarter" idx="12"/>
          </p:nvPr>
        </p:nvSpPr>
        <p:spPr/>
        <p:txBody>
          <a:bodyPr/>
          <a:lstStyle/>
          <a:p>
            <a:fld id="{56EB6A26-E255-41DA-B629-B741FA01731F}" type="slidenum">
              <a:rPr lang="en-US" smtClean="0"/>
              <a:t>164</a:t>
            </a:fld>
            <a:endParaRPr lang="en-US"/>
          </a:p>
        </p:txBody>
      </p:sp>
      <p:sp>
        <p:nvSpPr>
          <p:cNvPr id="4" name="TextBox 3">
            <a:extLst>
              <a:ext uri="{FF2B5EF4-FFF2-40B4-BE49-F238E27FC236}">
                <a16:creationId xmlns:a16="http://schemas.microsoft.com/office/drawing/2014/main" id="{90BE0785-3E0E-0623-5302-C8F726E927CF}"/>
              </a:ext>
            </a:extLst>
          </p:cNvPr>
          <p:cNvSpPr txBox="1"/>
          <p:nvPr/>
        </p:nvSpPr>
        <p:spPr>
          <a:xfrm>
            <a:off x="441198" y="410802"/>
            <a:ext cx="6094476" cy="2031325"/>
          </a:xfrm>
          <a:prstGeom prst="rect">
            <a:avLst/>
          </a:prstGeom>
          <a:noFill/>
        </p:spPr>
        <p:txBody>
          <a:bodyPr wrap="square">
            <a:spAutoFit/>
          </a:bodyPr>
          <a:lstStyle/>
          <a:p>
            <a:pPr algn="l"/>
            <a:r>
              <a:rPr lang="en-US" b="0" i="0" dirty="0" err="1">
                <a:solidFill>
                  <a:srgbClr val="000000"/>
                </a:solidFill>
                <a:effectLst/>
                <a:latin typeface="Segoe UI" panose="020B0502040204020203" pitchFamily="34" charset="0"/>
              </a:rPr>
              <a:t>RegExp</a:t>
            </a:r>
            <a:r>
              <a:rPr lang="en-US" b="0" i="0" dirty="0">
                <a:solidFill>
                  <a:srgbClr val="000000"/>
                </a:solidFill>
                <a:effectLst/>
                <a:latin typeface="Segoe UI" panose="020B0502040204020203" pitchFamily="34" charset="0"/>
              </a:rPr>
              <a:t> Object</a:t>
            </a:r>
          </a:p>
          <a:p>
            <a:pPr algn="l"/>
            <a:r>
              <a:rPr lang="en-US" b="0" i="0" dirty="0">
                <a:solidFill>
                  <a:srgbClr val="000000"/>
                </a:solidFill>
                <a:effectLst/>
                <a:latin typeface="Verdana" panose="020B0604030504040204" pitchFamily="34" charset="0"/>
              </a:rPr>
              <a:t>A regular expression is a </a:t>
            </a:r>
            <a:r>
              <a:rPr lang="en-US" b="1" i="0" dirty="0">
                <a:solidFill>
                  <a:srgbClr val="000000"/>
                </a:solidFill>
                <a:effectLst/>
                <a:latin typeface="Verdana" panose="020B0604030504040204" pitchFamily="34" charset="0"/>
              </a:rPr>
              <a:t>pattern</a:t>
            </a:r>
            <a:r>
              <a:rPr lang="en-US" b="0" i="0" dirty="0">
                <a:solidFill>
                  <a:srgbClr val="000000"/>
                </a:solidFill>
                <a:effectLst/>
                <a:latin typeface="Verdana" panose="020B0604030504040204" pitchFamily="34" charset="0"/>
              </a:rPr>
              <a:t> of characters.</a:t>
            </a:r>
          </a:p>
          <a:p>
            <a:pPr algn="l"/>
            <a:r>
              <a:rPr lang="en-US" b="0" i="0" dirty="0">
                <a:solidFill>
                  <a:srgbClr val="000000"/>
                </a:solidFill>
                <a:effectLst/>
                <a:latin typeface="Verdana" panose="020B0604030504040204" pitchFamily="34" charset="0"/>
              </a:rPr>
              <a:t>The pattern is used to do pattern-matching </a:t>
            </a:r>
            <a:r>
              <a:rPr lang="en-US" b="1" i="0" dirty="0">
                <a:solidFill>
                  <a:srgbClr val="000000"/>
                </a:solidFill>
                <a:effectLst/>
                <a:latin typeface="Verdana" panose="020B0604030504040204" pitchFamily="34" charset="0"/>
              </a:rPr>
              <a:t>"search-and-replace"</a:t>
            </a:r>
            <a:r>
              <a:rPr lang="en-US" b="0" i="0" dirty="0">
                <a:solidFill>
                  <a:srgbClr val="000000"/>
                </a:solidFill>
                <a:effectLst/>
                <a:latin typeface="Verdana" panose="020B0604030504040204" pitchFamily="34" charset="0"/>
              </a:rPr>
              <a:t> functions on text.</a:t>
            </a:r>
          </a:p>
          <a:p>
            <a:pPr algn="l"/>
            <a:r>
              <a:rPr lang="en-US" b="0" i="0" dirty="0">
                <a:solidFill>
                  <a:srgbClr val="000000"/>
                </a:solidFill>
                <a:effectLst/>
                <a:latin typeface="Verdana" panose="020B0604030504040204" pitchFamily="34" charset="0"/>
              </a:rPr>
              <a:t>In JavaScript, a </a:t>
            </a:r>
            <a:r>
              <a:rPr lang="en-US" b="1" i="0" dirty="0" err="1">
                <a:solidFill>
                  <a:srgbClr val="000000"/>
                </a:solidFill>
                <a:effectLst/>
                <a:latin typeface="Verdana" panose="020B0604030504040204" pitchFamily="34" charset="0"/>
              </a:rPr>
              <a:t>RegExp</a:t>
            </a:r>
            <a:r>
              <a:rPr lang="en-US" b="1" i="0" dirty="0">
                <a:solidFill>
                  <a:srgbClr val="000000"/>
                </a:solidFill>
                <a:effectLst/>
                <a:latin typeface="Verdana" panose="020B0604030504040204" pitchFamily="34" charset="0"/>
              </a:rPr>
              <a:t> Object</a:t>
            </a:r>
            <a:r>
              <a:rPr lang="en-US" b="0" i="0" dirty="0">
                <a:solidFill>
                  <a:srgbClr val="000000"/>
                </a:solidFill>
                <a:effectLst/>
                <a:latin typeface="Verdana" panose="020B0604030504040204" pitchFamily="34" charset="0"/>
              </a:rPr>
              <a:t> is a pattern with </a:t>
            </a:r>
            <a:r>
              <a:rPr lang="en-US" b="1" i="0" dirty="0">
                <a:solidFill>
                  <a:srgbClr val="000000"/>
                </a:solidFill>
                <a:effectLst/>
                <a:latin typeface="Verdana" panose="020B0604030504040204" pitchFamily="34" charset="0"/>
              </a:rPr>
              <a:t>Properties</a:t>
            </a:r>
            <a:r>
              <a:rPr lang="en-US" b="0" i="0" dirty="0">
                <a:solidFill>
                  <a:srgbClr val="000000"/>
                </a:solidFill>
                <a:effectLst/>
                <a:latin typeface="Verdana" panose="020B0604030504040204" pitchFamily="34" charset="0"/>
              </a:rPr>
              <a:t> and </a:t>
            </a:r>
            <a:r>
              <a:rPr lang="en-US" b="1" i="0" dirty="0">
                <a:solidFill>
                  <a:srgbClr val="000000"/>
                </a:solidFill>
                <a:effectLst/>
                <a:latin typeface="Verdana" panose="020B0604030504040204" pitchFamily="34" charset="0"/>
              </a:rPr>
              <a:t>Methods</a:t>
            </a:r>
            <a:r>
              <a:rPr lang="en-US" b="0" i="0" dirty="0">
                <a:solidFill>
                  <a:srgbClr val="000000"/>
                </a:solidFill>
                <a:effectLst/>
                <a:latin typeface="Verdana" panose="020B0604030504040204" pitchFamily="34" charset="0"/>
              </a:rPr>
              <a:t>.</a:t>
            </a:r>
          </a:p>
        </p:txBody>
      </p:sp>
      <p:sp>
        <p:nvSpPr>
          <p:cNvPr id="6" name="TextBox 5">
            <a:extLst>
              <a:ext uri="{FF2B5EF4-FFF2-40B4-BE49-F238E27FC236}">
                <a16:creationId xmlns:a16="http://schemas.microsoft.com/office/drawing/2014/main" id="{4081A4FE-C1E0-A6D2-09C5-035491F887E0}"/>
              </a:ext>
            </a:extLst>
          </p:cNvPr>
          <p:cNvSpPr txBox="1"/>
          <p:nvPr/>
        </p:nvSpPr>
        <p:spPr>
          <a:xfrm>
            <a:off x="614934" y="3253478"/>
            <a:ext cx="2539746" cy="923330"/>
          </a:xfrm>
          <a:prstGeom prst="rect">
            <a:avLst/>
          </a:prstGeom>
          <a:noFill/>
        </p:spPr>
        <p:txBody>
          <a:bodyPr wrap="square">
            <a:spAutoFit/>
          </a:bodyPr>
          <a:lstStyle/>
          <a:p>
            <a:r>
              <a:rPr lang="en-US" b="0" i="0" dirty="0">
                <a:solidFill>
                  <a:srgbClr val="000000"/>
                </a:solidFill>
                <a:effectLst/>
                <a:latin typeface="Consolas" panose="020B0609020204030204" pitchFamily="49" charset="0"/>
              </a:rPr>
              <a:t>syntax</a:t>
            </a:r>
          </a:p>
          <a:p>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pattern</a:t>
            </a:r>
            <a:r>
              <a:rPr lang="en-US" b="0" i="0" dirty="0">
                <a:solidFill>
                  <a:srgbClr val="000000"/>
                </a:solidFill>
                <a:effectLst/>
                <a:latin typeface="Consolas" panose="020B0609020204030204" pitchFamily="49" charset="0"/>
              </a:rPr>
              <a:t>/</a:t>
            </a:r>
            <a:r>
              <a:rPr lang="en-US" b="0" i="1" dirty="0">
                <a:solidFill>
                  <a:srgbClr val="000000"/>
                </a:solidFill>
                <a:effectLst/>
                <a:latin typeface="Consolas" panose="020B0609020204030204" pitchFamily="49" charset="0"/>
              </a:rPr>
              <a:t>modifier(s)</a:t>
            </a:r>
            <a:r>
              <a:rPr lang="en-US" b="0" i="0" dirty="0">
                <a:solidFill>
                  <a:srgbClr val="000000"/>
                </a:solidFill>
                <a:effectLst/>
                <a:latin typeface="Consolas" panose="020B0609020204030204" pitchFamily="49" charset="0"/>
              </a:rPr>
              <a:t>;</a:t>
            </a:r>
            <a:endParaRPr lang="en-US" dirty="0"/>
          </a:p>
        </p:txBody>
      </p:sp>
      <p:pic>
        <p:nvPicPr>
          <p:cNvPr id="8" name="Picture 7">
            <a:extLst>
              <a:ext uri="{FF2B5EF4-FFF2-40B4-BE49-F238E27FC236}">
                <a16:creationId xmlns:a16="http://schemas.microsoft.com/office/drawing/2014/main" id="{E63E5944-074A-2F7C-70AB-F1032AD9FCD1}"/>
              </a:ext>
            </a:extLst>
          </p:cNvPr>
          <p:cNvPicPr>
            <a:picLocks noChangeAspect="1"/>
          </p:cNvPicPr>
          <p:nvPr/>
        </p:nvPicPr>
        <p:blipFill>
          <a:blip r:embed="rId2"/>
          <a:stretch>
            <a:fillRect/>
          </a:stretch>
        </p:blipFill>
        <p:spPr>
          <a:xfrm>
            <a:off x="3630167" y="2806733"/>
            <a:ext cx="7522845" cy="2319431"/>
          </a:xfrm>
          <a:prstGeom prst="rect">
            <a:avLst/>
          </a:prstGeom>
        </p:spPr>
      </p:pic>
    </p:spTree>
    <p:extLst>
      <p:ext uri="{BB962C8B-B14F-4D97-AF65-F5344CB8AC3E}">
        <p14:creationId xmlns:p14="http://schemas.microsoft.com/office/powerpoint/2010/main" val="28271382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E3FB9B-9808-CE01-069E-9CFA727C54B8}"/>
              </a:ext>
            </a:extLst>
          </p:cNvPr>
          <p:cNvSpPr>
            <a:spLocks noGrp="1"/>
          </p:cNvSpPr>
          <p:nvPr>
            <p:ph type="sldNum" sz="quarter" idx="12"/>
          </p:nvPr>
        </p:nvSpPr>
        <p:spPr/>
        <p:txBody>
          <a:bodyPr/>
          <a:lstStyle/>
          <a:p>
            <a:fld id="{56EB6A26-E255-41DA-B629-B741FA01731F}" type="slidenum">
              <a:rPr lang="en-US" smtClean="0"/>
              <a:t>165</a:t>
            </a:fld>
            <a:endParaRPr lang="en-US"/>
          </a:p>
        </p:txBody>
      </p:sp>
      <p:sp>
        <p:nvSpPr>
          <p:cNvPr id="3" name="TextBox 2">
            <a:extLst>
              <a:ext uri="{FF2B5EF4-FFF2-40B4-BE49-F238E27FC236}">
                <a16:creationId xmlns:a16="http://schemas.microsoft.com/office/drawing/2014/main" id="{269CBBF6-F3A8-FC48-537C-733B16F19D27}"/>
              </a:ext>
            </a:extLst>
          </p:cNvPr>
          <p:cNvSpPr txBox="1"/>
          <p:nvPr/>
        </p:nvSpPr>
        <p:spPr>
          <a:xfrm>
            <a:off x="301752" y="338328"/>
            <a:ext cx="1472184" cy="646331"/>
          </a:xfrm>
          <a:prstGeom prst="rect">
            <a:avLst/>
          </a:prstGeom>
          <a:noFill/>
        </p:spPr>
        <p:txBody>
          <a:bodyPr wrap="square" rtlCol="0">
            <a:spAutoFit/>
          </a:bodyPr>
          <a:lstStyle/>
          <a:p>
            <a:r>
              <a:rPr lang="en-US" dirty="0"/>
              <a:t>Some example</a:t>
            </a:r>
          </a:p>
        </p:txBody>
      </p:sp>
      <p:sp>
        <p:nvSpPr>
          <p:cNvPr id="7" name="TextBox 6">
            <a:extLst>
              <a:ext uri="{FF2B5EF4-FFF2-40B4-BE49-F238E27FC236}">
                <a16:creationId xmlns:a16="http://schemas.microsoft.com/office/drawing/2014/main" id="{AD810F07-2CDD-A64A-BC18-1226CF309082}"/>
              </a:ext>
            </a:extLst>
          </p:cNvPr>
          <p:cNvSpPr txBox="1"/>
          <p:nvPr/>
        </p:nvSpPr>
        <p:spPr>
          <a:xfrm>
            <a:off x="301752" y="1534174"/>
            <a:ext cx="3703320" cy="2379458"/>
          </a:xfrm>
          <a:prstGeom prst="rect">
            <a:avLst/>
          </a:prstGeom>
          <a:noFill/>
        </p:spPr>
        <p:txBody>
          <a:bodyPr wrap="square">
            <a:spAutoFit/>
          </a:bodyPr>
          <a:lstStyle/>
          <a:p>
            <a:r>
              <a:rPr lang="en-US" dirty="0"/>
              <a:t>var reg =/sim/;</a:t>
            </a:r>
          </a:p>
          <a:p>
            <a:r>
              <a:rPr lang="en-US" dirty="0"/>
              <a:t>var b="my name is </a:t>
            </a:r>
            <a:r>
              <a:rPr lang="en-US" dirty="0" err="1"/>
              <a:t>siima</a:t>
            </a:r>
            <a:r>
              <a:rPr lang="en-US" dirty="0"/>
              <a:t> kasaju";</a:t>
            </a:r>
          </a:p>
          <a:p>
            <a:r>
              <a:rPr lang="en-US" dirty="0"/>
              <a:t>console.log(reg);</a:t>
            </a:r>
          </a:p>
          <a:p>
            <a:r>
              <a:rPr lang="en-US" dirty="0"/>
              <a:t>console.log(</a:t>
            </a:r>
            <a:r>
              <a:rPr lang="en-US" dirty="0" err="1"/>
              <a:t>reg.source</a:t>
            </a:r>
            <a:r>
              <a:rPr lang="en-US" dirty="0"/>
              <a:t>);</a:t>
            </a:r>
          </a:p>
          <a:p>
            <a:r>
              <a:rPr lang="en-US" dirty="0"/>
              <a:t>result= </a:t>
            </a:r>
            <a:r>
              <a:rPr lang="en-US" dirty="0" err="1"/>
              <a:t>reg.exec</a:t>
            </a:r>
            <a:r>
              <a:rPr lang="en-US" dirty="0"/>
              <a:t>(b);</a:t>
            </a:r>
          </a:p>
          <a:p>
            <a:r>
              <a:rPr lang="en-US" dirty="0"/>
              <a:t>console.log(result);</a:t>
            </a:r>
          </a:p>
          <a:p>
            <a:endParaRPr lang="en-US" dirty="0"/>
          </a:p>
          <a:p>
            <a:endParaRPr lang="en-US" dirty="0"/>
          </a:p>
        </p:txBody>
      </p:sp>
      <p:pic>
        <p:nvPicPr>
          <p:cNvPr id="9" name="Picture 8">
            <a:extLst>
              <a:ext uri="{FF2B5EF4-FFF2-40B4-BE49-F238E27FC236}">
                <a16:creationId xmlns:a16="http://schemas.microsoft.com/office/drawing/2014/main" id="{B5CFBD2A-D945-D81A-6400-A80C3C422379}"/>
              </a:ext>
            </a:extLst>
          </p:cNvPr>
          <p:cNvPicPr>
            <a:picLocks noChangeAspect="1"/>
          </p:cNvPicPr>
          <p:nvPr/>
        </p:nvPicPr>
        <p:blipFill>
          <a:blip r:embed="rId2"/>
          <a:stretch>
            <a:fillRect/>
          </a:stretch>
        </p:blipFill>
        <p:spPr>
          <a:xfrm>
            <a:off x="4423791" y="1962150"/>
            <a:ext cx="2228850" cy="1466850"/>
          </a:xfrm>
          <a:prstGeom prst="rect">
            <a:avLst/>
          </a:prstGeom>
        </p:spPr>
      </p:pic>
      <p:pic>
        <p:nvPicPr>
          <p:cNvPr id="11" name="Picture 10">
            <a:extLst>
              <a:ext uri="{FF2B5EF4-FFF2-40B4-BE49-F238E27FC236}">
                <a16:creationId xmlns:a16="http://schemas.microsoft.com/office/drawing/2014/main" id="{CD7B6ED7-008E-7E05-3D20-8EB74247F3C7}"/>
              </a:ext>
            </a:extLst>
          </p:cNvPr>
          <p:cNvPicPr>
            <a:picLocks noChangeAspect="1"/>
          </p:cNvPicPr>
          <p:nvPr/>
        </p:nvPicPr>
        <p:blipFill>
          <a:blip r:embed="rId3"/>
          <a:stretch>
            <a:fillRect/>
          </a:stretch>
        </p:blipFill>
        <p:spPr>
          <a:xfrm>
            <a:off x="4298442" y="4124706"/>
            <a:ext cx="7448550" cy="1809750"/>
          </a:xfrm>
          <a:prstGeom prst="rect">
            <a:avLst/>
          </a:prstGeom>
        </p:spPr>
      </p:pic>
      <p:sp>
        <p:nvSpPr>
          <p:cNvPr id="12" name="TextBox 11">
            <a:extLst>
              <a:ext uri="{FF2B5EF4-FFF2-40B4-BE49-F238E27FC236}">
                <a16:creationId xmlns:a16="http://schemas.microsoft.com/office/drawing/2014/main" id="{66E96D7D-CDF7-4562-8013-D6F70AAA411F}"/>
              </a:ext>
            </a:extLst>
          </p:cNvPr>
          <p:cNvSpPr txBox="1"/>
          <p:nvPr/>
        </p:nvSpPr>
        <p:spPr>
          <a:xfrm>
            <a:off x="445008" y="4237750"/>
            <a:ext cx="3703320" cy="2379458"/>
          </a:xfrm>
          <a:prstGeom prst="rect">
            <a:avLst/>
          </a:prstGeom>
          <a:noFill/>
        </p:spPr>
        <p:txBody>
          <a:bodyPr wrap="square">
            <a:spAutoFit/>
          </a:bodyPr>
          <a:lstStyle/>
          <a:p>
            <a:r>
              <a:rPr lang="en-US" dirty="0"/>
              <a:t>var reg =/sim/;</a:t>
            </a:r>
          </a:p>
          <a:p>
            <a:r>
              <a:rPr lang="en-US" dirty="0"/>
              <a:t>var b="my name is sim kasaju";</a:t>
            </a:r>
          </a:p>
          <a:p>
            <a:r>
              <a:rPr lang="en-US" dirty="0"/>
              <a:t>console.log(reg);</a:t>
            </a:r>
          </a:p>
          <a:p>
            <a:r>
              <a:rPr lang="en-US" dirty="0"/>
              <a:t>console.log(</a:t>
            </a:r>
            <a:r>
              <a:rPr lang="en-US" dirty="0" err="1"/>
              <a:t>reg.source</a:t>
            </a:r>
            <a:r>
              <a:rPr lang="en-US" dirty="0"/>
              <a:t>);</a:t>
            </a:r>
          </a:p>
          <a:p>
            <a:r>
              <a:rPr lang="en-US" dirty="0"/>
              <a:t>result= </a:t>
            </a:r>
            <a:r>
              <a:rPr lang="en-US" dirty="0" err="1"/>
              <a:t>reg.exec</a:t>
            </a:r>
            <a:r>
              <a:rPr lang="en-US" dirty="0"/>
              <a:t>(b);</a:t>
            </a:r>
          </a:p>
          <a:p>
            <a:r>
              <a:rPr lang="en-US" dirty="0"/>
              <a:t>console.log(result);</a:t>
            </a:r>
          </a:p>
          <a:p>
            <a:endParaRPr lang="en-US" dirty="0"/>
          </a:p>
          <a:p>
            <a:endParaRPr lang="en-US" dirty="0"/>
          </a:p>
        </p:txBody>
      </p:sp>
    </p:spTree>
    <p:extLst>
      <p:ext uri="{BB962C8B-B14F-4D97-AF65-F5344CB8AC3E}">
        <p14:creationId xmlns:p14="http://schemas.microsoft.com/office/powerpoint/2010/main" val="35905877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9683C3-A25A-15C1-A432-3C9E84C4B766}"/>
              </a:ext>
            </a:extLst>
          </p:cNvPr>
          <p:cNvSpPr>
            <a:spLocks noGrp="1"/>
          </p:cNvSpPr>
          <p:nvPr>
            <p:ph type="sldNum" sz="quarter" idx="12"/>
          </p:nvPr>
        </p:nvSpPr>
        <p:spPr/>
        <p:txBody>
          <a:bodyPr/>
          <a:lstStyle/>
          <a:p>
            <a:fld id="{56EB6A26-E255-41DA-B629-B741FA01731F}" type="slidenum">
              <a:rPr lang="en-US" smtClean="0"/>
              <a:t>166</a:t>
            </a:fld>
            <a:endParaRPr lang="en-US"/>
          </a:p>
        </p:txBody>
      </p:sp>
      <p:sp>
        <p:nvSpPr>
          <p:cNvPr id="3" name="TextBox 2">
            <a:extLst>
              <a:ext uri="{FF2B5EF4-FFF2-40B4-BE49-F238E27FC236}">
                <a16:creationId xmlns:a16="http://schemas.microsoft.com/office/drawing/2014/main" id="{AC3E0371-A915-D0F0-80A1-FE38863C814F}"/>
              </a:ext>
            </a:extLst>
          </p:cNvPr>
          <p:cNvSpPr txBox="1"/>
          <p:nvPr/>
        </p:nvSpPr>
        <p:spPr>
          <a:xfrm>
            <a:off x="329184" y="365760"/>
            <a:ext cx="4626864" cy="369332"/>
          </a:xfrm>
          <a:prstGeom prst="rect">
            <a:avLst/>
          </a:prstGeom>
          <a:noFill/>
        </p:spPr>
        <p:txBody>
          <a:bodyPr wrap="square" rtlCol="0">
            <a:spAutoFit/>
          </a:bodyPr>
          <a:lstStyle/>
          <a:p>
            <a:r>
              <a:rPr lang="en-US" dirty="0"/>
              <a:t>Functions for regular expression</a:t>
            </a:r>
          </a:p>
        </p:txBody>
      </p:sp>
      <p:pic>
        <p:nvPicPr>
          <p:cNvPr id="7" name="Picture 6">
            <a:extLst>
              <a:ext uri="{FF2B5EF4-FFF2-40B4-BE49-F238E27FC236}">
                <a16:creationId xmlns:a16="http://schemas.microsoft.com/office/drawing/2014/main" id="{3A4C502A-A69F-A831-5837-8B1AB3A3167D}"/>
              </a:ext>
            </a:extLst>
          </p:cNvPr>
          <p:cNvPicPr>
            <a:picLocks noChangeAspect="1"/>
          </p:cNvPicPr>
          <p:nvPr/>
        </p:nvPicPr>
        <p:blipFill>
          <a:blip r:embed="rId2"/>
          <a:stretch>
            <a:fillRect/>
          </a:stretch>
        </p:blipFill>
        <p:spPr>
          <a:xfrm>
            <a:off x="466344" y="864943"/>
            <a:ext cx="7353300" cy="5491407"/>
          </a:xfrm>
          <a:prstGeom prst="rect">
            <a:avLst/>
          </a:prstGeom>
        </p:spPr>
      </p:pic>
    </p:spTree>
    <p:extLst>
      <p:ext uri="{BB962C8B-B14F-4D97-AF65-F5344CB8AC3E}">
        <p14:creationId xmlns:p14="http://schemas.microsoft.com/office/powerpoint/2010/main" val="34335033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B52D8-49B3-7E52-C537-CAB75826F9D7}"/>
              </a:ext>
            </a:extLst>
          </p:cNvPr>
          <p:cNvSpPr>
            <a:spLocks noGrp="1"/>
          </p:cNvSpPr>
          <p:nvPr>
            <p:ph type="sldNum" sz="quarter" idx="12"/>
          </p:nvPr>
        </p:nvSpPr>
        <p:spPr/>
        <p:txBody>
          <a:bodyPr/>
          <a:lstStyle/>
          <a:p>
            <a:fld id="{56EB6A26-E255-41DA-B629-B741FA01731F}" type="slidenum">
              <a:rPr lang="en-US" smtClean="0"/>
              <a:t>167</a:t>
            </a:fld>
            <a:endParaRPr lang="en-US"/>
          </a:p>
        </p:txBody>
      </p:sp>
      <p:sp>
        <p:nvSpPr>
          <p:cNvPr id="6" name="TextBox 5">
            <a:extLst>
              <a:ext uri="{FF2B5EF4-FFF2-40B4-BE49-F238E27FC236}">
                <a16:creationId xmlns:a16="http://schemas.microsoft.com/office/drawing/2014/main" id="{71C3C583-E1D5-84CC-3C37-3B7CF2B4920F}"/>
              </a:ext>
            </a:extLst>
          </p:cNvPr>
          <p:cNvSpPr txBox="1"/>
          <p:nvPr/>
        </p:nvSpPr>
        <p:spPr>
          <a:xfrm>
            <a:off x="197358" y="3429000"/>
            <a:ext cx="4743639" cy="3970318"/>
          </a:xfrm>
          <a:prstGeom prst="rect">
            <a:avLst/>
          </a:prstGeom>
          <a:noFill/>
        </p:spPr>
        <p:txBody>
          <a:bodyPr wrap="square">
            <a:spAutoFit/>
          </a:bodyPr>
          <a:lstStyle/>
          <a:p>
            <a:r>
              <a:rPr lang="en-US" dirty="0"/>
              <a:t>//if g is  used</a:t>
            </a:r>
          </a:p>
          <a:p>
            <a:r>
              <a:rPr lang="en-US" dirty="0"/>
              <a:t>var reg =/sim/g;</a:t>
            </a:r>
          </a:p>
          <a:p>
            <a:r>
              <a:rPr lang="en-US" dirty="0"/>
              <a:t>var b="my name is sim kasaju sim is my name sim";</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endParaRPr lang="en-US" dirty="0"/>
          </a:p>
          <a:p>
            <a:endParaRPr lang="en-US" dirty="0"/>
          </a:p>
        </p:txBody>
      </p:sp>
      <p:pic>
        <p:nvPicPr>
          <p:cNvPr id="8" name="Picture 7">
            <a:extLst>
              <a:ext uri="{FF2B5EF4-FFF2-40B4-BE49-F238E27FC236}">
                <a16:creationId xmlns:a16="http://schemas.microsoft.com/office/drawing/2014/main" id="{7CF038D5-B3A5-31CF-11EE-0A9A56C9F7F8}"/>
              </a:ext>
            </a:extLst>
          </p:cNvPr>
          <p:cNvPicPr>
            <a:picLocks noChangeAspect="1"/>
          </p:cNvPicPr>
          <p:nvPr/>
        </p:nvPicPr>
        <p:blipFill>
          <a:blip r:embed="rId2"/>
          <a:stretch>
            <a:fillRect/>
          </a:stretch>
        </p:blipFill>
        <p:spPr>
          <a:xfrm>
            <a:off x="4861750" y="3879186"/>
            <a:ext cx="6110992" cy="2739961"/>
          </a:xfrm>
          <a:prstGeom prst="rect">
            <a:avLst/>
          </a:prstGeom>
        </p:spPr>
      </p:pic>
      <p:pic>
        <p:nvPicPr>
          <p:cNvPr id="10" name="Picture 9">
            <a:extLst>
              <a:ext uri="{FF2B5EF4-FFF2-40B4-BE49-F238E27FC236}">
                <a16:creationId xmlns:a16="http://schemas.microsoft.com/office/drawing/2014/main" id="{01B7ADAC-3F19-4DE9-A4D4-E210618E5300}"/>
              </a:ext>
            </a:extLst>
          </p:cNvPr>
          <p:cNvPicPr>
            <a:picLocks noChangeAspect="1"/>
          </p:cNvPicPr>
          <p:nvPr/>
        </p:nvPicPr>
        <p:blipFill>
          <a:blip r:embed="rId3"/>
          <a:stretch>
            <a:fillRect/>
          </a:stretch>
        </p:blipFill>
        <p:spPr>
          <a:xfrm>
            <a:off x="5456110" y="470182"/>
            <a:ext cx="5763578" cy="3029953"/>
          </a:xfrm>
          <a:prstGeom prst="rect">
            <a:avLst/>
          </a:prstGeom>
        </p:spPr>
      </p:pic>
      <p:sp>
        <p:nvSpPr>
          <p:cNvPr id="11" name="TextBox 10">
            <a:extLst>
              <a:ext uri="{FF2B5EF4-FFF2-40B4-BE49-F238E27FC236}">
                <a16:creationId xmlns:a16="http://schemas.microsoft.com/office/drawing/2014/main" id="{A6EE576D-1388-B28F-ACA4-BB081A6108D9}"/>
              </a:ext>
            </a:extLst>
          </p:cNvPr>
          <p:cNvSpPr txBox="1"/>
          <p:nvPr/>
        </p:nvSpPr>
        <p:spPr>
          <a:xfrm>
            <a:off x="197359" y="0"/>
            <a:ext cx="4743639" cy="3970318"/>
          </a:xfrm>
          <a:prstGeom prst="rect">
            <a:avLst/>
          </a:prstGeom>
          <a:noFill/>
        </p:spPr>
        <p:txBody>
          <a:bodyPr wrap="square">
            <a:spAutoFit/>
          </a:bodyPr>
          <a:lstStyle/>
          <a:p>
            <a:r>
              <a:rPr lang="en-US" dirty="0"/>
              <a:t>//if g is not used</a:t>
            </a:r>
          </a:p>
          <a:p>
            <a:r>
              <a:rPr lang="en-US" dirty="0"/>
              <a:t>var reg =/sim/;</a:t>
            </a:r>
          </a:p>
          <a:p>
            <a:r>
              <a:rPr lang="en-US" dirty="0"/>
              <a:t>var b="my name is sim kasaju sim is my name sim";</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endParaRPr lang="en-US" dirty="0"/>
          </a:p>
          <a:p>
            <a:endParaRPr lang="en-US" dirty="0"/>
          </a:p>
        </p:txBody>
      </p:sp>
      <p:sp>
        <p:nvSpPr>
          <p:cNvPr id="12" name="TextBox 11">
            <a:extLst>
              <a:ext uri="{FF2B5EF4-FFF2-40B4-BE49-F238E27FC236}">
                <a16:creationId xmlns:a16="http://schemas.microsoft.com/office/drawing/2014/main" id="{BCE4FF32-D28F-9BCD-80EF-0A56D07F4C36}"/>
              </a:ext>
            </a:extLst>
          </p:cNvPr>
          <p:cNvSpPr txBox="1"/>
          <p:nvPr/>
        </p:nvSpPr>
        <p:spPr>
          <a:xfrm>
            <a:off x="3081528" y="2648829"/>
            <a:ext cx="1859469" cy="584775"/>
          </a:xfrm>
          <a:prstGeom prst="rect">
            <a:avLst/>
          </a:prstGeom>
          <a:noFill/>
        </p:spPr>
        <p:txBody>
          <a:bodyPr wrap="square" rtlCol="0">
            <a:spAutoFit/>
          </a:bodyPr>
          <a:lstStyle/>
          <a:p>
            <a:r>
              <a:rPr lang="en-US" sz="3200" dirty="0"/>
              <a:t>exec()</a:t>
            </a:r>
          </a:p>
        </p:txBody>
      </p:sp>
      <p:sp>
        <p:nvSpPr>
          <p:cNvPr id="13" name="TextBox 12">
            <a:extLst>
              <a:ext uri="{FF2B5EF4-FFF2-40B4-BE49-F238E27FC236}">
                <a16:creationId xmlns:a16="http://schemas.microsoft.com/office/drawing/2014/main" id="{0C958F93-B64C-3FF2-E626-E2E1D35FB037}"/>
              </a:ext>
            </a:extLst>
          </p:cNvPr>
          <p:cNvSpPr txBox="1"/>
          <p:nvPr/>
        </p:nvSpPr>
        <p:spPr>
          <a:xfrm>
            <a:off x="3081528" y="2654634"/>
            <a:ext cx="1859469" cy="584775"/>
          </a:xfrm>
          <a:prstGeom prst="rect">
            <a:avLst/>
          </a:prstGeom>
          <a:noFill/>
        </p:spPr>
        <p:txBody>
          <a:bodyPr wrap="square" rtlCol="0">
            <a:spAutoFit/>
          </a:bodyPr>
          <a:lstStyle/>
          <a:p>
            <a:r>
              <a:rPr lang="en-US" sz="3200" dirty="0"/>
              <a:t>exec()</a:t>
            </a:r>
          </a:p>
        </p:txBody>
      </p:sp>
    </p:spTree>
    <p:extLst>
      <p:ext uri="{BB962C8B-B14F-4D97-AF65-F5344CB8AC3E}">
        <p14:creationId xmlns:p14="http://schemas.microsoft.com/office/powerpoint/2010/main" val="10752101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F510F7-A492-BD3D-7649-55C696773F57}"/>
              </a:ext>
            </a:extLst>
          </p:cNvPr>
          <p:cNvSpPr>
            <a:spLocks noGrp="1"/>
          </p:cNvSpPr>
          <p:nvPr>
            <p:ph type="sldNum" sz="quarter" idx="12"/>
          </p:nvPr>
        </p:nvSpPr>
        <p:spPr/>
        <p:txBody>
          <a:bodyPr/>
          <a:lstStyle/>
          <a:p>
            <a:fld id="{56EB6A26-E255-41DA-B629-B741FA01731F}" type="slidenum">
              <a:rPr lang="en-US" smtClean="0"/>
              <a:t>168</a:t>
            </a:fld>
            <a:endParaRPr lang="en-US"/>
          </a:p>
        </p:txBody>
      </p:sp>
      <p:sp>
        <p:nvSpPr>
          <p:cNvPr id="8" name="TextBox 7">
            <a:extLst>
              <a:ext uri="{FF2B5EF4-FFF2-40B4-BE49-F238E27FC236}">
                <a16:creationId xmlns:a16="http://schemas.microsoft.com/office/drawing/2014/main" id="{43726038-F5C5-0717-325D-D3809A7103D7}"/>
              </a:ext>
            </a:extLst>
          </p:cNvPr>
          <p:cNvSpPr txBox="1"/>
          <p:nvPr/>
        </p:nvSpPr>
        <p:spPr>
          <a:xfrm>
            <a:off x="285750" y="105031"/>
            <a:ext cx="4341114" cy="2585323"/>
          </a:xfrm>
          <a:prstGeom prst="rect">
            <a:avLst/>
          </a:prstGeom>
          <a:noFill/>
        </p:spPr>
        <p:txBody>
          <a:bodyPr wrap="square">
            <a:spAutoFit/>
          </a:bodyPr>
          <a:lstStyle/>
          <a:p>
            <a:r>
              <a:rPr lang="en-US" dirty="0"/>
              <a:t>var reg =/sim/;</a:t>
            </a:r>
          </a:p>
          <a:p>
            <a:r>
              <a:rPr lang="en-US" dirty="0"/>
              <a:t>var b="my name is Sim kasaju Sim ";</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endParaRPr lang="en-US" dirty="0"/>
          </a:p>
          <a:p>
            <a:endParaRPr lang="en-US" dirty="0"/>
          </a:p>
          <a:p>
            <a:endParaRPr lang="en-US" dirty="0"/>
          </a:p>
        </p:txBody>
      </p:sp>
      <p:sp>
        <p:nvSpPr>
          <p:cNvPr id="9" name="TextBox 8">
            <a:extLst>
              <a:ext uri="{FF2B5EF4-FFF2-40B4-BE49-F238E27FC236}">
                <a16:creationId xmlns:a16="http://schemas.microsoft.com/office/drawing/2014/main" id="{14D989D7-790F-34C5-7953-C09D384FAEEF}"/>
              </a:ext>
            </a:extLst>
          </p:cNvPr>
          <p:cNvSpPr txBox="1"/>
          <p:nvPr/>
        </p:nvSpPr>
        <p:spPr>
          <a:xfrm>
            <a:off x="285750" y="2136338"/>
            <a:ext cx="4341114" cy="2585323"/>
          </a:xfrm>
          <a:prstGeom prst="rect">
            <a:avLst/>
          </a:prstGeom>
          <a:noFill/>
        </p:spPr>
        <p:txBody>
          <a:bodyPr wrap="square">
            <a:spAutoFit/>
          </a:bodyPr>
          <a:lstStyle/>
          <a:p>
            <a:r>
              <a:rPr lang="en-US" dirty="0"/>
              <a:t>var reg =/sim/</a:t>
            </a:r>
            <a:r>
              <a:rPr lang="en-US" dirty="0" err="1"/>
              <a:t>i</a:t>
            </a:r>
            <a:r>
              <a:rPr lang="en-US" dirty="0"/>
              <a:t>;</a:t>
            </a:r>
          </a:p>
          <a:p>
            <a:r>
              <a:rPr lang="en-US" dirty="0"/>
              <a:t>var b="my name is Sim kasaju Sim ";</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endParaRPr lang="en-US" dirty="0"/>
          </a:p>
          <a:p>
            <a:endParaRPr lang="en-US" dirty="0"/>
          </a:p>
          <a:p>
            <a:endParaRPr lang="en-US" dirty="0"/>
          </a:p>
        </p:txBody>
      </p:sp>
      <p:pic>
        <p:nvPicPr>
          <p:cNvPr id="11" name="Picture 10">
            <a:extLst>
              <a:ext uri="{FF2B5EF4-FFF2-40B4-BE49-F238E27FC236}">
                <a16:creationId xmlns:a16="http://schemas.microsoft.com/office/drawing/2014/main" id="{1253D056-AC5B-B1A1-C3BC-17D72BF6BD93}"/>
              </a:ext>
            </a:extLst>
          </p:cNvPr>
          <p:cNvPicPr>
            <a:picLocks noChangeAspect="1"/>
          </p:cNvPicPr>
          <p:nvPr/>
        </p:nvPicPr>
        <p:blipFill>
          <a:blip r:embed="rId2"/>
          <a:stretch>
            <a:fillRect/>
          </a:stretch>
        </p:blipFill>
        <p:spPr>
          <a:xfrm>
            <a:off x="5381625" y="347853"/>
            <a:ext cx="1428750" cy="895350"/>
          </a:xfrm>
          <a:prstGeom prst="rect">
            <a:avLst/>
          </a:prstGeom>
        </p:spPr>
      </p:pic>
      <p:pic>
        <p:nvPicPr>
          <p:cNvPr id="13" name="Picture 12">
            <a:extLst>
              <a:ext uri="{FF2B5EF4-FFF2-40B4-BE49-F238E27FC236}">
                <a16:creationId xmlns:a16="http://schemas.microsoft.com/office/drawing/2014/main" id="{1894180F-DC3E-086C-8D15-870FDFA47693}"/>
              </a:ext>
            </a:extLst>
          </p:cNvPr>
          <p:cNvPicPr>
            <a:picLocks noChangeAspect="1"/>
          </p:cNvPicPr>
          <p:nvPr/>
        </p:nvPicPr>
        <p:blipFill>
          <a:blip r:embed="rId3"/>
          <a:stretch>
            <a:fillRect/>
          </a:stretch>
        </p:blipFill>
        <p:spPr>
          <a:xfrm>
            <a:off x="4275582" y="1848632"/>
            <a:ext cx="7334250" cy="1857375"/>
          </a:xfrm>
          <a:prstGeom prst="rect">
            <a:avLst/>
          </a:prstGeom>
        </p:spPr>
      </p:pic>
      <p:pic>
        <p:nvPicPr>
          <p:cNvPr id="15" name="Picture 14">
            <a:extLst>
              <a:ext uri="{FF2B5EF4-FFF2-40B4-BE49-F238E27FC236}">
                <a16:creationId xmlns:a16="http://schemas.microsoft.com/office/drawing/2014/main" id="{804E58CD-4FE9-A2C8-5545-424CD2E3BCCF}"/>
              </a:ext>
            </a:extLst>
          </p:cNvPr>
          <p:cNvPicPr>
            <a:picLocks noChangeAspect="1"/>
          </p:cNvPicPr>
          <p:nvPr/>
        </p:nvPicPr>
        <p:blipFill>
          <a:blip r:embed="rId4"/>
          <a:stretch>
            <a:fillRect/>
          </a:stretch>
        </p:blipFill>
        <p:spPr>
          <a:xfrm>
            <a:off x="3888488" y="4196037"/>
            <a:ext cx="7353300" cy="1838325"/>
          </a:xfrm>
          <a:prstGeom prst="rect">
            <a:avLst/>
          </a:prstGeom>
        </p:spPr>
      </p:pic>
      <p:sp>
        <p:nvSpPr>
          <p:cNvPr id="16" name="TextBox 15">
            <a:extLst>
              <a:ext uri="{FF2B5EF4-FFF2-40B4-BE49-F238E27FC236}">
                <a16:creationId xmlns:a16="http://schemas.microsoft.com/office/drawing/2014/main" id="{D2602F39-2FAE-12FF-1085-9D47A339F3EB}"/>
              </a:ext>
            </a:extLst>
          </p:cNvPr>
          <p:cNvSpPr txBox="1"/>
          <p:nvPr/>
        </p:nvSpPr>
        <p:spPr>
          <a:xfrm>
            <a:off x="297560" y="4285515"/>
            <a:ext cx="4341114" cy="2585323"/>
          </a:xfrm>
          <a:prstGeom prst="rect">
            <a:avLst/>
          </a:prstGeom>
          <a:noFill/>
        </p:spPr>
        <p:txBody>
          <a:bodyPr wrap="square">
            <a:spAutoFit/>
          </a:bodyPr>
          <a:lstStyle/>
          <a:p>
            <a:r>
              <a:rPr lang="en-US" dirty="0"/>
              <a:t>var reg =/sim/</a:t>
            </a:r>
            <a:r>
              <a:rPr lang="en-US" dirty="0" err="1"/>
              <a:t>gi</a:t>
            </a:r>
            <a:r>
              <a:rPr lang="en-US" dirty="0"/>
              <a:t>;</a:t>
            </a:r>
          </a:p>
          <a:p>
            <a:r>
              <a:rPr lang="en-US" dirty="0"/>
              <a:t>var b="my name is Sim kasaju Sim ";</a:t>
            </a:r>
          </a:p>
          <a:p>
            <a:r>
              <a:rPr lang="en-US" dirty="0"/>
              <a:t>result= </a:t>
            </a:r>
            <a:r>
              <a:rPr lang="en-US" dirty="0" err="1"/>
              <a:t>reg.exec</a:t>
            </a:r>
            <a:r>
              <a:rPr lang="en-US" dirty="0"/>
              <a:t>(b);</a:t>
            </a:r>
          </a:p>
          <a:p>
            <a:r>
              <a:rPr lang="en-US" dirty="0"/>
              <a:t>console.log(result);</a:t>
            </a:r>
          </a:p>
          <a:p>
            <a:r>
              <a:rPr lang="en-US" dirty="0"/>
              <a:t>result= </a:t>
            </a:r>
            <a:r>
              <a:rPr lang="en-US" dirty="0" err="1"/>
              <a:t>reg.exec</a:t>
            </a:r>
            <a:r>
              <a:rPr lang="en-US" dirty="0"/>
              <a:t>(b);</a:t>
            </a:r>
          </a:p>
          <a:p>
            <a:r>
              <a:rPr lang="en-US" dirty="0"/>
              <a:t>console.log(result);</a:t>
            </a:r>
          </a:p>
          <a:p>
            <a:endParaRPr lang="en-US" dirty="0"/>
          </a:p>
          <a:p>
            <a:endParaRPr lang="en-US" dirty="0"/>
          </a:p>
          <a:p>
            <a:endParaRPr lang="en-US" dirty="0"/>
          </a:p>
        </p:txBody>
      </p:sp>
    </p:spTree>
    <p:extLst>
      <p:ext uri="{BB962C8B-B14F-4D97-AF65-F5344CB8AC3E}">
        <p14:creationId xmlns:p14="http://schemas.microsoft.com/office/powerpoint/2010/main" val="35448479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A25A7-7A93-5FD0-ACBD-ADDB96013589}"/>
              </a:ext>
            </a:extLst>
          </p:cNvPr>
          <p:cNvSpPr>
            <a:spLocks noGrp="1"/>
          </p:cNvSpPr>
          <p:nvPr>
            <p:ph type="sldNum" sz="quarter" idx="12"/>
          </p:nvPr>
        </p:nvSpPr>
        <p:spPr/>
        <p:txBody>
          <a:bodyPr/>
          <a:lstStyle/>
          <a:p>
            <a:fld id="{56EB6A26-E255-41DA-B629-B741FA01731F}" type="slidenum">
              <a:rPr lang="en-US" smtClean="0"/>
              <a:t>169</a:t>
            </a:fld>
            <a:endParaRPr lang="en-US"/>
          </a:p>
        </p:txBody>
      </p:sp>
      <p:pic>
        <p:nvPicPr>
          <p:cNvPr id="4" name="Picture 3">
            <a:extLst>
              <a:ext uri="{FF2B5EF4-FFF2-40B4-BE49-F238E27FC236}">
                <a16:creationId xmlns:a16="http://schemas.microsoft.com/office/drawing/2014/main" id="{DE6B4F7C-4408-23AF-C041-B714A99B6C3D}"/>
              </a:ext>
            </a:extLst>
          </p:cNvPr>
          <p:cNvPicPr>
            <a:picLocks noChangeAspect="1"/>
          </p:cNvPicPr>
          <p:nvPr/>
        </p:nvPicPr>
        <p:blipFill>
          <a:blip r:embed="rId2"/>
          <a:stretch>
            <a:fillRect/>
          </a:stretch>
        </p:blipFill>
        <p:spPr>
          <a:xfrm>
            <a:off x="3943731" y="578109"/>
            <a:ext cx="1085850" cy="438150"/>
          </a:xfrm>
          <a:prstGeom prst="rect">
            <a:avLst/>
          </a:prstGeom>
        </p:spPr>
      </p:pic>
      <p:pic>
        <p:nvPicPr>
          <p:cNvPr id="6" name="Picture 5">
            <a:extLst>
              <a:ext uri="{FF2B5EF4-FFF2-40B4-BE49-F238E27FC236}">
                <a16:creationId xmlns:a16="http://schemas.microsoft.com/office/drawing/2014/main" id="{CC5B34FC-A43F-A473-2BE9-E7B9929E30D8}"/>
              </a:ext>
            </a:extLst>
          </p:cNvPr>
          <p:cNvPicPr>
            <a:picLocks noChangeAspect="1"/>
          </p:cNvPicPr>
          <p:nvPr/>
        </p:nvPicPr>
        <p:blipFill>
          <a:blip r:embed="rId3"/>
          <a:stretch>
            <a:fillRect/>
          </a:stretch>
        </p:blipFill>
        <p:spPr>
          <a:xfrm>
            <a:off x="4179951" y="3019425"/>
            <a:ext cx="1123950" cy="409575"/>
          </a:xfrm>
          <a:prstGeom prst="rect">
            <a:avLst/>
          </a:prstGeom>
        </p:spPr>
      </p:pic>
      <p:sp>
        <p:nvSpPr>
          <p:cNvPr id="12" name="TextBox 11">
            <a:extLst>
              <a:ext uri="{FF2B5EF4-FFF2-40B4-BE49-F238E27FC236}">
                <a16:creationId xmlns:a16="http://schemas.microsoft.com/office/drawing/2014/main" id="{80384D34-A99C-4B71-0146-9FC6906BC2F9}"/>
              </a:ext>
            </a:extLst>
          </p:cNvPr>
          <p:cNvSpPr txBox="1"/>
          <p:nvPr/>
        </p:nvSpPr>
        <p:spPr>
          <a:xfrm>
            <a:off x="377190" y="2788919"/>
            <a:ext cx="6094476" cy="2585323"/>
          </a:xfrm>
          <a:prstGeom prst="rect">
            <a:avLst/>
          </a:prstGeom>
          <a:noFill/>
        </p:spPr>
        <p:txBody>
          <a:bodyPr wrap="square">
            <a:spAutoFit/>
          </a:bodyPr>
          <a:lstStyle/>
          <a:p>
            <a:r>
              <a:rPr lang="en-US" dirty="0"/>
              <a:t>var reg =/</a:t>
            </a:r>
            <a:r>
              <a:rPr lang="en-US" dirty="0" err="1"/>
              <a:t>sem</a:t>
            </a:r>
            <a:r>
              <a:rPr lang="en-US" dirty="0"/>
              <a:t>/</a:t>
            </a:r>
            <a:r>
              <a:rPr lang="en-US" dirty="0" err="1"/>
              <a:t>gi</a:t>
            </a:r>
            <a:r>
              <a:rPr lang="en-US" dirty="0"/>
              <a:t>;</a:t>
            </a:r>
          </a:p>
          <a:p>
            <a:r>
              <a:rPr lang="en-US" dirty="0"/>
              <a:t>// var reg =/sim/</a:t>
            </a:r>
            <a:r>
              <a:rPr lang="en-US" dirty="0" err="1"/>
              <a:t>i</a:t>
            </a:r>
            <a:r>
              <a:rPr lang="en-US" dirty="0"/>
              <a:t>;</a:t>
            </a:r>
          </a:p>
          <a:p>
            <a:r>
              <a:rPr lang="en-US" dirty="0"/>
              <a:t>var b="my name is Sim kasaju Sim ";</a:t>
            </a:r>
          </a:p>
          <a:p>
            <a:r>
              <a:rPr lang="en-US" dirty="0"/>
              <a:t>result= </a:t>
            </a:r>
            <a:r>
              <a:rPr lang="en-US" dirty="0" err="1"/>
              <a:t>reg.test</a:t>
            </a:r>
            <a:r>
              <a:rPr lang="en-US" dirty="0"/>
              <a:t>(b);</a:t>
            </a:r>
          </a:p>
          <a:p>
            <a:r>
              <a:rPr lang="en-US" dirty="0"/>
              <a:t>console.log(result);</a:t>
            </a:r>
          </a:p>
          <a:p>
            <a:endParaRPr lang="en-US" dirty="0"/>
          </a:p>
          <a:p>
            <a:endParaRPr lang="en-US" dirty="0"/>
          </a:p>
          <a:p>
            <a:endParaRPr lang="en-US" dirty="0"/>
          </a:p>
          <a:p>
            <a:endParaRPr lang="en-US" dirty="0"/>
          </a:p>
        </p:txBody>
      </p:sp>
      <p:sp>
        <p:nvSpPr>
          <p:cNvPr id="13" name="TextBox 12">
            <a:extLst>
              <a:ext uri="{FF2B5EF4-FFF2-40B4-BE49-F238E27FC236}">
                <a16:creationId xmlns:a16="http://schemas.microsoft.com/office/drawing/2014/main" id="{BA6EA982-E2A6-D59C-F92D-F4F86CF08CEB}"/>
              </a:ext>
            </a:extLst>
          </p:cNvPr>
          <p:cNvSpPr txBox="1"/>
          <p:nvPr/>
        </p:nvSpPr>
        <p:spPr>
          <a:xfrm>
            <a:off x="227838" y="266575"/>
            <a:ext cx="6094476" cy="2862322"/>
          </a:xfrm>
          <a:prstGeom prst="rect">
            <a:avLst/>
          </a:prstGeom>
          <a:noFill/>
        </p:spPr>
        <p:txBody>
          <a:bodyPr wrap="square">
            <a:spAutoFit/>
          </a:bodyPr>
          <a:lstStyle/>
          <a:p>
            <a:r>
              <a:rPr lang="en-US" dirty="0"/>
              <a:t>var reg =/sim/</a:t>
            </a:r>
            <a:r>
              <a:rPr lang="en-US" dirty="0" err="1"/>
              <a:t>gi</a:t>
            </a:r>
            <a:r>
              <a:rPr lang="en-US" dirty="0"/>
              <a:t>;</a:t>
            </a:r>
          </a:p>
          <a:p>
            <a:r>
              <a:rPr lang="en-US" dirty="0"/>
              <a:t>// var reg =/sim/</a:t>
            </a:r>
            <a:r>
              <a:rPr lang="en-US" dirty="0" err="1"/>
              <a:t>i</a:t>
            </a:r>
            <a:r>
              <a:rPr lang="en-US" dirty="0"/>
              <a:t>;</a:t>
            </a:r>
          </a:p>
          <a:p>
            <a:r>
              <a:rPr lang="en-US" dirty="0"/>
              <a:t>var b="my name is Sim kasaju Sim ";</a:t>
            </a:r>
          </a:p>
          <a:p>
            <a:endParaRPr lang="en-US" dirty="0"/>
          </a:p>
          <a:p>
            <a:r>
              <a:rPr lang="en-US" dirty="0"/>
              <a:t>result= </a:t>
            </a:r>
            <a:r>
              <a:rPr lang="en-US" dirty="0" err="1"/>
              <a:t>reg.test</a:t>
            </a:r>
            <a:r>
              <a:rPr lang="en-US" dirty="0"/>
              <a:t>(b);</a:t>
            </a:r>
          </a:p>
          <a:p>
            <a:r>
              <a:rPr lang="en-US" dirty="0"/>
              <a:t>console.log(result);</a:t>
            </a:r>
          </a:p>
          <a:p>
            <a:endParaRPr lang="en-US" dirty="0"/>
          </a:p>
          <a:p>
            <a:endParaRPr lang="en-US" dirty="0"/>
          </a:p>
          <a:p>
            <a:endParaRPr lang="en-US" dirty="0"/>
          </a:p>
          <a:p>
            <a:endParaRPr lang="en-US" dirty="0"/>
          </a:p>
        </p:txBody>
      </p:sp>
      <p:sp>
        <p:nvSpPr>
          <p:cNvPr id="14" name="TextBox 13">
            <a:extLst>
              <a:ext uri="{FF2B5EF4-FFF2-40B4-BE49-F238E27FC236}">
                <a16:creationId xmlns:a16="http://schemas.microsoft.com/office/drawing/2014/main" id="{A27B6618-B7AD-CF58-6215-4C61CA2A80B0}"/>
              </a:ext>
            </a:extLst>
          </p:cNvPr>
          <p:cNvSpPr txBox="1"/>
          <p:nvPr/>
        </p:nvSpPr>
        <p:spPr>
          <a:xfrm>
            <a:off x="7772400" y="994572"/>
            <a:ext cx="1859469" cy="2062103"/>
          </a:xfrm>
          <a:prstGeom prst="rect">
            <a:avLst/>
          </a:prstGeom>
          <a:noFill/>
        </p:spPr>
        <p:txBody>
          <a:bodyPr wrap="square" rtlCol="0">
            <a:spAutoFit/>
          </a:bodyPr>
          <a:lstStyle/>
          <a:p>
            <a:r>
              <a:rPr lang="en-US" sz="3200" dirty="0"/>
              <a:t>test()</a:t>
            </a:r>
          </a:p>
          <a:p>
            <a:r>
              <a:rPr lang="en-US" sz="3200" dirty="0"/>
              <a:t>Give true if match else false</a:t>
            </a:r>
          </a:p>
        </p:txBody>
      </p:sp>
    </p:spTree>
    <p:extLst>
      <p:ext uri="{BB962C8B-B14F-4D97-AF65-F5344CB8AC3E}">
        <p14:creationId xmlns:p14="http://schemas.microsoft.com/office/powerpoint/2010/main" val="142984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F7E8-0A46-BA69-5F6C-C8A50324A544}"/>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70CB7FBC-2C3C-16CB-B47D-02B1D4F9F29F}"/>
              </a:ext>
            </a:extLst>
          </p:cNvPr>
          <p:cNvSpPr>
            <a:spLocks noGrp="1"/>
          </p:cNvSpPr>
          <p:nvPr>
            <p:ph idx="1"/>
          </p:nvPr>
        </p:nvSpPr>
        <p:spPr/>
        <p:txBody>
          <a:bodyPr/>
          <a:lstStyle/>
          <a:p>
            <a:r>
              <a:rPr lang="en-US" sz="3600" dirty="0"/>
              <a:t>differences:</a:t>
            </a:r>
          </a:p>
          <a:p>
            <a:pPr lvl="1"/>
            <a:r>
              <a:rPr lang="en-US" sz="2800" dirty="0"/>
              <a:t>JS is more object-oriented: </a:t>
            </a:r>
            <a:r>
              <a:rPr lang="en-US" sz="2800" dirty="0" err="1"/>
              <a:t>noun.verb</a:t>
            </a:r>
            <a:r>
              <a:rPr lang="en-US" sz="2800" dirty="0"/>
              <a:t>(), less procedural: verb(noun)</a:t>
            </a:r>
          </a:p>
          <a:p>
            <a:pPr lvl="1"/>
            <a:r>
              <a:rPr lang="en-US" sz="2800" dirty="0"/>
              <a:t>JS focuses on user interfaces and interacting with a document; PHP is geared toward HTML output and file/form processing</a:t>
            </a:r>
          </a:p>
          <a:p>
            <a:pPr lvl="1"/>
            <a:r>
              <a:rPr lang="en-US" sz="2800" dirty="0"/>
              <a:t>JS code runs on the client's browser; PHP code runs on the web server</a:t>
            </a:r>
          </a:p>
          <a:p>
            <a:endParaRPr lang="en-US" dirty="0"/>
          </a:p>
        </p:txBody>
      </p:sp>
      <p:sp>
        <p:nvSpPr>
          <p:cNvPr id="4" name="Slide Number Placeholder 3">
            <a:extLst>
              <a:ext uri="{FF2B5EF4-FFF2-40B4-BE49-F238E27FC236}">
                <a16:creationId xmlns:a16="http://schemas.microsoft.com/office/drawing/2014/main" id="{FCB28704-3FEE-E6A3-8310-4DE8D1F5490B}"/>
              </a:ext>
            </a:extLst>
          </p:cNvPr>
          <p:cNvSpPr>
            <a:spLocks noGrp="1"/>
          </p:cNvSpPr>
          <p:nvPr>
            <p:ph type="sldNum" sz="quarter" idx="12"/>
          </p:nvPr>
        </p:nvSpPr>
        <p:spPr/>
        <p:txBody>
          <a:bodyPr/>
          <a:lstStyle/>
          <a:p>
            <a:fld id="{56EB6A26-E255-41DA-B629-B741FA01731F}" type="slidenum">
              <a:rPr lang="en-US" smtClean="0"/>
              <a:t>17</a:t>
            </a:fld>
            <a:endParaRPr lang="en-US"/>
          </a:p>
        </p:txBody>
      </p:sp>
    </p:spTree>
    <p:extLst>
      <p:ext uri="{BB962C8B-B14F-4D97-AF65-F5344CB8AC3E}">
        <p14:creationId xmlns:p14="http://schemas.microsoft.com/office/powerpoint/2010/main" val="9908579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31C078-008A-B470-D343-E0AB489B0E74}"/>
              </a:ext>
            </a:extLst>
          </p:cNvPr>
          <p:cNvSpPr>
            <a:spLocks noGrp="1"/>
          </p:cNvSpPr>
          <p:nvPr>
            <p:ph type="sldNum" sz="quarter" idx="12"/>
          </p:nvPr>
        </p:nvSpPr>
        <p:spPr/>
        <p:txBody>
          <a:bodyPr/>
          <a:lstStyle/>
          <a:p>
            <a:fld id="{56EB6A26-E255-41DA-B629-B741FA01731F}" type="slidenum">
              <a:rPr lang="en-US" smtClean="0"/>
              <a:t>170</a:t>
            </a:fld>
            <a:endParaRPr lang="en-US"/>
          </a:p>
        </p:txBody>
      </p:sp>
      <p:sp>
        <p:nvSpPr>
          <p:cNvPr id="6" name="TextBox 5">
            <a:extLst>
              <a:ext uri="{FF2B5EF4-FFF2-40B4-BE49-F238E27FC236}">
                <a16:creationId xmlns:a16="http://schemas.microsoft.com/office/drawing/2014/main" id="{E02F640B-E937-C779-75D6-7F3BD64E4F97}"/>
              </a:ext>
            </a:extLst>
          </p:cNvPr>
          <p:cNvSpPr txBox="1"/>
          <p:nvPr/>
        </p:nvSpPr>
        <p:spPr>
          <a:xfrm>
            <a:off x="466344" y="297055"/>
            <a:ext cx="4434840" cy="2585323"/>
          </a:xfrm>
          <a:prstGeom prst="rect">
            <a:avLst/>
          </a:prstGeom>
          <a:noFill/>
        </p:spPr>
        <p:txBody>
          <a:bodyPr wrap="square">
            <a:spAutoFit/>
          </a:bodyPr>
          <a:lstStyle/>
          <a:p>
            <a:r>
              <a:rPr lang="nn-NO" dirty="0"/>
              <a:t>var reg =/sim/gi;</a:t>
            </a:r>
          </a:p>
          <a:p>
            <a:r>
              <a:rPr lang="nn-NO" dirty="0"/>
              <a:t>// var reg =/sim/i;</a:t>
            </a:r>
          </a:p>
          <a:p>
            <a:r>
              <a:rPr lang="nn-NO" dirty="0"/>
              <a:t>var b="my name is sim kasaju Sim ";</a:t>
            </a:r>
          </a:p>
          <a:p>
            <a:r>
              <a:rPr lang="nn-NO" dirty="0"/>
              <a:t>result= b.match(reg);</a:t>
            </a:r>
          </a:p>
          <a:p>
            <a:r>
              <a:rPr lang="nn-NO" dirty="0"/>
              <a:t>console.log(result);</a:t>
            </a:r>
          </a:p>
          <a:p>
            <a:endParaRPr lang="nn-NO" dirty="0"/>
          </a:p>
          <a:p>
            <a:endParaRPr lang="nn-NO" dirty="0"/>
          </a:p>
          <a:p>
            <a:endParaRPr lang="nn-NO" dirty="0"/>
          </a:p>
          <a:p>
            <a:endParaRPr lang="nn-NO" dirty="0"/>
          </a:p>
        </p:txBody>
      </p:sp>
      <p:sp>
        <p:nvSpPr>
          <p:cNvPr id="7" name="TextBox 6">
            <a:extLst>
              <a:ext uri="{FF2B5EF4-FFF2-40B4-BE49-F238E27FC236}">
                <a16:creationId xmlns:a16="http://schemas.microsoft.com/office/drawing/2014/main" id="{26F7B638-84C9-4E0F-E93A-858615AB6243}"/>
              </a:ext>
            </a:extLst>
          </p:cNvPr>
          <p:cNvSpPr txBox="1"/>
          <p:nvPr/>
        </p:nvSpPr>
        <p:spPr>
          <a:xfrm>
            <a:off x="371856" y="3192655"/>
            <a:ext cx="4434840" cy="2585323"/>
          </a:xfrm>
          <a:prstGeom prst="rect">
            <a:avLst/>
          </a:prstGeom>
          <a:noFill/>
        </p:spPr>
        <p:txBody>
          <a:bodyPr wrap="square">
            <a:spAutoFit/>
          </a:bodyPr>
          <a:lstStyle/>
          <a:p>
            <a:r>
              <a:rPr lang="nn-NO" dirty="0"/>
              <a:t>var reg =/sem/gi;</a:t>
            </a:r>
          </a:p>
          <a:p>
            <a:r>
              <a:rPr lang="nn-NO" dirty="0"/>
              <a:t>// var reg =/sim/i;</a:t>
            </a:r>
          </a:p>
          <a:p>
            <a:r>
              <a:rPr lang="nn-NO" dirty="0"/>
              <a:t>var b="my name is sim kasaju Sim ";</a:t>
            </a:r>
          </a:p>
          <a:p>
            <a:r>
              <a:rPr lang="nn-NO" dirty="0"/>
              <a:t>result= b.match(reg);</a:t>
            </a:r>
          </a:p>
          <a:p>
            <a:r>
              <a:rPr lang="nn-NO" dirty="0"/>
              <a:t>console.log(result);</a:t>
            </a:r>
          </a:p>
          <a:p>
            <a:endParaRPr lang="nn-NO" dirty="0"/>
          </a:p>
          <a:p>
            <a:endParaRPr lang="nn-NO" dirty="0"/>
          </a:p>
          <a:p>
            <a:endParaRPr lang="nn-NO" dirty="0"/>
          </a:p>
          <a:p>
            <a:endParaRPr lang="nn-NO" dirty="0"/>
          </a:p>
        </p:txBody>
      </p:sp>
      <p:pic>
        <p:nvPicPr>
          <p:cNvPr id="9" name="Picture 8">
            <a:extLst>
              <a:ext uri="{FF2B5EF4-FFF2-40B4-BE49-F238E27FC236}">
                <a16:creationId xmlns:a16="http://schemas.microsoft.com/office/drawing/2014/main" id="{18B3DF34-EE6F-D9AB-D5DF-59A0A72C2E1A}"/>
              </a:ext>
            </a:extLst>
          </p:cNvPr>
          <p:cNvPicPr>
            <a:picLocks noChangeAspect="1"/>
          </p:cNvPicPr>
          <p:nvPr/>
        </p:nvPicPr>
        <p:blipFill>
          <a:blip r:embed="rId2"/>
          <a:stretch>
            <a:fillRect/>
          </a:stretch>
        </p:blipFill>
        <p:spPr>
          <a:xfrm>
            <a:off x="5129022" y="297055"/>
            <a:ext cx="4000500" cy="1790700"/>
          </a:xfrm>
          <a:prstGeom prst="rect">
            <a:avLst/>
          </a:prstGeom>
        </p:spPr>
      </p:pic>
      <p:pic>
        <p:nvPicPr>
          <p:cNvPr id="11" name="Picture 10">
            <a:extLst>
              <a:ext uri="{FF2B5EF4-FFF2-40B4-BE49-F238E27FC236}">
                <a16:creationId xmlns:a16="http://schemas.microsoft.com/office/drawing/2014/main" id="{5F4642D0-9BCF-B0C8-3AB1-14866FF9ACE5}"/>
              </a:ext>
            </a:extLst>
          </p:cNvPr>
          <p:cNvPicPr>
            <a:picLocks noChangeAspect="1"/>
          </p:cNvPicPr>
          <p:nvPr/>
        </p:nvPicPr>
        <p:blipFill>
          <a:blip r:embed="rId3"/>
          <a:stretch>
            <a:fillRect/>
          </a:stretch>
        </p:blipFill>
        <p:spPr>
          <a:xfrm>
            <a:off x="4965763" y="3564827"/>
            <a:ext cx="962025" cy="438150"/>
          </a:xfrm>
          <a:prstGeom prst="rect">
            <a:avLst/>
          </a:prstGeom>
        </p:spPr>
      </p:pic>
      <p:sp>
        <p:nvSpPr>
          <p:cNvPr id="12" name="TextBox 11">
            <a:extLst>
              <a:ext uri="{FF2B5EF4-FFF2-40B4-BE49-F238E27FC236}">
                <a16:creationId xmlns:a16="http://schemas.microsoft.com/office/drawing/2014/main" id="{AE025355-5BC0-2127-16D9-9DED97890E26}"/>
              </a:ext>
            </a:extLst>
          </p:cNvPr>
          <p:cNvSpPr txBox="1"/>
          <p:nvPr/>
        </p:nvSpPr>
        <p:spPr>
          <a:xfrm>
            <a:off x="9494331" y="3109180"/>
            <a:ext cx="1859469" cy="584775"/>
          </a:xfrm>
          <a:prstGeom prst="rect">
            <a:avLst/>
          </a:prstGeom>
          <a:noFill/>
        </p:spPr>
        <p:txBody>
          <a:bodyPr wrap="square" rtlCol="0">
            <a:spAutoFit/>
          </a:bodyPr>
          <a:lstStyle/>
          <a:p>
            <a:r>
              <a:rPr lang="en-US" sz="3200" dirty="0"/>
              <a:t>match()</a:t>
            </a:r>
          </a:p>
        </p:txBody>
      </p:sp>
      <p:sp>
        <p:nvSpPr>
          <p:cNvPr id="13" name="TextBox 12">
            <a:extLst>
              <a:ext uri="{FF2B5EF4-FFF2-40B4-BE49-F238E27FC236}">
                <a16:creationId xmlns:a16="http://schemas.microsoft.com/office/drawing/2014/main" id="{37DFA592-AA16-7DA8-AFA8-E51EAE220AF8}"/>
              </a:ext>
            </a:extLst>
          </p:cNvPr>
          <p:cNvSpPr txBox="1"/>
          <p:nvPr/>
        </p:nvSpPr>
        <p:spPr>
          <a:xfrm>
            <a:off x="9494331" y="3136612"/>
            <a:ext cx="1859469" cy="2554545"/>
          </a:xfrm>
          <a:prstGeom prst="rect">
            <a:avLst/>
          </a:prstGeom>
          <a:noFill/>
        </p:spPr>
        <p:txBody>
          <a:bodyPr wrap="square" rtlCol="0">
            <a:spAutoFit/>
          </a:bodyPr>
          <a:lstStyle/>
          <a:p>
            <a:r>
              <a:rPr lang="en-US" sz="3200" dirty="0"/>
              <a:t>match():</a:t>
            </a:r>
          </a:p>
          <a:p>
            <a:r>
              <a:rPr lang="en-US" sz="3200" dirty="0"/>
              <a:t>Return array if match else null</a:t>
            </a:r>
          </a:p>
        </p:txBody>
      </p:sp>
    </p:spTree>
    <p:extLst>
      <p:ext uri="{BB962C8B-B14F-4D97-AF65-F5344CB8AC3E}">
        <p14:creationId xmlns:p14="http://schemas.microsoft.com/office/powerpoint/2010/main" val="300737765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3A15BA-6672-7FA5-D2B3-AE0491EB0E56}"/>
              </a:ext>
            </a:extLst>
          </p:cNvPr>
          <p:cNvSpPr>
            <a:spLocks noGrp="1"/>
          </p:cNvSpPr>
          <p:nvPr>
            <p:ph type="sldNum" sz="quarter" idx="12"/>
          </p:nvPr>
        </p:nvSpPr>
        <p:spPr/>
        <p:txBody>
          <a:bodyPr/>
          <a:lstStyle/>
          <a:p>
            <a:fld id="{56EB6A26-E255-41DA-B629-B741FA01731F}" type="slidenum">
              <a:rPr lang="en-US" smtClean="0"/>
              <a:t>171</a:t>
            </a:fld>
            <a:endParaRPr lang="en-US"/>
          </a:p>
        </p:txBody>
      </p:sp>
      <p:sp>
        <p:nvSpPr>
          <p:cNvPr id="8" name="TextBox 7">
            <a:extLst>
              <a:ext uri="{FF2B5EF4-FFF2-40B4-BE49-F238E27FC236}">
                <a16:creationId xmlns:a16="http://schemas.microsoft.com/office/drawing/2014/main" id="{0BD14425-EFCA-47BF-09A0-626915C5BF35}"/>
              </a:ext>
            </a:extLst>
          </p:cNvPr>
          <p:cNvSpPr txBox="1"/>
          <p:nvPr/>
        </p:nvSpPr>
        <p:spPr>
          <a:xfrm>
            <a:off x="130302" y="133803"/>
            <a:ext cx="6094476" cy="2585323"/>
          </a:xfrm>
          <a:prstGeom prst="rect">
            <a:avLst/>
          </a:prstGeom>
          <a:noFill/>
        </p:spPr>
        <p:txBody>
          <a:bodyPr wrap="square">
            <a:spAutoFit/>
          </a:bodyPr>
          <a:lstStyle/>
          <a:p>
            <a:r>
              <a:rPr lang="nn-NO" dirty="0"/>
              <a:t>var reg =/sim/gi;</a:t>
            </a:r>
          </a:p>
          <a:p>
            <a:r>
              <a:rPr lang="nn-NO" dirty="0"/>
              <a:t>// var reg =/sim/i;</a:t>
            </a:r>
          </a:p>
          <a:p>
            <a:r>
              <a:rPr lang="nn-NO" dirty="0"/>
              <a:t>var b="my name is sim kasaju Sim ";</a:t>
            </a:r>
          </a:p>
          <a:p>
            <a:r>
              <a:rPr lang="nn-NO" dirty="0"/>
              <a:t>result= b.search(reg);</a:t>
            </a:r>
          </a:p>
          <a:p>
            <a:r>
              <a:rPr lang="nn-NO" dirty="0"/>
              <a:t>console.log(result);</a:t>
            </a:r>
          </a:p>
          <a:p>
            <a:endParaRPr lang="nn-NO" dirty="0"/>
          </a:p>
          <a:p>
            <a:endParaRPr lang="nn-NO" dirty="0"/>
          </a:p>
          <a:p>
            <a:endParaRPr lang="nn-NO" dirty="0"/>
          </a:p>
          <a:p>
            <a:endParaRPr lang="nn-NO" dirty="0"/>
          </a:p>
        </p:txBody>
      </p:sp>
      <p:pic>
        <p:nvPicPr>
          <p:cNvPr id="10" name="Picture 9">
            <a:extLst>
              <a:ext uri="{FF2B5EF4-FFF2-40B4-BE49-F238E27FC236}">
                <a16:creationId xmlns:a16="http://schemas.microsoft.com/office/drawing/2014/main" id="{9660A1D7-6C7B-2508-313D-47D1891B4CBF}"/>
              </a:ext>
            </a:extLst>
          </p:cNvPr>
          <p:cNvPicPr>
            <a:picLocks noChangeAspect="1"/>
          </p:cNvPicPr>
          <p:nvPr/>
        </p:nvPicPr>
        <p:blipFill>
          <a:blip r:embed="rId2"/>
          <a:stretch>
            <a:fillRect/>
          </a:stretch>
        </p:blipFill>
        <p:spPr>
          <a:xfrm>
            <a:off x="4169092" y="343471"/>
            <a:ext cx="561975" cy="428625"/>
          </a:xfrm>
          <a:prstGeom prst="rect">
            <a:avLst/>
          </a:prstGeom>
        </p:spPr>
      </p:pic>
      <p:pic>
        <p:nvPicPr>
          <p:cNvPr id="12" name="Picture 11">
            <a:extLst>
              <a:ext uri="{FF2B5EF4-FFF2-40B4-BE49-F238E27FC236}">
                <a16:creationId xmlns:a16="http://schemas.microsoft.com/office/drawing/2014/main" id="{A9189D6E-CBC5-0463-6BCF-28557558ED67}"/>
              </a:ext>
            </a:extLst>
          </p:cNvPr>
          <p:cNvPicPr>
            <a:picLocks noChangeAspect="1"/>
          </p:cNvPicPr>
          <p:nvPr/>
        </p:nvPicPr>
        <p:blipFill>
          <a:blip r:embed="rId3"/>
          <a:stretch>
            <a:fillRect/>
          </a:stretch>
        </p:blipFill>
        <p:spPr>
          <a:xfrm>
            <a:off x="5824537" y="3176587"/>
            <a:ext cx="542925" cy="504825"/>
          </a:xfrm>
          <a:prstGeom prst="rect">
            <a:avLst/>
          </a:prstGeom>
        </p:spPr>
      </p:pic>
      <p:sp>
        <p:nvSpPr>
          <p:cNvPr id="13" name="TextBox 12">
            <a:extLst>
              <a:ext uri="{FF2B5EF4-FFF2-40B4-BE49-F238E27FC236}">
                <a16:creationId xmlns:a16="http://schemas.microsoft.com/office/drawing/2014/main" id="{91C8460E-1D3E-3D37-C7E2-A0C9EEBE98FF}"/>
              </a:ext>
            </a:extLst>
          </p:cNvPr>
          <p:cNvSpPr txBox="1"/>
          <p:nvPr/>
        </p:nvSpPr>
        <p:spPr>
          <a:xfrm>
            <a:off x="429006" y="2719126"/>
            <a:ext cx="6094476" cy="2585323"/>
          </a:xfrm>
          <a:prstGeom prst="rect">
            <a:avLst/>
          </a:prstGeom>
          <a:noFill/>
        </p:spPr>
        <p:txBody>
          <a:bodyPr wrap="square">
            <a:spAutoFit/>
          </a:bodyPr>
          <a:lstStyle/>
          <a:p>
            <a:r>
              <a:rPr lang="nn-NO" dirty="0"/>
              <a:t>var reg =/sem/gi;</a:t>
            </a:r>
          </a:p>
          <a:p>
            <a:r>
              <a:rPr lang="nn-NO" dirty="0"/>
              <a:t>// var reg =/sim/i;</a:t>
            </a:r>
          </a:p>
          <a:p>
            <a:r>
              <a:rPr lang="nn-NO" dirty="0"/>
              <a:t>var b="my name is sim kasaju Sim ";</a:t>
            </a:r>
          </a:p>
          <a:p>
            <a:r>
              <a:rPr lang="nn-NO" dirty="0"/>
              <a:t>result= b.search(reg);</a:t>
            </a:r>
          </a:p>
          <a:p>
            <a:r>
              <a:rPr lang="nn-NO" dirty="0"/>
              <a:t>console.log(result);</a:t>
            </a:r>
          </a:p>
          <a:p>
            <a:endParaRPr lang="nn-NO" dirty="0"/>
          </a:p>
          <a:p>
            <a:endParaRPr lang="nn-NO" dirty="0"/>
          </a:p>
          <a:p>
            <a:endParaRPr lang="nn-NO" dirty="0"/>
          </a:p>
          <a:p>
            <a:endParaRPr lang="nn-NO" dirty="0"/>
          </a:p>
        </p:txBody>
      </p:sp>
      <p:sp>
        <p:nvSpPr>
          <p:cNvPr id="14" name="TextBox 13">
            <a:extLst>
              <a:ext uri="{FF2B5EF4-FFF2-40B4-BE49-F238E27FC236}">
                <a16:creationId xmlns:a16="http://schemas.microsoft.com/office/drawing/2014/main" id="{67CDDFCC-29AD-6B5E-4D11-08EE42635E7A}"/>
              </a:ext>
            </a:extLst>
          </p:cNvPr>
          <p:cNvSpPr txBox="1"/>
          <p:nvPr/>
        </p:nvSpPr>
        <p:spPr>
          <a:xfrm>
            <a:off x="9494331" y="3136612"/>
            <a:ext cx="1859469" cy="3046988"/>
          </a:xfrm>
          <a:prstGeom prst="rect">
            <a:avLst/>
          </a:prstGeom>
          <a:noFill/>
        </p:spPr>
        <p:txBody>
          <a:bodyPr wrap="square" rtlCol="0">
            <a:spAutoFit/>
          </a:bodyPr>
          <a:lstStyle/>
          <a:p>
            <a:r>
              <a:rPr lang="en-US" sz="3200" dirty="0"/>
              <a:t>search()</a:t>
            </a:r>
          </a:p>
          <a:p>
            <a:r>
              <a:rPr lang="en-US" sz="3200" dirty="0"/>
              <a:t>Give index if match else give -1</a:t>
            </a:r>
          </a:p>
        </p:txBody>
      </p:sp>
    </p:spTree>
    <p:extLst>
      <p:ext uri="{BB962C8B-B14F-4D97-AF65-F5344CB8AC3E}">
        <p14:creationId xmlns:p14="http://schemas.microsoft.com/office/powerpoint/2010/main" val="217205674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1BD5E8-14E9-8737-CC4A-946F0B3598D2}"/>
              </a:ext>
            </a:extLst>
          </p:cNvPr>
          <p:cNvSpPr>
            <a:spLocks noGrp="1"/>
          </p:cNvSpPr>
          <p:nvPr>
            <p:ph type="sldNum" sz="quarter" idx="12"/>
          </p:nvPr>
        </p:nvSpPr>
        <p:spPr/>
        <p:txBody>
          <a:bodyPr/>
          <a:lstStyle/>
          <a:p>
            <a:fld id="{56EB6A26-E255-41DA-B629-B741FA01731F}" type="slidenum">
              <a:rPr lang="en-US" smtClean="0"/>
              <a:t>172</a:t>
            </a:fld>
            <a:endParaRPr lang="en-US"/>
          </a:p>
        </p:txBody>
      </p:sp>
      <p:pic>
        <p:nvPicPr>
          <p:cNvPr id="4" name="Picture 3">
            <a:extLst>
              <a:ext uri="{FF2B5EF4-FFF2-40B4-BE49-F238E27FC236}">
                <a16:creationId xmlns:a16="http://schemas.microsoft.com/office/drawing/2014/main" id="{2B2DE9F5-C728-EC3E-BE36-D587AE1DA256}"/>
              </a:ext>
            </a:extLst>
          </p:cNvPr>
          <p:cNvPicPr>
            <a:picLocks noChangeAspect="1"/>
          </p:cNvPicPr>
          <p:nvPr/>
        </p:nvPicPr>
        <p:blipFill>
          <a:blip r:embed="rId2"/>
          <a:stretch>
            <a:fillRect/>
          </a:stretch>
        </p:blipFill>
        <p:spPr>
          <a:xfrm>
            <a:off x="5124450" y="1154049"/>
            <a:ext cx="4857750" cy="361950"/>
          </a:xfrm>
          <a:prstGeom prst="rect">
            <a:avLst/>
          </a:prstGeom>
        </p:spPr>
      </p:pic>
      <p:sp>
        <p:nvSpPr>
          <p:cNvPr id="8" name="TextBox 7">
            <a:extLst>
              <a:ext uri="{FF2B5EF4-FFF2-40B4-BE49-F238E27FC236}">
                <a16:creationId xmlns:a16="http://schemas.microsoft.com/office/drawing/2014/main" id="{1698EBF0-BBEA-75CD-EFAD-D8EE7D0DE81D}"/>
              </a:ext>
            </a:extLst>
          </p:cNvPr>
          <p:cNvSpPr txBox="1"/>
          <p:nvPr/>
        </p:nvSpPr>
        <p:spPr>
          <a:xfrm>
            <a:off x="148590" y="289251"/>
            <a:ext cx="6094476" cy="2585323"/>
          </a:xfrm>
          <a:prstGeom prst="rect">
            <a:avLst/>
          </a:prstGeom>
          <a:noFill/>
        </p:spPr>
        <p:txBody>
          <a:bodyPr wrap="square">
            <a:spAutoFit/>
          </a:bodyPr>
          <a:lstStyle/>
          <a:p>
            <a:r>
              <a:rPr lang="en-US" dirty="0"/>
              <a:t>var reg =/sim/</a:t>
            </a:r>
            <a:r>
              <a:rPr lang="en-US" dirty="0" err="1"/>
              <a:t>gi</a:t>
            </a:r>
            <a:r>
              <a:rPr lang="en-US" dirty="0"/>
              <a:t>;</a:t>
            </a:r>
          </a:p>
          <a:p>
            <a:r>
              <a:rPr lang="en-US" dirty="0"/>
              <a:t>// var reg =/sim/</a:t>
            </a:r>
            <a:r>
              <a:rPr lang="en-US" dirty="0" err="1"/>
              <a:t>i</a:t>
            </a:r>
            <a:r>
              <a:rPr lang="en-US" dirty="0"/>
              <a:t>;</a:t>
            </a:r>
          </a:p>
          <a:p>
            <a:r>
              <a:rPr lang="en-US" dirty="0"/>
              <a:t>var b="my name is sim kasaju Sim ";</a:t>
            </a:r>
          </a:p>
          <a:p>
            <a:r>
              <a:rPr lang="en-US" dirty="0"/>
              <a:t>result= </a:t>
            </a:r>
            <a:r>
              <a:rPr lang="en-US" dirty="0" err="1"/>
              <a:t>b.replace</a:t>
            </a:r>
            <a:r>
              <a:rPr lang="en-US" dirty="0"/>
              <a:t>(</a:t>
            </a:r>
            <a:r>
              <a:rPr lang="en-US" dirty="0" err="1"/>
              <a:t>reg,'Simanta</a:t>
            </a:r>
            <a:r>
              <a:rPr lang="en-US" dirty="0"/>
              <a:t>');</a:t>
            </a:r>
          </a:p>
          <a:p>
            <a:r>
              <a:rPr lang="en-US" dirty="0"/>
              <a:t>console.log(result);</a:t>
            </a:r>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DBA7C6F2-63C9-8377-3955-F0F066BD73C6}"/>
              </a:ext>
            </a:extLst>
          </p:cNvPr>
          <p:cNvSpPr txBox="1"/>
          <p:nvPr/>
        </p:nvSpPr>
        <p:spPr>
          <a:xfrm>
            <a:off x="337566" y="3109794"/>
            <a:ext cx="6094476" cy="2585323"/>
          </a:xfrm>
          <a:prstGeom prst="rect">
            <a:avLst/>
          </a:prstGeom>
          <a:noFill/>
        </p:spPr>
        <p:txBody>
          <a:bodyPr wrap="square">
            <a:spAutoFit/>
          </a:bodyPr>
          <a:lstStyle/>
          <a:p>
            <a:r>
              <a:rPr lang="en-US" dirty="0"/>
              <a:t>var reg =/</a:t>
            </a:r>
            <a:r>
              <a:rPr lang="en-US" dirty="0" err="1"/>
              <a:t>sem</a:t>
            </a:r>
            <a:r>
              <a:rPr lang="en-US" dirty="0"/>
              <a:t>/</a:t>
            </a:r>
            <a:r>
              <a:rPr lang="en-US" dirty="0" err="1"/>
              <a:t>gi</a:t>
            </a:r>
            <a:r>
              <a:rPr lang="en-US" dirty="0"/>
              <a:t>;</a:t>
            </a:r>
          </a:p>
          <a:p>
            <a:r>
              <a:rPr lang="en-US" dirty="0"/>
              <a:t>// var reg =/sim/</a:t>
            </a:r>
            <a:r>
              <a:rPr lang="en-US" dirty="0" err="1"/>
              <a:t>i</a:t>
            </a:r>
            <a:r>
              <a:rPr lang="en-US" dirty="0"/>
              <a:t>;</a:t>
            </a:r>
          </a:p>
          <a:p>
            <a:r>
              <a:rPr lang="en-US" dirty="0"/>
              <a:t>var b="my name is sim kasaju Sim ";</a:t>
            </a:r>
          </a:p>
          <a:p>
            <a:r>
              <a:rPr lang="en-US" dirty="0"/>
              <a:t>result= </a:t>
            </a:r>
            <a:r>
              <a:rPr lang="en-US" dirty="0" err="1"/>
              <a:t>b.replace</a:t>
            </a:r>
            <a:r>
              <a:rPr lang="en-US" dirty="0"/>
              <a:t>(</a:t>
            </a:r>
            <a:r>
              <a:rPr lang="en-US" dirty="0" err="1"/>
              <a:t>reg,'Simanta</a:t>
            </a:r>
            <a:r>
              <a:rPr lang="en-US" dirty="0"/>
              <a:t>');</a:t>
            </a:r>
          </a:p>
          <a:p>
            <a:r>
              <a:rPr lang="en-US" dirty="0"/>
              <a:t>console.log(result);</a:t>
            </a:r>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2E5D71B2-AF43-14F5-AC74-7749BBACE978}"/>
              </a:ext>
            </a:extLst>
          </p:cNvPr>
          <p:cNvPicPr>
            <a:picLocks noChangeAspect="1"/>
          </p:cNvPicPr>
          <p:nvPr/>
        </p:nvPicPr>
        <p:blipFill>
          <a:blip r:embed="rId3"/>
          <a:stretch>
            <a:fillRect/>
          </a:stretch>
        </p:blipFill>
        <p:spPr>
          <a:xfrm>
            <a:off x="4200525" y="3252787"/>
            <a:ext cx="3790950" cy="352425"/>
          </a:xfrm>
          <a:prstGeom prst="rect">
            <a:avLst/>
          </a:prstGeom>
        </p:spPr>
      </p:pic>
      <p:sp>
        <p:nvSpPr>
          <p:cNvPr id="12" name="TextBox 11">
            <a:extLst>
              <a:ext uri="{FF2B5EF4-FFF2-40B4-BE49-F238E27FC236}">
                <a16:creationId xmlns:a16="http://schemas.microsoft.com/office/drawing/2014/main" id="{AF065F30-8EF5-6527-DF29-B9826EB59659}"/>
              </a:ext>
            </a:extLst>
          </p:cNvPr>
          <p:cNvSpPr txBox="1"/>
          <p:nvPr/>
        </p:nvSpPr>
        <p:spPr>
          <a:xfrm>
            <a:off x="9494331" y="2487388"/>
            <a:ext cx="1859469" cy="3539430"/>
          </a:xfrm>
          <a:prstGeom prst="rect">
            <a:avLst/>
          </a:prstGeom>
          <a:noFill/>
        </p:spPr>
        <p:txBody>
          <a:bodyPr wrap="square" rtlCol="0">
            <a:spAutoFit/>
          </a:bodyPr>
          <a:lstStyle/>
          <a:p>
            <a:r>
              <a:rPr lang="en-US" sz="3200" dirty="0"/>
              <a:t>replace()</a:t>
            </a:r>
          </a:p>
          <a:p>
            <a:r>
              <a:rPr lang="en-US" sz="3200" dirty="0"/>
              <a:t>replace match value with given value</a:t>
            </a:r>
          </a:p>
        </p:txBody>
      </p:sp>
    </p:spTree>
    <p:extLst>
      <p:ext uri="{BB962C8B-B14F-4D97-AF65-F5344CB8AC3E}">
        <p14:creationId xmlns:p14="http://schemas.microsoft.com/office/powerpoint/2010/main" val="12302097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8E5329-4EA6-27A4-1C78-77C32C66655A}"/>
              </a:ext>
            </a:extLst>
          </p:cNvPr>
          <p:cNvSpPr>
            <a:spLocks noGrp="1"/>
          </p:cNvSpPr>
          <p:nvPr>
            <p:ph type="sldNum" sz="quarter" idx="12"/>
          </p:nvPr>
        </p:nvSpPr>
        <p:spPr/>
        <p:txBody>
          <a:bodyPr/>
          <a:lstStyle/>
          <a:p>
            <a:fld id="{56EB6A26-E255-41DA-B629-B741FA01731F}" type="slidenum">
              <a:rPr lang="en-US" smtClean="0"/>
              <a:t>173</a:t>
            </a:fld>
            <a:endParaRPr lang="en-US"/>
          </a:p>
        </p:txBody>
      </p:sp>
      <p:pic>
        <p:nvPicPr>
          <p:cNvPr id="4" name="Picture 3">
            <a:extLst>
              <a:ext uri="{FF2B5EF4-FFF2-40B4-BE49-F238E27FC236}">
                <a16:creationId xmlns:a16="http://schemas.microsoft.com/office/drawing/2014/main" id="{4C1ADEBE-8A2C-5E24-0E04-8B1A9BE57EE8}"/>
              </a:ext>
            </a:extLst>
          </p:cNvPr>
          <p:cNvPicPr>
            <a:picLocks noChangeAspect="1"/>
          </p:cNvPicPr>
          <p:nvPr/>
        </p:nvPicPr>
        <p:blipFill>
          <a:blip r:embed="rId2"/>
          <a:stretch>
            <a:fillRect/>
          </a:stretch>
        </p:blipFill>
        <p:spPr>
          <a:xfrm>
            <a:off x="0" y="813244"/>
            <a:ext cx="11812339" cy="3786188"/>
          </a:xfrm>
          <a:prstGeom prst="rect">
            <a:avLst/>
          </a:prstGeom>
        </p:spPr>
      </p:pic>
    </p:spTree>
    <p:extLst>
      <p:ext uri="{BB962C8B-B14F-4D97-AF65-F5344CB8AC3E}">
        <p14:creationId xmlns:p14="http://schemas.microsoft.com/office/powerpoint/2010/main" val="16799532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B41E5A-1CDE-89EF-6EE8-C32BB1F64982}"/>
              </a:ext>
            </a:extLst>
          </p:cNvPr>
          <p:cNvSpPr>
            <a:spLocks noGrp="1"/>
          </p:cNvSpPr>
          <p:nvPr>
            <p:ph type="sldNum" sz="quarter" idx="12"/>
          </p:nvPr>
        </p:nvSpPr>
        <p:spPr/>
        <p:txBody>
          <a:bodyPr/>
          <a:lstStyle/>
          <a:p>
            <a:fld id="{56EB6A26-E255-41DA-B629-B741FA01731F}" type="slidenum">
              <a:rPr lang="en-US" smtClean="0"/>
              <a:t>174</a:t>
            </a:fld>
            <a:endParaRPr lang="en-US"/>
          </a:p>
        </p:txBody>
      </p:sp>
      <p:sp>
        <p:nvSpPr>
          <p:cNvPr id="8" name="TextBox 7">
            <a:extLst>
              <a:ext uri="{FF2B5EF4-FFF2-40B4-BE49-F238E27FC236}">
                <a16:creationId xmlns:a16="http://schemas.microsoft.com/office/drawing/2014/main" id="{45FEE182-5D5A-1350-819B-DB48B82EE6DF}"/>
              </a:ext>
            </a:extLst>
          </p:cNvPr>
          <p:cNvSpPr txBox="1"/>
          <p:nvPr/>
        </p:nvSpPr>
        <p:spPr>
          <a:xfrm>
            <a:off x="276606" y="415927"/>
            <a:ext cx="6094476" cy="2862322"/>
          </a:xfrm>
          <a:prstGeom prst="rect">
            <a:avLst/>
          </a:prstGeom>
          <a:noFill/>
        </p:spPr>
        <p:txBody>
          <a:bodyPr wrap="square">
            <a:spAutoFit/>
          </a:bodyPr>
          <a:lstStyle/>
          <a:p>
            <a:r>
              <a:rPr lang="en-US" dirty="0"/>
              <a:t>var a=/apple/</a:t>
            </a:r>
            <a:r>
              <a:rPr lang="en-US" dirty="0" err="1"/>
              <a:t>gi</a:t>
            </a:r>
            <a:r>
              <a:rPr lang="en-US" dirty="0"/>
              <a:t>;</a:t>
            </a:r>
          </a:p>
          <a:p>
            <a:r>
              <a:rPr lang="en-US" dirty="0"/>
              <a:t>var b="</a:t>
            </a:r>
            <a:r>
              <a:rPr lang="en-US" dirty="0" err="1"/>
              <a:t>i</a:t>
            </a:r>
            <a:r>
              <a:rPr lang="en-US" dirty="0"/>
              <a:t> love </a:t>
            </a:r>
            <a:r>
              <a:rPr lang="en-US" dirty="0" err="1"/>
              <a:t>apple,banana,mango</a:t>
            </a:r>
            <a:r>
              <a:rPr lang="en-US" dirty="0"/>
              <a:t>";</a:t>
            </a:r>
          </a:p>
          <a:p>
            <a:r>
              <a:rPr lang="en-US" dirty="0"/>
              <a:t>result=</a:t>
            </a:r>
            <a:r>
              <a:rPr lang="en-US" dirty="0" err="1"/>
              <a:t>b.search</a:t>
            </a:r>
            <a:r>
              <a:rPr lang="en-US" dirty="0"/>
              <a:t>(a);</a:t>
            </a:r>
          </a:p>
          <a:p>
            <a:r>
              <a:rPr lang="en-US" dirty="0"/>
              <a:t>if(result&gt;=0)</a:t>
            </a:r>
          </a:p>
          <a:p>
            <a:r>
              <a:rPr lang="en-US" dirty="0"/>
              <a:t>{</a:t>
            </a:r>
          </a:p>
          <a:p>
            <a:r>
              <a:rPr lang="en-US" dirty="0" err="1"/>
              <a:t>document.write</a:t>
            </a:r>
            <a:r>
              <a:rPr lang="en-US" dirty="0"/>
              <a:t>("apple is appeared at-",result,"&lt;</a:t>
            </a:r>
            <a:r>
              <a:rPr lang="en-US" dirty="0" err="1"/>
              <a:t>br</a:t>
            </a:r>
            <a:r>
              <a:rPr lang="en-US" dirty="0"/>
              <a:t>&gt;");</a:t>
            </a:r>
          </a:p>
          <a:p>
            <a:r>
              <a:rPr lang="en-US" dirty="0"/>
              <a:t>}</a:t>
            </a:r>
          </a:p>
          <a:p>
            <a:r>
              <a:rPr lang="en-US" dirty="0"/>
              <a:t>else{</a:t>
            </a:r>
          </a:p>
          <a:p>
            <a:r>
              <a:rPr lang="en-US" dirty="0"/>
              <a:t>    </a:t>
            </a:r>
            <a:r>
              <a:rPr lang="en-US" dirty="0" err="1"/>
              <a:t>document.write</a:t>
            </a:r>
            <a:r>
              <a:rPr lang="en-US" dirty="0"/>
              <a:t>("apple is not found &lt;</a:t>
            </a:r>
            <a:r>
              <a:rPr lang="en-US" dirty="0" err="1"/>
              <a:t>br</a:t>
            </a:r>
            <a:r>
              <a:rPr lang="en-US" dirty="0"/>
              <a:t>&gt;");</a:t>
            </a:r>
          </a:p>
          <a:p>
            <a:r>
              <a:rPr lang="en-US" dirty="0"/>
              <a:t>}</a:t>
            </a:r>
          </a:p>
        </p:txBody>
      </p:sp>
      <p:pic>
        <p:nvPicPr>
          <p:cNvPr id="10" name="Picture 9">
            <a:extLst>
              <a:ext uri="{FF2B5EF4-FFF2-40B4-BE49-F238E27FC236}">
                <a16:creationId xmlns:a16="http://schemas.microsoft.com/office/drawing/2014/main" id="{91F5A371-1CF2-6993-9380-33D5BE5E4837}"/>
              </a:ext>
            </a:extLst>
          </p:cNvPr>
          <p:cNvPicPr>
            <a:picLocks noChangeAspect="1"/>
          </p:cNvPicPr>
          <p:nvPr/>
        </p:nvPicPr>
        <p:blipFill>
          <a:blip r:embed="rId2"/>
          <a:stretch>
            <a:fillRect/>
          </a:stretch>
        </p:blipFill>
        <p:spPr>
          <a:xfrm>
            <a:off x="4533900" y="415927"/>
            <a:ext cx="6819900" cy="866775"/>
          </a:xfrm>
          <a:prstGeom prst="rect">
            <a:avLst/>
          </a:prstGeom>
        </p:spPr>
      </p:pic>
      <p:pic>
        <p:nvPicPr>
          <p:cNvPr id="12" name="Picture 11">
            <a:extLst>
              <a:ext uri="{FF2B5EF4-FFF2-40B4-BE49-F238E27FC236}">
                <a16:creationId xmlns:a16="http://schemas.microsoft.com/office/drawing/2014/main" id="{C57A806B-489E-2E1E-6C1E-7BDDE8DDD395}"/>
              </a:ext>
            </a:extLst>
          </p:cNvPr>
          <p:cNvPicPr>
            <a:picLocks noChangeAspect="1"/>
          </p:cNvPicPr>
          <p:nvPr/>
        </p:nvPicPr>
        <p:blipFill>
          <a:blip r:embed="rId3"/>
          <a:stretch>
            <a:fillRect/>
          </a:stretch>
        </p:blipFill>
        <p:spPr>
          <a:xfrm>
            <a:off x="5738812" y="4043172"/>
            <a:ext cx="5743575" cy="838200"/>
          </a:xfrm>
          <a:prstGeom prst="rect">
            <a:avLst/>
          </a:prstGeom>
        </p:spPr>
      </p:pic>
      <p:sp>
        <p:nvSpPr>
          <p:cNvPr id="13" name="TextBox 12">
            <a:extLst>
              <a:ext uri="{FF2B5EF4-FFF2-40B4-BE49-F238E27FC236}">
                <a16:creationId xmlns:a16="http://schemas.microsoft.com/office/drawing/2014/main" id="{91D084C9-4180-1CAA-7C5D-D176CA6D452A}"/>
              </a:ext>
            </a:extLst>
          </p:cNvPr>
          <p:cNvSpPr txBox="1"/>
          <p:nvPr/>
        </p:nvSpPr>
        <p:spPr>
          <a:xfrm>
            <a:off x="276606" y="3676590"/>
            <a:ext cx="6094476" cy="2862322"/>
          </a:xfrm>
          <a:prstGeom prst="rect">
            <a:avLst/>
          </a:prstGeom>
          <a:noFill/>
        </p:spPr>
        <p:txBody>
          <a:bodyPr wrap="square">
            <a:spAutoFit/>
          </a:bodyPr>
          <a:lstStyle/>
          <a:p>
            <a:r>
              <a:rPr lang="en-US" dirty="0"/>
              <a:t>var a=/litchi/</a:t>
            </a:r>
            <a:r>
              <a:rPr lang="en-US" dirty="0" err="1"/>
              <a:t>gi</a:t>
            </a:r>
            <a:r>
              <a:rPr lang="en-US" dirty="0"/>
              <a:t>;</a:t>
            </a:r>
          </a:p>
          <a:p>
            <a:r>
              <a:rPr lang="en-US" dirty="0"/>
              <a:t>var b="</a:t>
            </a:r>
            <a:r>
              <a:rPr lang="en-US" dirty="0" err="1"/>
              <a:t>i</a:t>
            </a:r>
            <a:r>
              <a:rPr lang="en-US" dirty="0"/>
              <a:t> love </a:t>
            </a:r>
            <a:r>
              <a:rPr lang="en-US" dirty="0" err="1"/>
              <a:t>apple,banana,mango</a:t>
            </a:r>
            <a:r>
              <a:rPr lang="en-US" dirty="0"/>
              <a:t>";</a:t>
            </a:r>
          </a:p>
          <a:p>
            <a:r>
              <a:rPr lang="en-US" dirty="0"/>
              <a:t>result=</a:t>
            </a:r>
            <a:r>
              <a:rPr lang="en-US" dirty="0" err="1"/>
              <a:t>b.search</a:t>
            </a:r>
            <a:r>
              <a:rPr lang="en-US" dirty="0"/>
              <a:t>(a);</a:t>
            </a:r>
          </a:p>
          <a:p>
            <a:r>
              <a:rPr lang="en-US" dirty="0"/>
              <a:t>if(result&gt;=0)</a:t>
            </a:r>
          </a:p>
          <a:p>
            <a:r>
              <a:rPr lang="en-US" dirty="0"/>
              <a:t>{</a:t>
            </a:r>
          </a:p>
          <a:p>
            <a:r>
              <a:rPr lang="en-US" dirty="0" err="1"/>
              <a:t>document.write</a:t>
            </a:r>
            <a:r>
              <a:rPr lang="en-US" dirty="0"/>
              <a:t>("apple is appeared at-",result,"&lt;</a:t>
            </a:r>
            <a:r>
              <a:rPr lang="en-US" dirty="0" err="1"/>
              <a:t>br</a:t>
            </a:r>
            <a:r>
              <a:rPr lang="en-US" dirty="0"/>
              <a:t>&gt;");</a:t>
            </a:r>
          </a:p>
          <a:p>
            <a:r>
              <a:rPr lang="en-US" dirty="0"/>
              <a:t>}</a:t>
            </a:r>
          </a:p>
          <a:p>
            <a:r>
              <a:rPr lang="en-US" dirty="0"/>
              <a:t>else{</a:t>
            </a:r>
          </a:p>
          <a:p>
            <a:r>
              <a:rPr lang="en-US" dirty="0"/>
              <a:t>    </a:t>
            </a:r>
            <a:r>
              <a:rPr lang="en-US" dirty="0" err="1"/>
              <a:t>document.write</a:t>
            </a:r>
            <a:r>
              <a:rPr lang="en-US" dirty="0"/>
              <a:t>("apple is not found &lt;</a:t>
            </a:r>
            <a:r>
              <a:rPr lang="en-US" dirty="0" err="1"/>
              <a:t>br</a:t>
            </a:r>
            <a:r>
              <a:rPr lang="en-US" dirty="0"/>
              <a:t>&gt;");</a:t>
            </a:r>
          </a:p>
          <a:p>
            <a:r>
              <a:rPr lang="en-US" dirty="0"/>
              <a:t>}</a:t>
            </a:r>
          </a:p>
        </p:txBody>
      </p:sp>
    </p:spTree>
    <p:extLst>
      <p:ext uri="{BB962C8B-B14F-4D97-AF65-F5344CB8AC3E}">
        <p14:creationId xmlns:p14="http://schemas.microsoft.com/office/powerpoint/2010/main" val="40691546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7EC79B-765A-13D1-B088-1C297E0D2156}"/>
              </a:ext>
            </a:extLst>
          </p:cNvPr>
          <p:cNvSpPr>
            <a:spLocks noGrp="1"/>
          </p:cNvSpPr>
          <p:nvPr>
            <p:ph type="sldNum" sz="quarter" idx="12"/>
          </p:nvPr>
        </p:nvSpPr>
        <p:spPr/>
        <p:txBody>
          <a:bodyPr/>
          <a:lstStyle/>
          <a:p>
            <a:fld id="{56EB6A26-E255-41DA-B629-B741FA01731F}" type="slidenum">
              <a:rPr lang="en-US" smtClean="0"/>
              <a:t>175</a:t>
            </a:fld>
            <a:endParaRPr lang="en-US"/>
          </a:p>
        </p:txBody>
      </p:sp>
      <p:sp>
        <p:nvSpPr>
          <p:cNvPr id="6" name="TextBox 5">
            <a:extLst>
              <a:ext uri="{FF2B5EF4-FFF2-40B4-BE49-F238E27FC236}">
                <a16:creationId xmlns:a16="http://schemas.microsoft.com/office/drawing/2014/main" id="{9518DEA3-339E-4E4C-2AB4-359E571A0D32}"/>
              </a:ext>
            </a:extLst>
          </p:cNvPr>
          <p:cNvSpPr txBox="1"/>
          <p:nvPr/>
        </p:nvSpPr>
        <p:spPr>
          <a:xfrm>
            <a:off x="944118" y="781687"/>
            <a:ext cx="6094476" cy="2862322"/>
          </a:xfrm>
          <a:prstGeom prst="rect">
            <a:avLst/>
          </a:prstGeom>
          <a:noFill/>
        </p:spPr>
        <p:txBody>
          <a:bodyPr wrap="square">
            <a:spAutoFit/>
          </a:bodyPr>
          <a:lstStyle/>
          <a:p>
            <a:r>
              <a:rPr lang="en-US" dirty="0"/>
              <a:t>var a=/hello/;</a:t>
            </a:r>
          </a:p>
          <a:p>
            <a:r>
              <a:rPr lang="en-US" dirty="0"/>
              <a:t>var b=" ";</a:t>
            </a:r>
          </a:p>
          <a:p>
            <a:r>
              <a:rPr lang="en-US" dirty="0"/>
              <a:t>result=</a:t>
            </a:r>
            <a:r>
              <a:rPr lang="en-US" dirty="0" err="1"/>
              <a:t>b.search</a:t>
            </a:r>
            <a:r>
              <a:rPr lang="en-US" dirty="0"/>
              <a:t>(a);</a:t>
            </a:r>
          </a:p>
          <a:p>
            <a:r>
              <a:rPr lang="en-US" dirty="0"/>
              <a:t>if(result&gt;=0)</a:t>
            </a:r>
          </a:p>
          <a:p>
            <a:r>
              <a:rPr lang="en-US" dirty="0"/>
              <a:t>{</a:t>
            </a:r>
          </a:p>
          <a:p>
            <a:r>
              <a:rPr lang="en-US" dirty="0" err="1"/>
              <a:t>document.write</a:t>
            </a:r>
            <a:r>
              <a:rPr lang="en-US" dirty="0"/>
              <a:t>("pattern is matched" );</a:t>
            </a:r>
          </a:p>
          <a:p>
            <a:r>
              <a:rPr lang="en-US" dirty="0"/>
              <a:t>}</a:t>
            </a:r>
          </a:p>
          <a:p>
            <a:r>
              <a:rPr lang="en-US" dirty="0"/>
              <a:t>else{</a:t>
            </a:r>
          </a:p>
          <a:p>
            <a:r>
              <a:rPr lang="en-US" dirty="0"/>
              <a:t>    </a:t>
            </a:r>
            <a:r>
              <a:rPr lang="en-US" dirty="0" err="1"/>
              <a:t>document.write</a:t>
            </a:r>
            <a:r>
              <a:rPr lang="en-US" dirty="0"/>
              <a:t>("not matched");</a:t>
            </a:r>
          </a:p>
          <a:p>
            <a:r>
              <a:rPr lang="en-US" dirty="0"/>
              <a:t>}</a:t>
            </a:r>
          </a:p>
        </p:txBody>
      </p:sp>
    </p:spTree>
    <p:extLst>
      <p:ext uri="{BB962C8B-B14F-4D97-AF65-F5344CB8AC3E}">
        <p14:creationId xmlns:p14="http://schemas.microsoft.com/office/powerpoint/2010/main" val="2422389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1D2A1B-BC4D-0292-4F0B-53300C9296C5}"/>
              </a:ext>
            </a:extLst>
          </p:cNvPr>
          <p:cNvSpPr>
            <a:spLocks noGrp="1"/>
          </p:cNvSpPr>
          <p:nvPr>
            <p:ph type="sldNum" sz="quarter" idx="12"/>
          </p:nvPr>
        </p:nvSpPr>
        <p:spPr/>
        <p:txBody>
          <a:bodyPr/>
          <a:lstStyle/>
          <a:p>
            <a:fld id="{56EB6A26-E255-41DA-B629-B741FA01731F}" type="slidenum">
              <a:rPr lang="en-US" smtClean="0"/>
              <a:t>176</a:t>
            </a:fld>
            <a:endParaRPr lang="en-US"/>
          </a:p>
        </p:txBody>
      </p:sp>
      <p:pic>
        <p:nvPicPr>
          <p:cNvPr id="3" name="Picture 2">
            <a:extLst>
              <a:ext uri="{FF2B5EF4-FFF2-40B4-BE49-F238E27FC236}">
                <a16:creationId xmlns:a16="http://schemas.microsoft.com/office/drawing/2014/main" id="{6577487F-B85E-0382-6217-E0FB8149C581}"/>
              </a:ext>
            </a:extLst>
          </p:cNvPr>
          <p:cNvPicPr>
            <a:picLocks noChangeAspect="1"/>
          </p:cNvPicPr>
          <p:nvPr/>
        </p:nvPicPr>
        <p:blipFill>
          <a:blip r:embed="rId2"/>
          <a:stretch>
            <a:fillRect/>
          </a:stretch>
        </p:blipFill>
        <p:spPr>
          <a:xfrm>
            <a:off x="485964" y="313203"/>
            <a:ext cx="8813484" cy="4199316"/>
          </a:xfrm>
          <a:prstGeom prst="rect">
            <a:avLst/>
          </a:prstGeom>
        </p:spPr>
      </p:pic>
    </p:spTree>
    <p:extLst>
      <p:ext uri="{BB962C8B-B14F-4D97-AF65-F5344CB8AC3E}">
        <p14:creationId xmlns:p14="http://schemas.microsoft.com/office/powerpoint/2010/main" val="6590991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ED2D61-09C4-A5E0-64C1-7A33B4D4021A}"/>
              </a:ext>
            </a:extLst>
          </p:cNvPr>
          <p:cNvSpPr>
            <a:spLocks noGrp="1"/>
          </p:cNvSpPr>
          <p:nvPr>
            <p:ph type="sldNum" sz="quarter" idx="12"/>
          </p:nvPr>
        </p:nvSpPr>
        <p:spPr/>
        <p:txBody>
          <a:bodyPr/>
          <a:lstStyle/>
          <a:p>
            <a:fld id="{56EB6A26-E255-41DA-B629-B741FA01731F}" type="slidenum">
              <a:rPr lang="en-US" smtClean="0"/>
              <a:t>177</a:t>
            </a:fld>
            <a:endParaRPr lang="en-US"/>
          </a:p>
        </p:txBody>
      </p:sp>
      <p:pic>
        <p:nvPicPr>
          <p:cNvPr id="4" name="Picture 3">
            <a:extLst>
              <a:ext uri="{FF2B5EF4-FFF2-40B4-BE49-F238E27FC236}">
                <a16:creationId xmlns:a16="http://schemas.microsoft.com/office/drawing/2014/main" id="{1B00AF8E-ED3D-DAD1-EB4B-B3964AEDAB37}"/>
              </a:ext>
            </a:extLst>
          </p:cNvPr>
          <p:cNvPicPr>
            <a:picLocks noChangeAspect="1"/>
          </p:cNvPicPr>
          <p:nvPr/>
        </p:nvPicPr>
        <p:blipFill>
          <a:blip r:embed="rId2"/>
          <a:stretch>
            <a:fillRect/>
          </a:stretch>
        </p:blipFill>
        <p:spPr>
          <a:xfrm>
            <a:off x="1038407" y="0"/>
            <a:ext cx="9401953" cy="6858000"/>
          </a:xfrm>
          <a:prstGeom prst="rect">
            <a:avLst/>
          </a:prstGeom>
        </p:spPr>
      </p:pic>
    </p:spTree>
    <p:extLst>
      <p:ext uri="{BB962C8B-B14F-4D97-AF65-F5344CB8AC3E}">
        <p14:creationId xmlns:p14="http://schemas.microsoft.com/office/powerpoint/2010/main" val="39833441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B2C5FF-2168-7FA7-EED1-E21BF9BA4576}"/>
              </a:ext>
            </a:extLst>
          </p:cNvPr>
          <p:cNvSpPr>
            <a:spLocks noGrp="1"/>
          </p:cNvSpPr>
          <p:nvPr>
            <p:ph type="sldNum" sz="quarter" idx="12"/>
          </p:nvPr>
        </p:nvSpPr>
        <p:spPr/>
        <p:txBody>
          <a:bodyPr/>
          <a:lstStyle/>
          <a:p>
            <a:fld id="{56EB6A26-E255-41DA-B629-B741FA01731F}" type="slidenum">
              <a:rPr lang="en-US" smtClean="0"/>
              <a:t>178</a:t>
            </a:fld>
            <a:endParaRPr lang="en-US"/>
          </a:p>
        </p:txBody>
      </p:sp>
      <p:pic>
        <p:nvPicPr>
          <p:cNvPr id="4" name="Picture 3">
            <a:extLst>
              <a:ext uri="{FF2B5EF4-FFF2-40B4-BE49-F238E27FC236}">
                <a16:creationId xmlns:a16="http://schemas.microsoft.com/office/drawing/2014/main" id="{2F2B0FCF-8959-4655-9E59-75EF1DAAAD6D}"/>
              </a:ext>
            </a:extLst>
          </p:cNvPr>
          <p:cNvPicPr>
            <a:picLocks noChangeAspect="1"/>
          </p:cNvPicPr>
          <p:nvPr/>
        </p:nvPicPr>
        <p:blipFill>
          <a:blip r:embed="rId2"/>
          <a:stretch>
            <a:fillRect/>
          </a:stretch>
        </p:blipFill>
        <p:spPr>
          <a:xfrm>
            <a:off x="950214" y="389382"/>
            <a:ext cx="9486900" cy="2933700"/>
          </a:xfrm>
          <a:prstGeom prst="rect">
            <a:avLst/>
          </a:prstGeom>
        </p:spPr>
      </p:pic>
    </p:spTree>
    <p:extLst>
      <p:ext uri="{BB962C8B-B14F-4D97-AF65-F5344CB8AC3E}">
        <p14:creationId xmlns:p14="http://schemas.microsoft.com/office/powerpoint/2010/main" val="404630999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811797-E506-B91D-EEE7-B1228EB6612E}"/>
              </a:ext>
            </a:extLst>
          </p:cNvPr>
          <p:cNvSpPr>
            <a:spLocks noGrp="1"/>
          </p:cNvSpPr>
          <p:nvPr>
            <p:ph type="sldNum" sz="quarter" idx="12"/>
          </p:nvPr>
        </p:nvSpPr>
        <p:spPr/>
        <p:txBody>
          <a:bodyPr/>
          <a:lstStyle/>
          <a:p>
            <a:fld id="{56EB6A26-E255-41DA-B629-B741FA01731F}" type="slidenum">
              <a:rPr lang="en-US" smtClean="0"/>
              <a:t>179</a:t>
            </a:fld>
            <a:endParaRPr lang="en-US"/>
          </a:p>
        </p:txBody>
      </p:sp>
      <p:pic>
        <p:nvPicPr>
          <p:cNvPr id="4" name="Picture 3">
            <a:extLst>
              <a:ext uri="{FF2B5EF4-FFF2-40B4-BE49-F238E27FC236}">
                <a16:creationId xmlns:a16="http://schemas.microsoft.com/office/drawing/2014/main" id="{B37FC7ED-59C0-488F-446F-E8BC4738B2EA}"/>
              </a:ext>
            </a:extLst>
          </p:cNvPr>
          <p:cNvPicPr>
            <a:picLocks noChangeAspect="1"/>
          </p:cNvPicPr>
          <p:nvPr/>
        </p:nvPicPr>
        <p:blipFill>
          <a:blip r:embed="rId2"/>
          <a:stretch>
            <a:fillRect/>
          </a:stretch>
        </p:blipFill>
        <p:spPr>
          <a:xfrm>
            <a:off x="104965" y="373951"/>
            <a:ext cx="3971925" cy="5762625"/>
          </a:xfrm>
          <a:prstGeom prst="rect">
            <a:avLst/>
          </a:prstGeom>
        </p:spPr>
      </p:pic>
      <p:pic>
        <p:nvPicPr>
          <p:cNvPr id="6" name="Picture 5">
            <a:extLst>
              <a:ext uri="{FF2B5EF4-FFF2-40B4-BE49-F238E27FC236}">
                <a16:creationId xmlns:a16="http://schemas.microsoft.com/office/drawing/2014/main" id="{677E4B04-C241-95C5-3C90-DF657F946B1F}"/>
              </a:ext>
            </a:extLst>
          </p:cNvPr>
          <p:cNvPicPr>
            <a:picLocks noChangeAspect="1"/>
          </p:cNvPicPr>
          <p:nvPr/>
        </p:nvPicPr>
        <p:blipFill rotWithShape="1">
          <a:blip r:embed="rId3"/>
          <a:srcRect l="-233" t="48605"/>
          <a:stretch/>
        </p:blipFill>
        <p:spPr>
          <a:xfrm>
            <a:off x="5404105" y="2633472"/>
            <a:ext cx="4172140" cy="2021776"/>
          </a:xfrm>
          <a:prstGeom prst="rect">
            <a:avLst/>
          </a:prstGeom>
        </p:spPr>
      </p:pic>
      <p:sp>
        <p:nvSpPr>
          <p:cNvPr id="5" name="TextBox 4">
            <a:extLst>
              <a:ext uri="{FF2B5EF4-FFF2-40B4-BE49-F238E27FC236}">
                <a16:creationId xmlns:a16="http://schemas.microsoft.com/office/drawing/2014/main" id="{737B21B7-8E9D-78C4-1865-6B1C166F69E4}"/>
              </a:ext>
            </a:extLst>
          </p:cNvPr>
          <p:cNvSpPr txBox="1"/>
          <p:nvPr/>
        </p:nvSpPr>
        <p:spPr>
          <a:xfrm>
            <a:off x="5186934" y="932370"/>
            <a:ext cx="6094476" cy="369332"/>
          </a:xfrm>
          <a:prstGeom prst="rect">
            <a:avLst/>
          </a:prstGeom>
          <a:noFill/>
        </p:spPr>
        <p:txBody>
          <a:bodyPr wrap="square">
            <a:spAutoFit/>
          </a:bodyPr>
          <a:lstStyle/>
          <a:p>
            <a:r>
              <a:rPr lang="en-US" dirty="0"/>
              <a:t>https://regexr.com/</a:t>
            </a:r>
          </a:p>
        </p:txBody>
      </p:sp>
    </p:spTree>
    <p:extLst>
      <p:ext uri="{BB962C8B-B14F-4D97-AF65-F5344CB8AC3E}">
        <p14:creationId xmlns:p14="http://schemas.microsoft.com/office/powerpoint/2010/main" val="783989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84CBFC-30B3-C42B-5EBE-DB889833308B}"/>
              </a:ext>
            </a:extLst>
          </p:cNvPr>
          <p:cNvPicPr>
            <a:picLocks noChangeAspect="1"/>
          </p:cNvPicPr>
          <p:nvPr/>
        </p:nvPicPr>
        <p:blipFill>
          <a:blip r:embed="rId2"/>
          <a:stretch>
            <a:fillRect/>
          </a:stretch>
        </p:blipFill>
        <p:spPr>
          <a:xfrm>
            <a:off x="1145597" y="104775"/>
            <a:ext cx="8148205" cy="6858000"/>
          </a:xfrm>
          <a:prstGeom prst="rect">
            <a:avLst/>
          </a:prstGeom>
        </p:spPr>
      </p:pic>
      <p:sp>
        <p:nvSpPr>
          <p:cNvPr id="2" name="Slide Number Placeholder 1">
            <a:extLst>
              <a:ext uri="{FF2B5EF4-FFF2-40B4-BE49-F238E27FC236}">
                <a16:creationId xmlns:a16="http://schemas.microsoft.com/office/drawing/2014/main" id="{76CB70F2-3F32-C365-2E50-055204D96375}"/>
              </a:ext>
            </a:extLst>
          </p:cNvPr>
          <p:cNvSpPr>
            <a:spLocks noGrp="1"/>
          </p:cNvSpPr>
          <p:nvPr>
            <p:ph type="sldNum" sz="quarter" idx="12"/>
          </p:nvPr>
        </p:nvSpPr>
        <p:spPr/>
        <p:txBody>
          <a:bodyPr/>
          <a:lstStyle/>
          <a:p>
            <a:fld id="{56EB6A26-E255-41DA-B629-B741FA01731F}" type="slidenum">
              <a:rPr lang="en-US" smtClean="0"/>
              <a:t>18</a:t>
            </a:fld>
            <a:endParaRPr lang="en-US"/>
          </a:p>
        </p:txBody>
      </p:sp>
    </p:spTree>
    <p:extLst>
      <p:ext uri="{BB962C8B-B14F-4D97-AF65-F5344CB8AC3E}">
        <p14:creationId xmlns:p14="http://schemas.microsoft.com/office/powerpoint/2010/main" val="18453987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9675C1-2628-3510-EAA7-81D972FCDD3B}"/>
              </a:ext>
            </a:extLst>
          </p:cNvPr>
          <p:cNvSpPr>
            <a:spLocks noGrp="1"/>
          </p:cNvSpPr>
          <p:nvPr>
            <p:ph type="sldNum" sz="quarter" idx="12"/>
          </p:nvPr>
        </p:nvSpPr>
        <p:spPr/>
        <p:txBody>
          <a:bodyPr/>
          <a:lstStyle/>
          <a:p>
            <a:fld id="{56EB6A26-E255-41DA-B629-B741FA01731F}" type="slidenum">
              <a:rPr lang="en-US" smtClean="0"/>
              <a:t>180</a:t>
            </a:fld>
            <a:endParaRPr lang="en-US"/>
          </a:p>
        </p:txBody>
      </p:sp>
      <p:pic>
        <p:nvPicPr>
          <p:cNvPr id="4" name="Picture 3">
            <a:extLst>
              <a:ext uri="{FF2B5EF4-FFF2-40B4-BE49-F238E27FC236}">
                <a16:creationId xmlns:a16="http://schemas.microsoft.com/office/drawing/2014/main" id="{D0CC91B6-73F5-4E25-7098-55B10EA0EF82}"/>
              </a:ext>
            </a:extLst>
          </p:cNvPr>
          <p:cNvPicPr>
            <a:picLocks noChangeAspect="1"/>
          </p:cNvPicPr>
          <p:nvPr/>
        </p:nvPicPr>
        <p:blipFill>
          <a:blip r:embed="rId2"/>
          <a:stretch>
            <a:fillRect/>
          </a:stretch>
        </p:blipFill>
        <p:spPr>
          <a:xfrm>
            <a:off x="329184" y="1071562"/>
            <a:ext cx="7096125" cy="5467350"/>
          </a:xfrm>
          <a:prstGeom prst="rect">
            <a:avLst/>
          </a:prstGeom>
        </p:spPr>
      </p:pic>
      <p:sp>
        <p:nvSpPr>
          <p:cNvPr id="5" name="TextBox 4">
            <a:extLst>
              <a:ext uri="{FF2B5EF4-FFF2-40B4-BE49-F238E27FC236}">
                <a16:creationId xmlns:a16="http://schemas.microsoft.com/office/drawing/2014/main" id="{05F49720-1F67-13AD-E924-AAC02D229671}"/>
              </a:ext>
            </a:extLst>
          </p:cNvPr>
          <p:cNvSpPr txBox="1"/>
          <p:nvPr/>
        </p:nvSpPr>
        <p:spPr>
          <a:xfrm>
            <a:off x="329184" y="257810"/>
            <a:ext cx="1801368" cy="369332"/>
          </a:xfrm>
          <a:prstGeom prst="rect">
            <a:avLst/>
          </a:prstGeom>
          <a:noFill/>
        </p:spPr>
        <p:txBody>
          <a:bodyPr wrap="square" rtlCol="0">
            <a:spAutoFit/>
          </a:bodyPr>
          <a:lstStyle/>
          <a:p>
            <a:r>
              <a:rPr lang="en-US" dirty="0"/>
              <a:t>Validating phone</a:t>
            </a:r>
          </a:p>
        </p:txBody>
      </p:sp>
      <p:pic>
        <p:nvPicPr>
          <p:cNvPr id="9" name="Picture 8">
            <a:extLst>
              <a:ext uri="{FF2B5EF4-FFF2-40B4-BE49-F238E27FC236}">
                <a16:creationId xmlns:a16="http://schemas.microsoft.com/office/drawing/2014/main" id="{34AE9104-0EC8-BEDD-BCC2-2515F6DF6C93}"/>
              </a:ext>
            </a:extLst>
          </p:cNvPr>
          <p:cNvPicPr>
            <a:picLocks noChangeAspect="1"/>
          </p:cNvPicPr>
          <p:nvPr/>
        </p:nvPicPr>
        <p:blipFill>
          <a:blip r:embed="rId3"/>
          <a:stretch>
            <a:fillRect/>
          </a:stretch>
        </p:blipFill>
        <p:spPr>
          <a:xfrm>
            <a:off x="7209472" y="1387792"/>
            <a:ext cx="4448175" cy="790575"/>
          </a:xfrm>
          <a:prstGeom prst="rect">
            <a:avLst/>
          </a:prstGeom>
        </p:spPr>
      </p:pic>
    </p:spTree>
    <p:extLst>
      <p:ext uri="{BB962C8B-B14F-4D97-AF65-F5344CB8AC3E}">
        <p14:creationId xmlns:p14="http://schemas.microsoft.com/office/powerpoint/2010/main" val="13966464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BCC254-C12E-4B23-DECC-8DEB7B6EDD5A}"/>
              </a:ext>
            </a:extLst>
          </p:cNvPr>
          <p:cNvSpPr>
            <a:spLocks noGrp="1"/>
          </p:cNvSpPr>
          <p:nvPr>
            <p:ph type="sldNum" sz="quarter" idx="12"/>
          </p:nvPr>
        </p:nvSpPr>
        <p:spPr/>
        <p:txBody>
          <a:bodyPr/>
          <a:lstStyle/>
          <a:p>
            <a:fld id="{56EB6A26-E255-41DA-B629-B741FA01731F}" type="slidenum">
              <a:rPr lang="en-US" smtClean="0"/>
              <a:t>181</a:t>
            </a:fld>
            <a:endParaRPr lang="en-US"/>
          </a:p>
        </p:txBody>
      </p:sp>
      <p:pic>
        <p:nvPicPr>
          <p:cNvPr id="4" name="Picture 3">
            <a:extLst>
              <a:ext uri="{FF2B5EF4-FFF2-40B4-BE49-F238E27FC236}">
                <a16:creationId xmlns:a16="http://schemas.microsoft.com/office/drawing/2014/main" id="{D8A74305-CDDB-9346-9431-C500103F170C}"/>
              </a:ext>
            </a:extLst>
          </p:cNvPr>
          <p:cNvPicPr>
            <a:picLocks noChangeAspect="1"/>
          </p:cNvPicPr>
          <p:nvPr/>
        </p:nvPicPr>
        <p:blipFill>
          <a:blip r:embed="rId2"/>
          <a:stretch>
            <a:fillRect/>
          </a:stretch>
        </p:blipFill>
        <p:spPr>
          <a:xfrm>
            <a:off x="329184" y="627142"/>
            <a:ext cx="5943600" cy="6067425"/>
          </a:xfrm>
          <a:prstGeom prst="rect">
            <a:avLst/>
          </a:prstGeom>
        </p:spPr>
      </p:pic>
      <p:sp>
        <p:nvSpPr>
          <p:cNvPr id="5" name="TextBox 4">
            <a:extLst>
              <a:ext uri="{FF2B5EF4-FFF2-40B4-BE49-F238E27FC236}">
                <a16:creationId xmlns:a16="http://schemas.microsoft.com/office/drawing/2014/main" id="{CFE99DDE-020A-6790-0056-93340ADCDF58}"/>
              </a:ext>
            </a:extLst>
          </p:cNvPr>
          <p:cNvSpPr txBox="1"/>
          <p:nvPr/>
        </p:nvSpPr>
        <p:spPr>
          <a:xfrm>
            <a:off x="329184" y="257810"/>
            <a:ext cx="1801368" cy="369332"/>
          </a:xfrm>
          <a:prstGeom prst="rect">
            <a:avLst/>
          </a:prstGeom>
          <a:noFill/>
        </p:spPr>
        <p:txBody>
          <a:bodyPr wrap="square" rtlCol="0">
            <a:spAutoFit/>
          </a:bodyPr>
          <a:lstStyle/>
          <a:p>
            <a:r>
              <a:rPr lang="en-US" dirty="0"/>
              <a:t>Validating email</a:t>
            </a:r>
          </a:p>
        </p:txBody>
      </p:sp>
      <p:pic>
        <p:nvPicPr>
          <p:cNvPr id="7" name="Picture 6">
            <a:extLst>
              <a:ext uri="{FF2B5EF4-FFF2-40B4-BE49-F238E27FC236}">
                <a16:creationId xmlns:a16="http://schemas.microsoft.com/office/drawing/2014/main" id="{7E5EBD78-FD70-FC91-D7CC-AE9573217608}"/>
              </a:ext>
            </a:extLst>
          </p:cNvPr>
          <p:cNvPicPr>
            <a:picLocks noChangeAspect="1"/>
          </p:cNvPicPr>
          <p:nvPr/>
        </p:nvPicPr>
        <p:blipFill>
          <a:blip r:embed="rId3"/>
          <a:stretch>
            <a:fillRect/>
          </a:stretch>
        </p:blipFill>
        <p:spPr>
          <a:xfrm>
            <a:off x="6788658" y="4474464"/>
            <a:ext cx="4229100" cy="762000"/>
          </a:xfrm>
          <a:prstGeom prst="rect">
            <a:avLst/>
          </a:prstGeom>
        </p:spPr>
      </p:pic>
    </p:spTree>
    <p:extLst>
      <p:ext uri="{BB962C8B-B14F-4D97-AF65-F5344CB8AC3E}">
        <p14:creationId xmlns:p14="http://schemas.microsoft.com/office/powerpoint/2010/main" val="42359073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E78B01-090F-1C0A-CA0B-AEF258EFDD73}"/>
              </a:ext>
            </a:extLst>
          </p:cNvPr>
          <p:cNvSpPr>
            <a:spLocks noGrp="1"/>
          </p:cNvSpPr>
          <p:nvPr>
            <p:ph type="sldNum" sz="quarter" idx="12"/>
          </p:nvPr>
        </p:nvSpPr>
        <p:spPr/>
        <p:txBody>
          <a:bodyPr/>
          <a:lstStyle/>
          <a:p>
            <a:fld id="{56EB6A26-E255-41DA-B629-B741FA01731F}" type="slidenum">
              <a:rPr lang="en-US" smtClean="0"/>
              <a:t>182</a:t>
            </a:fld>
            <a:endParaRPr lang="en-US"/>
          </a:p>
        </p:txBody>
      </p:sp>
      <p:sp>
        <p:nvSpPr>
          <p:cNvPr id="4" name="TextBox 3">
            <a:extLst>
              <a:ext uri="{FF2B5EF4-FFF2-40B4-BE49-F238E27FC236}">
                <a16:creationId xmlns:a16="http://schemas.microsoft.com/office/drawing/2014/main" id="{497C2900-DA76-986B-C409-8343877D8F6D}"/>
              </a:ext>
            </a:extLst>
          </p:cNvPr>
          <p:cNvSpPr txBox="1"/>
          <p:nvPr/>
        </p:nvSpPr>
        <p:spPr>
          <a:xfrm>
            <a:off x="-829818" y="309110"/>
            <a:ext cx="6094476" cy="369332"/>
          </a:xfrm>
          <a:prstGeom prst="rect">
            <a:avLst/>
          </a:prstGeom>
          <a:noFill/>
        </p:spPr>
        <p:txBody>
          <a:bodyPr wrap="square">
            <a:spAutoFit/>
          </a:bodyPr>
          <a:lstStyle/>
          <a:p>
            <a:pPr algn="ctr"/>
            <a:r>
              <a:rPr lang="en-US" b="0" i="0" dirty="0">
                <a:solidFill>
                  <a:srgbClr val="303030"/>
                </a:solidFill>
                <a:effectLst/>
                <a:latin typeface="Heebo" pitchFamily="2" charset="-79"/>
                <a:cs typeface="Heebo" pitchFamily="2" charset="-79"/>
              </a:rPr>
              <a:t>JavaScript - Dialog Boxes</a:t>
            </a:r>
          </a:p>
        </p:txBody>
      </p:sp>
      <p:sp>
        <p:nvSpPr>
          <p:cNvPr id="10" name="TextBox 9">
            <a:extLst>
              <a:ext uri="{FF2B5EF4-FFF2-40B4-BE49-F238E27FC236}">
                <a16:creationId xmlns:a16="http://schemas.microsoft.com/office/drawing/2014/main" id="{17C0ADED-675C-3A5D-CA58-EE215859199E}"/>
              </a:ext>
            </a:extLst>
          </p:cNvPr>
          <p:cNvSpPr txBox="1"/>
          <p:nvPr/>
        </p:nvSpPr>
        <p:spPr>
          <a:xfrm>
            <a:off x="402336" y="1323862"/>
            <a:ext cx="2916936" cy="4801314"/>
          </a:xfrm>
          <a:prstGeom prst="rect">
            <a:avLst/>
          </a:prstGeom>
          <a:noFill/>
        </p:spPr>
        <p:txBody>
          <a:bodyPr wrap="square">
            <a:spAutoFit/>
          </a:bodyPr>
          <a:lstStyle/>
          <a:p>
            <a:r>
              <a:rPr lang="en-US" dirty="0"/>
              <a:t>Alert Dialog Box</a:t>
            </a:r>
          </a:p>
          <a:p>
            <a:r>
              <a:rPr lang="en-US" dirty="0"/>
              <a:t>An alert dialog box is mostly used to give a warning message to the users. For example, if one input field requires to enter some text but the user does not provide any input, then as a part of validation, you can use an alert box to give a warning message.</a:t>
            </a:r>
          </a:p>
          <a:p>
            <a:endParaRPr lang="en-US" dirty="0"/>
          </a:p>
          <a:p>
            <a:r>
              <a:rPr lang="en-US" dirty="0"/>
              <a:t>Nonetheless, an alert box can still be used for friendlier messages. Alert box gives only one button "OK" to select and proceed.</a:t>
            </a:r>
          </a:p>
        </p:txBody>
      </p:sp>
      <p:sp>
        <p:nvSpPr>
          <p:cNvPr id="13" name="TextBox 12">
            <a:extLst>
              <a:ext uri="{FF2B5EF4-FFF2-40B4-BE49-F238E27FC236}">
                <a16:creationId xmlns:a16="http://schemas.microsoft.com/office/drawing/2014/main" id="{6E713C04-C1FB-5636-44DA-9AFA4887A8D8}"/>
              </a:ext>
            </a:extLst>
          </p:cNvPr>
          <p:cNvSpPr txBox="1"/>
          <p:nvPr/>
        </p:nvSpPr>
        <p:spPr>
          <a:xfrm>
            <a:off x="4656320" y="335845"/>
            <a:ext cx="4542048" cy="6186309"/>
          </a:xfrm>
          <a:prstGeom prst="rect">
            <a:avLst/>
          </a:prstGeom>
          <a:noFill/>
        </p:spPr>
        <p:txBody>
          <a:bodyPr wrap="square">
            <a:spAutoFit/>
          </a:bodyPr>
          <a:lstStyle/>
          <a:p>
            <a:r>
              <a:rPr lang="en-US" dirty="0"/>
              <a:t>&lt;html&gt;</a:t>
            </a:r>
          </a:p>
          <a:p>
            <a:r>
              <a:rPr lang="en-US" dirty="0"/>
              <a:t>   &lt;head&gt;   </a:t>
            </a:r>
          </a:p>
          <a:p>
            <a:r>
              <a:rPr lang="en-US" dirty="0"/>
              <a:t>      &lt;script type = "text/</a:t>
            </a:r>
            <a:r>
              <a:rPr lang="en-US" dirty="0" err="1"/>
              <a:t>javascript</a:t>
            </a:r>
            <a:r>
              <a:rPr lang="en-US" dirty="0"/>
              <a:t>"&gt;</a:t>
            </a:r>
          </a:p>
          <a:p>
            <a:r>
              <a:rPr lang="en-US" dirty="0"/>
              <a:t>         &lt;!--</a:t>
            </a:r>
          </a:p>
          <a:p>
            <a:r>
              <a:rPr lang="en-US" dirty="0"/>
              <a:t>            function Warn() {</a:t>
            </a:r>
          </a:p>
          <a:p>
            <a:r>
              <a:rPr lang="en-US" dirty="0"/>
              <a:t>               alert ("This is a warning message!");</a:t>
            </a:r>
          </a:p>
          <a:p>
            <a:r>
              <a:rPr lang="en-US" dirty="0"/>
              <a:t>               </a:t>
            </a:r>
            <a:r>
              <a:rPr lang="en-US" dirty="0" err="1"/>
              <a:t>document.write</a:t>
            </a:r>
            <a:r>
              <a:rPr lang="en-US" dirty="0"/>
              <a:t> ("This is a warning message!");</a:t>
            </a:r>
          </a:p>
          <a:p>
            <a:r>
              <a:rPr lang="en-US" dirty="0"/>
              <a:t>            }</a:t>
            </a:r>
          </a:p>
          <a:p>
            <a:r>
              <a:rPr lang="en-US" dirty="0"/>
              <a:t>         //--&gt;</a:t>
            </a:r>
          </a:p>
          <a:p>
            <a:r>
              <a:rPr lang="en-US" dirty="0"/>
              <a:t>      &lt;/script&gt;     </a:t>
            </a:r>
          </a:p>
          <a:p>
            <a:r>
              <a:rPr lang="en-US" dirty="0"/>
              <a:t>   &lt;/head&gt;</a:t>
            </a:r>
          </a:p>
          <a:p>
            <a:r>
              <a:rPr lang="en-US" dirty="0"/>
              <a:t>   </a:t>
            </a:r>
          </a:p>
          <a:p>
            <a:r>
              <a:rPr lang="en-US" dirty="0"/>
              <a:t>   &lt;body&gt;</a:t>
            </a:r>
          </a:p>
          <a:p>
            <a:r>
              <a:rPr lang="en-US" dirty="0"/>
              <a:t>      &lt;p&gt;Click the following button to see the result: &lt;/p&gt;      </a:t>
            </a:r>
          </a:p>
          <a:p>
            <a:r>
              <a:rPr lang="en-US" dirty="0"/>
              <a:t>      &lt;form&gt;</a:t>
            </a:r>
          </a:p>
          <a:p>
            <a:r>
              <a:rPr lang="en-US" dirty="0"/>
              <a:t>         &lt;input type = "button" value = "Click Me" onclick = "Warn();" /&gt;</a:t>
            </a:r>
          </a:p>
          <a:p>
            <a:r>
              <a:rPr lang="en-US" dirty="0"/>
              <a:t>      &lt;/form&gt;     </a:t>
            </a:r>
          </a:p>
          <a:p>
            <a:r>
              <a:rPr lang="en-US" dirty="0"/>
              <a:t>   &lt;/body&gt;</a:t>
            </a:r>
          </a:p>
          <a:p>
            <a:r>
              <a:rPr lang="en-US" dirty="0"/>
              <a:t>&lt;/html&gt;</a:t>
            </a:r>
          </a:p>
        </p:txBody>
      </p:sp>
      <p:pic>
        <p:nvPicPr>
          <p:cNvPr id="15" name="Picture 14">
            <a:extLst>
              <a:ext uri="{FF2B5EF4-FFF2-40B4-BE49-F238E27FC236}">
                <a16:creationId xmlns:a16="http://schemas.microsoft.com/office/drawing/2014/main" id="{6097006A-AD2D-D96B-E17F-49F3047FC997}"/>
              </a:ext>
            </a:extLst>
          </p:cNvPr>
          <p:cNvPicPr>
            <a:picLocks noChangeAspect="1"/>
          </p:cNvPicPr>
          <p:nvPr/>
        </p:nvPicPr>
        <p:blipFill>
          <a:blip r:embed="rId2"/>
          <a:stretch>
            <a:fillRect/>
          </a:stretch>
        </p:blipFill>
        <p:spPr>
          <a:xfrm>
            <a:off x="7792783" y="2520886"/>
            <a:ext cx="3629025" cy="1285875"/>
          </a:xfrm>
          <a:prstGeom prst="rect">
            <a:avLst/>
          </a:prstGeom>
        </p:spPr>
      </p:pic>
    </p:spTree>
    <p:extLst>
      <p:ext uri="{BB962C8B-B14F-4D97-AF65-F5344CB8AC3E}">
        <p14:creationId xmlns:p14="http://schemas.microsoft.com/office/powerpoint/2010/main" val="8624774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1226E8-F701-A0F8-E3A7-ECA9F1194299}"/>
              </a:ext>
            </a:extLst>
          </p:cNvPr>
          <p:cNvSpPr>
            <a:spLocks noGrp="1"/>
          </p:cNvSpPr>
          <p:nvPr>
            <p:ph type="sldNum" sz="quarter" idx="12"/>
          </p:nvPr>
        </p:nvSpPr>
        <p:spPr/>
        <p:txBody>
          <a:bodyPr/>
          <a:lstStyle/>
          <a:p>
            <a:fld id="{56EB6A26-E255-41DA-B629-B741FA01731F}" type="slidenum">
              <a:rPr lang="en-US" smtClean="0"/>
              <a:t>183</a:t>
            </a:fld>
            <a:endParaRPr lang="en-US"/>
          </a:p>
        </p:txBody>
      </p:sp>
      <p:sp>
        <p:nvSpPr>
          <p:cNvPr id="8" name="TextBox 7">
            <a:extLst>
              <a:ext uri="{FF2B5EF4-FFF2-40B4-BE49-F238E27FC236}">
                <a16:creationId xmlns:a16="http://schemas.microsoft.com/office/drawing/2014/main" id="{AC83231A-4D51-7618-C1B0-6630EF2E27AB}"/>
              </a:ext>
            </a:extLst>
          </p:cNvPr>
          <p:cNvSpPr txBox="1"/>
          <p:nvPr/>
        </p:nvSpPr>
        <p:spPr>
          <a:xfrm>
            <a:off x="253746" y="1935806"/>
            <a:ext cx="2494026" cy="4785669"/>
          </a:xfrm>
          <a:prstGeom prst="rect">
            <a:avLst/>
          </a:prstGeom>
          <a:noFill/>
        </p:spPr>
        <p:txBody>
          <a:bodyPr wrap="square">
            <a:spAutoFit/>
          </a:bodyPr>
          <a:lstStyle/>
          <a:p>
            <a:r>
              <a:rPr lang="en-US" dirty="0"/>
              <a:t>Confirmation Dialog Box</a:t>
            </a:r>
          </a:p>
          <a:p>
            <a:r>
              <a:rPr lang="en-US" dirty="0"/>
              <a:t>A confirmation dialog box is mostly used to take user's consent on any option. It displays a dialog box with two buttons: OK and Cancel.</a:t>
            </a:r>
          </a:p>
          <a:p>
            <a:endParaRPr lang="en-US" dirty="0"/>
          </a:p>
          <a:p>
            <a:r>
              <a:rPr lang="en-US" dirty="0"/>
              <a:t>If the user clicks on the OK button, the window method confirm() will return true. If the user clicks on the Cancel button, then confirm() returns false. You can use a confirmation dialog box as follows.</a:t>
            </a:r>
          </a:p>
        </p:txBody>
      </p:sp>
      <p:sp>
        <p:nvSpPr>
          <p:cNvPr id="11" name="TextBox 10">
            <a:extLst>
              <a:ext uri="{FF2B5EF4-FFF2-40B4-BE49-F238E27FC236}">
                <a16:creationId xmlns:a16="http://schemas.microsoft.com/office/drawing/2014/main" id="{DBF91774-A325-7894-40D3-19242C1B95E5}"/>
              </a:ext>
            </a:extLst>
          </p:cNvPr>
          <p:cNvSpPr txBox="1"/>
          <p:nvPr/>
        </p:nvSpPr>
        <p:spPr>
          <a:xfrm>
            <a:off x="6348984" y="3959351"/>
            <a:ext cx="5660136" cy="2308324"/>
          </a:xfrm>
          <a:prstGeom prst="rect">
            <a:avLst/>
          </a:prstGeom>
          <a:noFill/>
        </p:spPr>
        <p:txBody>
          <a:bodyPr wrap="square">
            <a:spAutoFit/>
          </a:bodyPr>
          <a:lstStyle/>
          <a:p>
            <a:r>
              <a:rPr lang="en-US" dirty="0"/>
              <a:t>&lt;body&gt;</a:t>
            </a:r>
          </a:p>
          <a:p>
            <a:r>
              <a:rPr lang="en-US" dirty="0"/>
              <a:t>      &lt;p&gt;Click the following button to see the result: &lt;/p&gt;      </a:t>
            </a:r>
          </a:p>
          <a:p>
            <a:r>
              <a:rPr lang="en-US" dirty="0"/>
              <a:t>      &lt;form&gt;</a:t>
            </a:r>
          </a:p>
          <a:p>
            <a:r>
              <a:rPr lang="en-US" dirty="0"/>
              <a:t>         &lt;input type = "button" value = "Click Me" onclick = "</a:t>
            </a:r>
            <a:r>
              <a:rPr lang="en-US" dirty="0" err="1"/>
              <a:t>getConfirmation</a:t>
            </a:r>
            <a:r>
              <a:rPr lang="en-US" dirty="0"/>
              <a:t>();" /&gt;</a:t>
            </a:r>
          </a:p>
          <a:p>
            <a:r>
              <a:rPr lang="en-US" dirty="0"/>
              <a:t>      &lt;/form&gt;      </a:t>
            </a:r>
          </a:p>
          <a:p>
            <a:r>
              <a:rPr lang="en-US" dirty="0"/>
              <a:t>   &lt;/body&gt;</a:t>
            </a:r>
          </a:p>
          <a:p>
            <a:r>
              <a:rPr lang="en-US" dirty="0"/>
              <a:t>&lt;/html&gt;</a:t>
            </a:r>
          </a:p>
        </p:txBody>
      </p:sp>
      <p:sp>
        <p:nvSpPr>
          <p:cNvPr id="13" name="TextBox 12">
            <a:extLst>
              <a:ext uri="{FF2B5EF4-FFF2-40B4-BE49-F238E27FC236}">
                <a16:creationId xmlns:a16="http://schemas.microsoft.com/office/drawing/2014/main" id="{D95F48F7-D808-7BBC-20CF-61A29EB28507}"/>
              </a:ext>
            </a:extLst>
          </p:cNvPr>
          <p:cNvSpPr txBox="1"/>
          <p:nvPr/>
        </p:nvSpPr>
        <p:spPr>
          <a:xfrm>
            <a:off x="2747772" y="268052"/>
            <a:ext cx="6117336" cy="5078313"/>
          </a:xfrm>
          <a:prstGeom prst="rect">
            <a:avLst/>
          </a:prstGeom>
          <a:noFill/>
        </p:spPr>
        <p:txBody>
          <a:bodyPr wrap="square">
            <a:spAutoFit/>
          </a:bodyPr>
          <a:lstStyle/>
          <a:p>
            <a:r>
              <a:rPr lang="en-US" dirty="0"/>
              <a:t>&lt;html&gt;</a:t>
            </a:r>
          </a:p>
          <a:p>
            <a:r>
              <a:rPr lang="en-US" dirty="0"/>
              <a:t>   &lt;head&gt;   </a:t>
            </a:r>
          </a:p>
          <a:p>
            <a:r>
              <a:rPr lang="en-US" dirty="0"/>
              <a:t>      &lt;script type = "text/</a:t>
            </a:r>
            <a:r>
              <a:rPr lang="en-US" dirty="0" err="1"/>
              <a:t>javascript</a:t>
            </a:r>
            <a:r>
              <a:rPr lang="en-US" dirty="0"/>
              <a:t>"&gt;</a:t>
            </a:r>
          </a:p>
          <a:p>
            <a:r>
              <a:rPr lang="en-US" dirty="0"/>
              <a:t>         &lt;!--</a:t>
            </a:r>
          </a:p>
          <a:p>
            <a:r>
              <a:rPr lang="en-US" dirty="0"/>
              <a:t>            function </a:t>
            </a:r>
            <a:r>
              <a:rPr lang="en-US" dirty="0" err="1"/>
              <a:t>getConfirmation</a:t>
            </a:r>
            <a:r>
              <a:rPr lang="en-US" dirty="0"/>
              <a:t>() {</a:t>
            </a:r>
          </a:p>
          <a:p>
            <a:r>
              <a:rPr lang="en-US" dirty="0"/>
              <a:t>               var </a:t>
            </a:r>
            <a:r>
              <a:rPr lang="en-US" dirty="0" err="1"/>
              <a:t>retVal</a:t>
            </a:r>
            <a:r>
              <a:rPr lang="en-US" dirty="0"/>
              <a:t> = confirm("Do you want to continue ?");</a:t>
            </a:r>
          </a:p>
          <a:p>
            <a:r>
              <a:rPr lang="en-US" dirty="0"/>
              <a:t>               if( </a:t>
            </a:r>
            <a:r>
              <a:rPr lang="en-US" dirty="0" err="1"/>
              <a:t>retVal</a:t>
            </a:r>
            <a:r>
              <a:rPr lang="en-US" dirty="0"/>
              <a:t> == true ) {</a:t>
            </a:r>
          </a:p>
          <a:p>
            <a:r>
              <a:rPr lang="en-US" dirty="0"/>
              <a:t>                  </a:t>
            </a:r>
            <a:r>
              <a:rPr lang="en-US" dirty="0" err="1"/>
              <a:t>document.write</a:t>
            </a:r>
            <a:r>
              <a:rPr lang="en-US" dirty="0"/>
              <a:t> ("User wants to continue!");</a:t>
            </a:r>
          </a:p>
          <a:p>
            <a:r>
              <a:rPr lang="en-US" dirty="0"/>
              <a:t>                  return true;</a:t>
            </a:r>
          </a:p>
          <a:p>
            <a:r>
              <a:rPr lang="en-US" dirty="0"/>
              <a:t>               } else {</a:t>
            </a:r>
          </a:p>
          <a:p>
            <a:r>
              <a:rPr lang="en-US" dirty="0"/>
              <a:t>                  </a:t>
            </a:r>
            <a:r>
              <a:rPr lang="en-US" dirty="0" err="1"/>
              <a:t>document.write</a:t>
            </a:r>
            <a:r>
              <a:rPr lang="en-US" dirty="0"/>
              <a:t> ("User does not want to continue!");</a:t>
            </a:r>
          </a:p>
          <a:p>
            <a:r>
              <a:rPr lang="en-US" dirty="0"/>
              <a:t>                  return false;</a:t>
            </a:r>
          </a:p>
          <a:p>
            <a:r>
              <a:rPr lang="en-US" dirty="0"/>
              <a:t>               }</a:t>
            </a:r>
          </a:p>
          <a:p>
            <a:r>
              <a:rPr lang="en-US" dirty="0"/>
              <a:t>            }</a:t>
            </a:r>
          </a:p>
          <a:p>
            <a:r>
              <a:rPr lang="en-US" dirty="0"/>
              <a:t>         //--&gt;</a:t>
            </a:r>
          </a:p>
          <a:p>
            <a:r>
              <a:rPr lang="en-US" dirty="0"/>
              <a:t>      &lt;/script&gt;     </a:t>
            </a:r>
          </a:p>
          <a:p>
            <a:r>
              <a:rPr lang="en-US" dirty="0"/>
              <a:t>   &lt;/head&gt;</a:t>
            </a:r>
          </a:p>
          <a:p>
            <a:r>
              <a:rPr lang="en-US" dirty="0"/>
              <a:t>   </a:t>
            </a:r>
          </a:p>
        </p:txBody>
      </p:sp>
    </p:spTree>
    <p:extLst>
      <p:ext uri="{BB962C8B-B14F-4D97-AF65-F5344CB8AC3E}">
        <p14:creationId xmlns:p14="http://schemas.microsoft.com/office/powerpoint/2010/main" val="14860509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AC7EA4-B206-918B-AE1A-3966048075AA}"/>
              </a:ext>
            </a:extLst>
          </p:cNvPr>
          <p:cNvSpPr>
            <a:spLocks noGrp="1"/>
          </p:cNvSpPr>
          <p:nvPr>
            <p:ph type="sldNum" sz="quarter" idx="12"/>
          </p:nvPr>
        </p:nvSpPr>
        <p:spPr/>
        <p:txBody>
          <a:bodyPr/>
          <a:lstStyle/>
          <a:p>
            <a:fld id="{56EB6A26-E255-41DA-B629-B741FA01731F}" type="slidenum">
              <a:rPr lang="en-US" smtClean="0"/>
              <a:t>184</a:t>
            </a:fld>
            <a:endParaRPr lang="en-US"/>
          </a:p>
        </p:txBody>
      </p:sp>
      <p:sp>
        <p:nvSpPr>
          <p:cNvPr id="8" name="TextBox 7">
            <a:extLst>
              <a:ext uri="{FF2B5EF4-FFF2-40B4-BE49-F238E27FC236}">
                <a16:creationId xmlns:a16="http://schemas.microsoft.com/office/drawing/2014/main" id="{78A6CBFA-59CA-D0DD-90A6-6AB3D258559C}"/>
              </a:ext>
            </a:extLst>
          </p:cNvPr>
          <p:cNvSpPr txBox="1"/>
          <p:nvPr/>
        </p:nvSpPr>
        <p:spPr>
          <a:xfrm>
            <a:off x="176022" y="345222"/>
            <a:ext cx="3627882" cy="6186309"/>
          </a:xfrm>
          <a:prstGeom prst="rect">
            <a:avLst/>
          </a:prstGeom>
          <a:noFill/>
        </p:spPr>
        <p:txBody>
          <a:bodyPr wrap="square">
            <a:spAutoFit/>
          </a:bodyPr>
          <a:lstStyle/>
          <a:p>
            <a:r>
              <a:rPr lang="en-US" dirty="0"/>
              <a:t>Prompt Dialog Box</a:t>
            </a:r>
          </a:p>
          <a:p>
            <a:r>
              <a:rPr lang="en-US" dirty="0"/>
              <a:t>The prompt dialog box is very useful when you want to pop-up a text box to get user input. Thus, it enables you to interact with the user. The user needs to fill in the field and then click OK.</a:t>
            </a:r>
          </a:p>
          <a:p>
            <a:endParaRPr lang="en-US" dirty="0"/>
          </a:p>
          <a:p>
            <a:r>
              <a:rPr lang="en-US" dirty="0"/>
              <a:t>This dialog box is displayed using a method called prompt() which takes two parameters: (</a:t>
            </a:r>
            <a:r>
              <a:rPr lang="en-US" dirty="0" err="1"/>
              <a:t>i</a:t>
            </a:r>
            <a:r>
              <a:rPr lang="en-US" dirty="0"/>
              <a:t>) a label which you want to display in the text box and (ii) a default string to display in the text box.</a:t>
            </a:r>
          </a:p>
          <a:p>
            <a:endParaRPr lang="en-US" dirty="0"/>
          </a:p>
          <a:p>
            <a:r>
              <a:rPr lang="en-US" dirty="0"/>
              <a:t>This dialog box has two buttons: OK and Cancel. If the user clicks the OK button, the window method prompt() will return the entered value from the text box. If the user clicks the Cancel button, the window method prompt() returns null.</a:t>
            </a:r>
          </a:p>
        </p:txBody>
      </p:sp>
      <p:sp>
        <p:nvSpPr>
          <p:cNvPr id="11" name="TextBox 10">
            <a:extLst>
              <a:ext uri="{FF2B5EF4-FFF2-40B4-BE49-F238E27FC236}">
                <a16:creationId xmlns:a16="http://schemas.microsoft.com/office/drawing/2014/main" id="{B4D9FE9F-AE01-E4F9-87AA-08B5BF0EFDF9}"/>
              </a:ext>
            </a:extLst>
          </p:cNvPr>
          <p:cNvSpPr txBox="1"/>
          <p:nvPr/>
        </p:nvSpPr>
        <p:spPr>
          <a:xfrm>
            <a:off x="4929083" y="352603"/>
            <a:ext cx="5348773" cy="6186309"/>
          </a:xfrm>
          <a:prstGeom prst="rect">
            <a:avLst/>
          </a:prstGeom>
          <a:noFill/>
        </p:spPr>
        <p:txBody>
          <a:bodyPr wrap="square">
            <a:spAutoFit/>
          </a:bodyPr>
          <a:lstStyle/>
          <a:p>
            <a:r>
              <a:rPr lang="en-US" dirty="0"/>
              <a:t>&lt;html&gt;</a:t>
            </a:r>
          </a:p>
          <a:p>
            <a:r>
              <a:rPr lang="en-US" dirty="0"/>
              <a:t>   &lt;head&gt;     </a:t>
            </a:r>
          </a:p>
          <a:p>
            <a:r>
              <a:rPr lang="en-US" dirty="0"/>
              <a:t>      &lt;script type = "text/</a:t>
            </a:r>
            <a:r>
              <a:rPr lang="en-US" dirty="0" err="1"/>
              <a:t>javascript</a:t>
            </a:r>
            <a:r>
              <a:rPr lang="en-US" dirty="0"/>
              <a:t>"&gt;</a:t>
            </a:r>
          </a:p>
          <a:p>
            <a:r>
              <a:rPr lang="en-US" dirty="0"/>
              <a:t>         &lt;!--</a:t>
            </a:r>
          </a:p>
          <a:p>
            <a:r>
              <a:rPr lang="en-US" dirty="0"/>
              <a:t>            function </a:t>
            </a:r>
            <a:r>
              <a:rPr lang="en-US" dirty="0" err="1"/>
              <a:t>getValue</a:t>
            </a:r>
            <a:r>
              <a:rPr lang="en-US" dirty="0"/>
              <a:t>() {</a:t>
            </a:r>
          </a:p>
          <a:p>
            <a:r>
              <a:rPr lang="en-US" dirty="0"/>
              <a:t>               var </a:t>
            </a:r>
            <a:r>
              <a:rPr lang="en-US" dirty="0" err="1"/>
              <a:t>retVal</a:t>
            </a:r>
            <a:r>
              <a:rPr lang="en-US" dirty="0"/>
              <a:t> = prompt("Enter your name : ", "your name here");</a:t>
            </a:r>
          </a:p>
          <a:p>
            <a:r>
              <a:rPr lang="en-US" dirty="0"/>
              <a:t>               </a:t>
            </a:r>
            <a:r>
              <a:rPr lang="en-US" dirty="0" err="1"/>
              <a:t>document.write</a:t>
            </a:r>
            <a:r>
              <a:rPr lang="en-US" dirty="0"/>
              <a:t>("You have entered : " + </a:t>
            </a:r>
            <a:r>
              <a:rPr lang="en-US" dirty="0" err="1"/>
              <a:t>retVal</a:t>
            </a:r>
            <a:r>
              <a:rPr lang="en-US" dirty="0"/>
              <a:t>);</a:t>
            </a:r>
          </a:p>
          <a:p>
            <a:r>
              <a:rPr lang="en-US" dirty="0"/>
              <a:t>            }</a:t>
            </a:r>
          </a:p>
          <a:p>
            <a:r>
              <a:rPr lang="en-US" dirty="0"/>
              <a:t>         //--&gt;</a:t>
            </a:r>
          </a:p>
          <a:p>
            <a:r>
              <a:rPr lang="en-US" dirty="0"/>
              <a:t>      &lt;/script&gt;      </a:t>
            </a:r>
          </a:p>
          <a:p>
            <a:r>
              <a:rPr lang="en-US" dirty="0"/>
              <a:t>   &lt;/head&gt;</a:t>
            </a:r>
          </a:p>
          <a:p>
            <a:r>
              <a:rPr lang="en-US" dirty="0"/>
              <a:t>   </a:t>
            </a:r>
          </a:p>
          <a:p>
            <a:r>
              <a:rPr lang="en-US" dirty="0"/>
              <a:t>   &lt;body&gt;</a:t>
            </a:r>
          </a:p>
          <a:p>
            <a:r>
              <a:rPr lang="en-US" dirty="0"/>
              <a:t>      &lt;p&gt;Click the following button to see the result: &lt;/p&gt;      </a:t>
            </a:r>
          </a:p>
          <a:p>
            <a:r>
              <a:rPr lang="en-US" dirty="0"/>
              <a:t>      &lt;form&gt;</a:t>
            </a:r>
          </a:p>
          <a:p>
            <a:r>
              <a:rPr lang="en-US" dirty="0"/>
              <a:t>         &lt;input type = "button" value = "Click Me" onclick = "</a:t>
            </a:r>
            <a:r>
              <a:rPr lang="en-US" dirty="0" err="1"/>
              <a:t>getValue</a:t>
            </a:r>
            <a:r>
              <a:rPr lang="en-US" dirty="0"/>
              <a:t>();" /&gt;</a:t>
            </a:r>
          </a:p>
          <a:p>
            <a:r>
              <a:rPr lang="en-US" dirty="0"/>
              <a:t>      &lt;/form&gt;      </a:t>
            </a:r>
          </a:p>
          <a:p>
            <a:r>
              <a:rPr lang="en-US" dirty="0"/>
              <a:t>   &lt;/body&gt;</a:t>
            </a:r>
          </a:p>
          <a:p>
            <a:r>
              <a:rPr lang="en-US" dirty="0"/>
              <a:t>&lt;/html&gt;</a:t>
            </a:r>
          </a:p>
        </p:txBody>
      </p:sp>
    </p:spTree>
    <p:extLst>
      <p:ext uri="{BB962C8B-B14F-4D97-AF65-F5344CB8AC3E}">
        <p14:creationId xmlns:p14="http://schemas.microsoft.com/office/powerpoint/2010/main" val="17969723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D4DD1C-E0C0-8093-2298-A01C610F80DB}"/>
              </a:ext>
            </a:extLst>
          </p:cNvPr>
          <p:cNvSpPr>
            <a:spLocks noGrp="1"/>
          </p:cNvSpPr>
          <p:nvPr>
            <p:ph type="sldNum" sz="quarter" idx="12"/>
          </p:nvPr>
        </p:nvSpPr>
        <p:spPr/>
        <p:txBody>
          <a:bodyPr/>
          <a:lstStyle/>
          <a:p>
            <a:fld id="{56EB6A26-E255-41DA-B629-B741FA01731F}" type="slidenum">
              <a:rPr lang="en-US" smtClean="0"/>
              <a:t>185</a:t>
            </a:fld>
            <a:endParaRPr lang="en-US"/>
          </a:p>
        </p:txBody>
      </p:sp>
      <p:pic>
        <p:nvPicPr>
          <p:cNvPr id="4" name="Picture 3">
            <a:extLst>
              <a:ext uri="{FF2B5EF4-FFF2-40B4-BE49-F238E27FC236}">
                <a16:creationId xmlns:a16="http://schemas.microsoft.com/office/drawing/2014/main" id="{CF8177B1-7A31-5824-D72C-FB93BCD52476}"/>
              </a:ext>
            </a:extLst>
          </p:cNvPr>
          <p:cNvPicPr>
            <a:picLocks noChangeAspect="1"/>
          </p:cNvPicPr>
          <p:nvPr/>
        </p:nvPicPr>
        <p:blipFill>
          <a:blip r:embed="rId2"/>
          <a:stretch>
            <a:fillRect/>
          </a:stretch>
        </p:blipFill>
        <p:spPr>
          <a:xfrm>
            <a:off x="353758" y="371475"/>
            <a:ext cx="8905875" cy="3829050"/>
          </a:xfrm>
          <a:prstGeom prst="rect">
            <a:avLst/>
          </a:prstGeom>
        </p:spPr>
      </p:pic>
    </p:spTree>
    <p:extLst>
      <p:ext uri="{BB962C8B-B14F-4D97-AF65-F5344CB8AC3E}">
        <p14:creationId xmlns:p14="http://schemas.microsoft.com/office/powerpoint/2010/main" val="10378543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93D85-5C1B-C292-0FFB-856DFEFEEAF1}"/>
              </a:ext>
            </a:extLst>
          </p:cNvPr>
          <p:cNvSpPr>
            <a:spLocks noGrp="1"/>
          </p:cNvSpPr>
          <p:nvPr>
            <p:ph type="sldNum" sz="quarter" idx="12"/>
          </p:nvPr>
        </p:nvSpPr>
        <p:spPr/>
        <p:txBody>
          <a:bodyPr/>
          <a:lstStyle/>
          <a:p>
            <a:fld id="{56EB6A26-E255-41DA-B629-B741FA01731F}" type="slidenum">
              <a:rPr lang="en-US" smtClean="0"/>
              <a:t>186</a:t>
            </a:fld>
            <a:endParaRPr lang="en-US"/>
          </a:p>
        </p:txBody>
      </p:sp>
      <p:pic>
        <p:nvPicPr>
          <p:cNvPr id="4" name="Picture 3">
            <a:extLst>
              <a:ext uri="{FF2B5EF4-FFF2-40B4-BE49-F238E27FC236}">
                <a16:creationId xmlns:a16="http://schemas.microsoft.com/office/drawing/2014/main" id="{4BF04342-1189-0B97-B627-DC7265A442FF}"/>
              </a:ext>
            </a:extLst>
          </p:cNvPr>
          <p:cNvPicPr>
            <a:picLocks noChangeAspect="1"/>
          </p:cNvPicPr>
          <p:nvPr/>
        </p:nvPicPr>
        <p:blipFill>
          <a:blip r:embed="rId2"/>
          <a:stretch>
            <a:fillRect/>
          </a:stretch>
        </p:blipFill>
        <p:spPr>
          <a:xfrm>
            <a:off x="173736" y="166086"/>
            <a:ext cx="7304341" cy="2872769"/>
          </a:xfrm>
          <a:prstGeom prst="rect">
            <a:avLst/>
          </a:prstGeom>
        </p:spPr>
      </p:pic>
      <p:pic>
        <p:nvPicPr>
          <p:cNvPr id="6" name="Picture 5">
            <a:extLst>
              <a:ext uri="{FF2B5EF4-FFF2-40B4-BE49-F238E27FC236}">
                <a16:creationId xmlns:a16="http://schemas.microsoft.com/office/drawing/2014/main" id="{94B0A53E-5828-3E4D-27BF-52FBD659118C}"/>
              </a:ext>
            </a:extLst>
          </p:cNvPr>
          <p:cNvPicPr>
            <a:picLocks noChangeAspect="1"/>
          </p:cNvPicPr>
          <p:nvPr/>
        </p:nvPicPr>
        <p:blipFill>
          <a:blip r:embed="rId3"/>
          <a:stretch>
            <a:fillRect/>
          </a:stretch>
        </p:blipFill>
        <p:spPr>
          <a:xfrm>
            <a:off x="838200" y="2978150"/>
            <a:ext cx="7067550" cy="3743325"/>
          </a:xfrm>
          <a:prstGeom prst="rect">
            <a:avLst/>
          </a:prstGeom>
        </p:spPr>
      </p:pic>
    </p:spTree>
    <p:extLst>
      <p:ext uri="{BB962C8B-B14F-4D97-AF65-F5344CB8AC3E}">
        <p14:creationId xmlns:p14="http://schemas.microsoft.com/office/powerpoint/2010/main" val="28334555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C270F0-E4E8-FDAE-C042-CFE9F2603BA8}"/>
              </a:ext>
            </a:extLst>
          </p:cNvPr>
          <p:cNvSpPr>
            <a:spLocks noGrp="1"/>
          </p:cNvSpPr>
          <p:nvPr>
            <p:ph type="sldNum" sz="quarter" idx="12"/>
          </p:nvPr>
        </p:nvSpPr>
        <p:spPr/>
        <p:txBody>
          <a:bodyPr/>
          <a:lstStyle/>
          <a:p>
            <a:fld id="{56EB6A26-E255-41DA-B629-B741FA01731F}" type="slidenum">
              <a:rPr lang="en-US" smtClean="0"/>
              <a:t>187</a:t>
            </a:fld>
            <a:endParaRPr lang="en-US"/>
          </a:p>
        </p:txBody>
      </p:sp>
      <p:pic>
        <p:nvPicPr>
          <p:cNvPr id="4" name="Picture 3">
            <a:extLst>
              <a:ext uri="{FF2B5EF4-FFF2-40B4-BE49-F238E27FC236}">
                <a16:creationId xmlns:a16="http://schemas.microsoft.com/office/drawing/2014/main" id="{976E8BA5-EABF-7EBC-3A4F-8539E84A1218}"/>
              </a:ext>
            </a:extLst>
          </p:cNvPr>
          <p:cNvPicPr>
            <a:picLocks noChangeAspect="1"/>
          </p:cNvPicPr>
          <p:nvPr/>
        </p:nvPicPr>
        <p:blipFill>
          <a:blip r:embed="rId2"/>
          <a:stretch>
            <a:fillRect/>
          </a:stretch>
        </p:blipFill>
        <p:spPr>
          <a:xfrm>
            <a:off x="228600" y="286131"/>
            <a:ext cx="8382000" cy="2609850"/>
          </a:xfrm>
          <a:prstGeom prst="rect">
            <a:avLst/>
          </a:prstGeom>
        </p:spPr>
      </p:pic>
    </p:spTree>
    <p:extLst>
      <p:ext uri="{BB962C8B-B14F-4D97-AF65-F5344CB8AC3E}">
        <p14:creationId xmlns:p14="http://schemas.microsoft.com/office/powerpoint/2010/main" val="122379910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1A0225-C468-D5A1-E362-A8612C8C5914}"/>
              </a:ext>
            </a:extLst>
          </p:cNvPr>
          <p:cNvSpPr>
            <a:spLocks noGrp="1"/>
          </p:cNvSpPr>
          <p:nvPr>
            <p:ph type="sldNum" sz="quarter" idx="12"/>
          </p:nvPr>
        </p:nvSpPr>
        <p:spPr/>
        <p:txBody>
          <a:bodyPr/>
          <a:lstStyle/>
          <a:p>
            <a:fld id="{56EB6A26-E255-41DA-B629-B741FA01731F}" type="slidenum">
              <a:rPr lang="en-US" smtClean="0"/>
              <a:t>188</a:t>
            </a:fld>
            <a:endParaRPr lang="en-US"/>
          </a:p>
        </p:txBody>
      </p:sp>
      <p:pic>
        <p:nvPicPr>
          <p:cNvPr id="4" name="Picture 3">
            <a:extLst>
              <a:ext uri="{FF2B5EF4-FFF2-40B4-BE49-F238E27FC236}">
                <a16:creationId xmlns:a16="http://schemas.microsoft.com/office/drawing/2014/main" id="{CC9CBF16-B9A5-1CBE-E3A8-D66976A0FE43}"/>
              </a:ext>
            </a:extLst>
          </p:cNvPr>
          <p:cNvPicPr>
            <a:picLocks noChangeAspect="1"/>
          </p:cNvPicPr>
          <p:nvPr/>
        </p:nvPicPr>
        <p:blipFill>
          <a:blip r:embed="rId2"/>
          <a:stretch>
            <a:fillRect/>
          </a:stretch>
        </p:blipFill>
        <p:spPr>
          <a:xfrm>
            <a:off x="317944" y="183261"/>
            <a:ext cx="7496175" cy="5010150"/>
          </a:xfrm>
          <a:prstGeom prst="rect">
            <a:avLst/>
          </a:prstGeom>
        </p:spPr>
      </p:pic>
    </p:spTree>
    <p:extLst>
      <p:ext uri="{BB962C8B-B14F-4D97-AF65-F5344CB8AC3E}">
        <p14:creationId xmlns:p14="http://schemas.microsoft.com/office/powerpoint/2010/main" val="27649416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AA8D5D-259C-E0E0-E594-C973E563F528}"/>
              </a:ext>
            </a:extLst>
          </p:cNvPr>
          <p:cNvSpPr>
            <a:spLocks noGrp="1"/>
          </p:cNvSpPr>
          <p:nvPr>
            <p:ph type="sldNum" sz="quarter" idx="12"/>
          </p:nvPr>
        </p:nvSpPr>
        <p:spPr/>
        <p:txBody>
          <a:bodyPr/>
          <a:lstStyle/>
          <a:p>
            <a:fld id="{56EB6A26-E255-41DA-B629-B741FA01731F}" type="slidenum">
              <a:rPr lang="en-US" smtClean="0"/>
              <a:t>189</a:t>
            </a:fld>
            <a:endParaRPr lang="en-US"/>
          </a:p>
        </p:txBody>
      </p:sp>
      <p:pic>
        <p:nvPicPr>
          <p:cNvPr id="4" name="Picture 3">
            <a:extLst>
              <a:ext uri="{FF2B5EF4-FFF2-40B4-BE49-F238E27FC236}">
                <a16:creationId xmlns:a16="http://schemas.microsoft.com/office/drawing/2014/main" id="{3094AAC0-00D4-DC8C-8555-343FF3BBB94D}"/>
              </a:ext>
            </a:extLst>
          </p:cNvPr>
          <p:cNvPicPr>
            <a:picLocks noChangeAspect="1"/>
          </p:cNvPicPr>
          <p:nvPr/>
        </p:nvPicPr>
        <p:blipFill>
          <a:blip r:embed="rId2"/>
          <a:stretch>
            <a:fillRect/>
          </a:stretch>
        </p:blipFill>
        <p:spPr>
          <a:xfrm>
            <a:off x="287464" y="0"/>
            <a:ext cx="7648575" cy="4562475"/>
          </a:xfrm>
          <a:prstGeom prst="rect">
            <a:avLst/>
          </a:prstGeom>
        </p:spPr>
      </p:pic>
    </p:spTree>
    <p:extLst>
      <p:ext uri="{BB962C8B-B14F-4D97-AF65-F5344CB8AC3E}">
        <p14:creationId xmlns:p14="http://schemas.microsoft.com/office/powerpoint/2010/main" val="2763151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89CF3-BD6F-14C9-C223-483A77D35FFC}"/>
              </a:ext>
            </a:extLst>
          </p:cNvPr>
          <p:cNvPicPr>
            <a:picLocks noChangeAspect="1"/>
          </p:cNvPicPr>
          <p:nvPr/>
        </p:nvPicPr>
        <p:blipFill>
          <a:blip r:embed="rId2"/>
          <a:stretch>
            <a:fillRect/>
          </a:stretch>
        </p:blipFill>
        <p:spPr>
          <a:xfrm>
            <a:off x="1485900" y="781050"/>
            <a:ext cx="8858250" cy="2362200"/>
          </a:xfrm>
          <a:prstGeom prst="rect">
            <a:avLst/>
          </a:prstGeom>
        </p:spPr>
      </p:pic>
      <p:sp>
        <p:nvSpPr>
          <p:cNvPr id="2" name="Slide Number Placeholder 1">
            <a:extLst>
              <a:ext uri="{FF2B5EF4-FFF2-40B4-BE49-F238E27FC236}">
                <a16:creationId xmlns:a16="http://schemas.microsoft.com/office/drawing/2014/main" id="{6B80B22D-57D0-3799-267E-EF0827D2764F}"/>
              </a:ext>
            </a:extLst>
          </p:cNvPr>
          <p:cNvSpPr>
            <a:spLocks noGrp="1"/>
          </p:cNvSpPr>
          <p:nvPr>
            <p:ph type="sldNum" sz="quarter" idx="12"/>
          </p:nvPr>
        </p:nvSpPr>
        <p:spPr/>
        <p:txBody>
          <a:bodyPr/>
          <a:lstStyle/>
          <a:p>
            <a:fld id="{56EB6A26-E255-41DA-B629-B741FA01731F}" type="slidenum">
              <a:rPr lang="en-US" smtClean="0"/>
              <a:t>19</a:t>
            </a:fld>
            <a:endParaRPr lang="en-US"/>
          </a:p>
        </p:txBody>
      </p:sp>
    </p:spTree>
    <p:extLst>
      <p:ext uri="{BB962C8B-B14F-4D97-AF65-F5344CB8AC3E}">
        <p14:creationId xmlns:p14="http://schemas.microsoft.com/office/powerpoint/2010/main" val="22962193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B058C-3A6E-28BF-CE62-C3D32E3F9CD2}"/>
              </a:ext>
            </a:extLst>
          </p:cNvPr>
          <p:cNvSpPr>
            <a:spLocks noGrp="1"/>
          </p:cNvSpPr>
          <p:nvPr>
            <p:ph type="sldNum" sz="quarter" idx="12"/>
          </p:nvPr>
        </p:nvSpPr>
        <p:spPr/>
        <p:txBody>
          <a:bodyPr/>
          <a:lstStyle/>
          <a:p>
            <a:fld id="{56EB6A26-E255-41DA-B629-B741FA01731F}" type="slidenum">
              <a:rPr lang="en-US" smtClean="0"/>
              <a:t>190</a:t>
            </a:fld>
            <a:endParaRPr lang="en-US"/>
          </a:p>
        </p:txBody>
      </p:sp>
      <p:pic>
        <p:nvPicPr>
          <p:cNvPr id="3" name="Picture 2">
            <a:extLst>
              <a:ext uri="{FF2B5EF4-FFF2-40B4-BE49-F238E27FC236}">
                <a16:creationId xmlns:a16="http://schemas.microsoft.com/office/drawing/2014/main" id="{3BACD2BB-7BF0-F9FE-11F6-5E5B7929AD0E}"/>
              </a:ext>
            </a:extLst>
          </p:cNvPr>
          <p:cNvPicPr>
            <a:picLocks noChangeAspect="1"/>
          </p:cNvPicPr>
          <p:nvPr/>
        </p:nvPicPr>
        <p:blipFill>
          <a:blip r:embed="rId2"/>
          <a:stretch>
            <a:fillRect/>
          </a:stretch>
        </p:blipFill>
        <p:spPr>
          <a:xfrm>
            <a:off x="437197" y="560260"/>
            <a:ext cx="7477125" cy="3762375"/>
          </a:xfrm>
          <a:prstGeom prst="rect">
            <a:avLst/>
          </a:prstGeom>
        </p:spPr>
      </p:pic>
      <p:sp>
        <p:nvSpPr>
          <p:cNvPr id="9" name="TextBox 8">
            <a:extLst>
              <a:ext uri="{FF2B5EF4-FFF2-40B4-BE49-F238E27FC236}">
                <a16:creationId xmlns:a16="http://schemas.microsoft.com/office/drawing/2014/main" id="{C72158A9-E5F8-AE2F-D37F-EAC200B55269}"/>
              </a:ext>
            </a:extLst>
          </p:cNvPr>
          <p:cNvSpPr txBox="1"/>
          <p:nvPr/>
        </p:nvSpPr>
        <p:spPr>
          <a:xfrm>
            <a:off x="761238" y="4924151"/>
            <a:ext cx="6094476" cy="923330"/>
          </a:xfrm>
          <a:prstGeom prst="rect">
            <a:avLst/>
          </a:prstGeom>
          <a:noFill/>
        </p:spPr>
        <p:txBody>
          <a:bodyPr wrap="square">
            <a:spAutoFit/>
          </a:bodyPr>
          <a:lstStyle/>
          <a:p>
            <a:r>
              <a:rPr lang="en-US" dirty="0"/>
              <a:t>console.log(</a:t>
            </a:r>
            <a:r>
              <a:rPr lang="en-US" dirty="0" err="1"/>
              <a:t>window.body</a:t>
            </a:r>
            <a:r>
              <a:rPr lang="en-US" dirty="0"/>
              <a:t>);</a:t>
            </a:r>
          </a:p>
          <a:p>
            <a:r>
              <a:rPr lang="en-US" dirty="0"/>
              <a:t>console.log(</a:t>
            </a:r>
            <a:r>
              <a:rPr lang="en-US" dirty="0" err="1"/>
              <a:t>document.body</a:t>
            </a:r>
            <a:r>
              <a:rPr lang="en-US" dirty="0"/>
              <a:t>);</a:t>
            </a:r>
          </a:p>
          <a:p>
            <a:r>
              <a:rPr lang="en-US" dirty="0" err="1"/>
              <a:t>document.body.style.background</a:t>
            </a:r>
            <a:r>
              <a:rPr lang="en-US" dirty="0"/>
              <a:t>="red";</a:t>
            </a:r>
          </a:p>
        </p:txBody>
      </p:sp>
    </p:spTree>
    <p:extLst>
      <p:ext uri="{BB962C8B-B14F-4D97-AF65-F5344CB8AC3E}">
        <p14:creationId xmlns:p14="http://schemas.microsoft.com/office/powerpoint/2010/main" val="19570364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C1A38-2294-1135-DE0E-DC9D36D38379}"/>
              </a:ext>
            </a:extLst>
          </p:cNvPr>
          <p:cNvSpPr>
            <a:spLocks noGrp="1"/>
          </p:cNvSpPr>
          <p:nvPr>
            <p:ph type="sldNum" sz="quarter" idx="12"/>
          </p:nvPr>
        </p:nvSpPr>
        <p:spPr/>
        <p:txBody>
          <a:bodyPr/>
          <a:lstStyle/>
          <a:p>
            <a:fld id="{56EB6A26-E255-41DA-B629-B741FA01731F}" type="slidenum">
              <a:rPr lang="en-US" smtClean="0"/>
              <a:t>191</a:t>
            </a:fld>
            <a:endParaRPr lang="en-US"/>
          </a:p>
        </p:txBody>
      </p:sp>
      <p:pic>
        <p:nvPicPr>
          <p:cNvPr id="4" name="Picture 3">
            <a:extLst>
              <a:ext uri="{FF2B5EF4-FFF2-40B4-BE49-F238E27FC236}">
                <a16:creationId xmlns:a16="http://schemas.microsoft.com/office/drawing/2014/main" id="{BE829AE7-6E7B-5721-B4BB-FB28B5792307}"/>
              </a:ext>
            </a:extLst>
          </p:cNvPr>
          <p:cNvPicPr>
            <a:picLocks noChangeAspect="1"/>
          </p:cNvPicPr>
          <p:nvPr/>
        </p:nvPicPr>
        <p:blipFill>
          <a:blip r:embed="rId2"/>
          <a:stretch>
            <a:fillRect/>
          </a:stretch>
        </p:blipFill>
        <p:spPr>
          <a:xfrm>
            <a:off x="387858" y="136526"/>
            <a:ext cx="7210806" cy="2864032"/>
          </a:xfrm>
          <a:prstGeom prst="rect">
            <a:avLst/>
          </a:prstGeom>
        </p:spPr>
      </p:pic>
      <p:pic>
        <p:nvPicPr>
          <p:cNvPr id="6" name="Picture 5">
            <a:extLst>
              <a:ext uri="{FF2B5EF4-FFF2-40B4-BE49-F238E27FC236}">
                <a16:creationId xmlns:a16="http://schemas.microsoft.com/office/drawing/2014/main" id="{463E2CA2-B005-592A-F425-294098F044EC}"/>
              </a:ext>
            </a:extLst>
          </p:cNvPr>
          <p:cNvPicPr>
            <a:picLocks noChangeAspect="1"/>
          </p:cNvPicPr>
          <p:nvPr/>
        </p:nvPicPr>
        <p:blipFill>
          <a:blip r:embed="rId3"/>
          <a:stretch>
            <a:fillRect/>
          </a:stretch>
        </p:blipFill>
        <p:spPr>
          <a:xfrm>
            <a:off x="715594" y="3000558"/>
            <a:ext cx="5511469" cy="3645789"/>
          </a:xfrm>
          <a:prstGeom prst="rect">
            <a:avLst/>
          </a:prstGeom>
        </p:spPr>
      </p:pic>
    </p:spTree>
    <p:extLst>
      <p:ext uri="{BB962C8B-B14F-4D97-AF65-F5344CB8AC3E}">
        <p14:creationId xmlns:p14="http://schemas.microsoft.com/office/powerpoint/2010/main" val="16212089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F2EECC-CC5D-98DF-2273-1789B7B85334}"/>
              </a:ext>
            </a:extLst>
          </p:cNvPr>
          <p:cNvSpPr>
            <a:spLocks noGrp="1"/>
          </p:cNvSpPr>
          <p:nvPr>
            <p:ph type="sldNum" sz="quarter" idx="12"/>
          </p:nvPr>
        </p:nvSpPr>
        <p:spPr/>
        <p:txBody>
          <a:bodyPr/>
          <a:lstStyle/>
          <a:p>
            <a:fld id="{56EB6A26-E255-41DA-B629-B741FA01731F}" type="slidenum">
              <a:rPr lang="en-US" smtClean="0"/>
              <a:t>192</a:t>
            </a:fld>
            <a:endParaRPr lang="en-US"/>
          </a:p>
        </p:txBody>
      </p:sp>
      <p:pic>
        <p:nvPicPr>
          <p:cNvPr id="4" name="Picture 3">
            <a:extLst>
              <a:ext uri="{FF2B5EF4-FFF2-40B4-BE49-F238E27FC236}">
                <a16:creationId xmlns:a16="http://schemas.microsoft.com/office/drawing/2014/main" id="{A37F1012-B2FB-4197-B515-0C5CCFEEEC95}"/>
              </a:ext>
            </a:extLst>
          </p:cNvPr>
          <p:cNvPicPr>
            <a:picLocks noChangeAspect="1"/>
          </p:cNvPicPr>
          <p:nvPr/>
        </p:nvPicPr>
        <p:blipFill>
          <a:blip r:embed="rId2"/>
          <a:stretch>
            <a:fillRect/>
          </a:stretch>
        </p:blipFill>
        <p:spPr>
          <a:xfrm>
            <a:off x="481964" y="136525"/>
            <a:ext cx="8975543" cy="6270149"/>
          </a:xfrm>
          <a:prstGeom prst="rect">
            <a:avLst/>
          </a:prstGeom>
        </p:spPr>
      </p:pic>
    </p:spTree>
    <p:extLst>
      <p:ext uri="{BB962C8B-B14F-4D97-AF65-F5344CB8AC3E}">
        <p14:creationId xmlns:p14="http://schemas.microsoft.com/office/powerpoint/2010/main" val="34356302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BC1B84-E5B7-966C-2D97-7F72CDF14928}"/>
              </a:ext>
            </a:extLst>
          </p:cNvPr>
          <p:cNvSpPr>
            <a:spLocks noGrp="1"/>
          </p:cNvSpPr>
          <p:nvPr>
            <p:ph type="sldNum" sz="quarter" idx="12"/>
          </p:nvPr>
        </p:nvSpPr>
        <p:spPr/>
        <p:txBody>
          <a:bodyPr/>
          <a:lstStyle/>
          <a:p>
            <a:fld id="{56EB6A26-E255-41DA-B629-B741FA01731F}" type="slidenum">
              <a:rPr lang="en-US" smtClean="0"/>
              <a:t>193</a:t>
            </a:fld>
            <a:endParaRPr lang="en-US"/>
          </a:p>
        </p:txBody>
      </p:sp>
      <p:pic>
        <p:nvPicPr>
          <p:cNvPr id="4" name="Picture 3">
            <a:extLst>
              <a:ext uri="{FF2B5EF4-FFF2-40B4-BE49-F238E27FC236}">
                <a16:creationId xmlns:a16="http://schemas.microsoft.com/office/drawing/2014/main" id="{72020701-9A9F-19C7-690E-6F0C397D8FFB}"/>
              </a:ext>
            </a:extLst>
          </p:cNvPr>
          <p:cNvPicPr>
            <a:picLocks noChangeAspect="1"/>
          </p:cNvPicPr>
          <p:nvPr/>
        </p:nvPicPr>
        <p:blipFill>
          <a:blip r:embed="rId2"/>
          <a:stretch>
            <a:fillRect/>
          </a:stretch>
        </p:blipFill>
        <p:spPr>
          <a:xfrm>
            <a:off x="437606" y="249737"/>
            <a:ext cx="9544594" cy="6040024"/>
          </a:xfrm>
          <a:prstGeom prst="rect">
            <a:avLst/>
          </a:prstGeom>
        </p:spPr>
      </p:pic>
    </p:spTree>
    <p:extLst>
      <p:ext uri="{BB962C8B-B14F-4D97-AF65-F5344CB8AC3E}">
        <p14:creationId xmlns:p14="http://schemas.microsoft.com/office/powerpoint/2010/main" val="37589350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BA6921-1FE9-309B-E60D-B9BD64AF8F08}"/>
              </a:ext>
            </a:extLst>
          </p:cNvPr>
          <p:cNvSpPr>
            <a:spLocks noGrp="1"/>
          </p:cNvSpPr>
          <p:nvPr>
            <p:ph type="sldNum" sz="quarter" idx="12"/>
          </p:nvPr>
        </p:nvSpPr>
        <p:spPr/>
        <p:txBody>
          <a:bodyPr/>
          <a:lstStyle/>
          <a:p>
            <a:fld id="{56EB6A26-E255-41DA-B629-B741FA01731F}" type="slidenum">
              <a:rPr lang="en-US" smtClean="0"/>
              <a:t>194</a:t>
            </a:fld>
            <a:endParaRPr lang="en-US"/>
          </a:p>
        </p:txBody>
      </p:sp>
      <p:pic>
        <p:nvPicPr>
          <p:cNvPr id="4" name="Picture 3">
            <a:extLst>
              <a:ext uri="{FF2B5EF4-FFF2-40B4-BE49-F238E27FC236}">
                <a16:creationId xmlns:a16="http://schemas.microsoft.com/office/drawing/2014/main" id="{B9CD976B-7737-5B18-0F5E-72F5CDA151F7}"/>
              </a:ext>
            </a:extLst>
          </p:cNvPr>
          <p:cNvPicPr>
            <a:picLocks noChangeAspect="1"/>
          </p:cNvPicPr>
          <p:nvPr/>
        </p:nvPicPr>
        <p:blipFill>
          <a:blip r:embed="rId2"/>
          <a:stretch>
            <a:fillRect/>
          </a:stretch>
        </p:blipFill>
        <p:spPr>
          <a:xfrm>
            <a:off x="389134" y="278675"/>
            <a:ext cx="10549376" cy="4885916"/>
          </a:xfrm>
          <a:prstGeom prst="rect">
            <a:avLst/>
          </a:prstGeom>
        </p:spPr>
      </p:pic>
    </p:spTree>
    <p:extLst>
      <p:ext uri="{BB962C8B-B14F-4D97-AF65-F5344CB8AC3E}">
        <p14:creationId xmlns:p14="http://schemas.microsoft.com/office/powerpoint/2010/main" val="15798828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E5FD1-1BE0-56DC-1FB2-A7CE19746B3D}"/>
              </a:ext>
            </a:extLst>
          </p:cNvPr>
          <p:cNvSpPr>
            <a:spLocks noGrp="1"/>
          </p:cNvSpPr>
          <p:nvPr>
            <p:ph type="sldNum" sz="quarter" idx="12"/>
          </p:nvPr>
        </p:nvSpPr>
        <p:spPr/>
        <p:txBody>
          <a:bodyPr/>
          <a:lstStyle/>
          <a:p>
            <a:fld id="{56EB6A26-E255-41DA-B629-B741FA01731F}" type="slidenum">
              <a:rPr lang="en-US" smtClean="0"/>
              <a:t>195</a:t>
            </a:fld>
            <a:endParaRPr lang="en-US"/>
          </a:p>
        </p:txBody>
      </p:sp>
      <p:pic>
        <p:nvPicPr>
          <p:cNvPr id="4" name="Picture 3">
            <a:extLst>
              <a:ext uri="{FF2B5EF4-FFF2-40B4-BE49-F238E27FC236}">
                <a16:creationId xmlns:a16="http://schemas.microsoft.com/office/drawing/2014/main" id="{5EB750A4-A120-C0FE-C5CB-D90FB937583E}"/>
              </a:ext>
            </a:extLst>
          </p:cNvPr>
          <p:cNvPicPr>
            <a:picLocks noChangeAspect="1"/>
          </p:cNvPicPr>
          <p:nvPr/>
        </p:nvPicPr>
        <p:blipFill>
          <a:blip r:embed="rId2"/>
          <a:stretch>
            <a:fillRect/>
          </a:stretch>
        </p:blipFill>
        <p:spPr>
          <a:xfrm>
            <a:off x="936441" y="0"/>
            <a:ext cx="8908330" cy="6858000"/>
          </a:xfrm>
          <a:prstGeom prst="rect">
            <a:avLst/>
          </a:prstGeom>
        </p:spPr>
      </p:pic>
    </p:spTree>
    <p:extLst>
      <p:ext uri="{BB962C8B-B14F-4D97-AF65-F5344CB8AC3E}">
        <p14:creationId xmlns:p14="http://schemas.microsoft.com/office/powerpoint/2010/main" val="32043434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E165CA-C290-91C2-169C-476F56487E5A}"/>
              </a:ext>
            </a:extLst>
          </p:cNvPr>
          <p:cNvSpPr>
            <a:spLocks noGrp="1"/>
          </p:cNvSpPr>
          <p:nvPr>
            <p:ph type="sldNum" sz="quarter" idx="12"/>
          </p:nvPr>
        </p:nvSpPr>
        <p:spPr/>
        <p:txBody>
          <a:bodyPr/>
          <a:lstStyle/>
          <a:p>
            <a:fld id="{56EB6A26-E255-41DA-B629-B741FA01731F}" type="slidenum">
              <a:rPr lang="en-US" smtClean="0"/>
              <a:t>196</a:t>
            </a:fld>
            <a:endParaRPr lang="en-US"/>
          </a:p>
        </p:txBody>
      </p:sp>
      <p:pic>
        <p:nvPicPr>
          <p:cNvPr id="4" name="Picture 3">
            <a:extLst>
              <a:ext uri="{FF2B5EF4-FFF2-40B4-BE49-F238E27FC236}">
                <a16:creationId xmlns:a16="http://schemas.microsoft.com/office/drawing/2014/main" id="{E902EF67-7E03-A00B-D102-A32F6B880931}"/>
              </a:ext>
            </a:extLst>
          </p:cNvPr>
          <p:cNvPicPr>
            <a:picLocks noChangeAspect="1"/>
          </p:cNvPicPr>
          <p:nvPr/>
        </p:nvPicPr>
        <p:blipFill>
          <a:blip r:embed="rId2"/>
          <a:stretch>
            <a:fillRect/>
          </a:stretch>
        </p:blipFill>
        <p:spPr>
          <a:xfrm>
            <a:off x="348343" y="131406"/>
            <a:ext cx="8148418" cy="5794776"/>
          </a:xfrm>
          <a:prstGeom prst="rect">
            <a:avLst/>
          </a:prstGeom>
        </p:spPr>
      </p:pic>
      <p:pic>
        <p:nvPicPr>
          <p:cNvPr id="6" name="Picture 5">
            <a:extLst>
              <a:ext uri="{FF2B5EF4-FFF2-40B4-BE49-F238E27FC236}">
                <a16:creationId xmlns:a16="http://schemas.microsoft.com/office/drawing/2014/main" id="{EC92D18B-62EE-C9B9-86AD-46F96584C84C}"/>
              </a:ext>
            </a:extLst>
          </p:cNvPr>
          <p:cNvPicPr>
            <a:picLocks noChangeAspect="1"/>
          </p:cNvPicPr>
          <p:nvPr/>
        </p:nvPicPr>
        <p:blipFill>
          <a:blip r:embed="rId3"/>
          <a:stretch>
            <a:fillRect/>
          </a:stretch>
        </p:blipFill>
        <p:spPr>
          <a:xfrm>
            <a:off x="5337726" y="4998883"/>
            <a:ext cx="6318069" cy="1540029"/>
          </a:xfrm>
          <a:prstGeom prst="rect">
            <a:avLst/>
          </a:prstGeom>
        </p:spPr>
      </p:pic>
      <p:sp>
        <p:nvSpPr>
          <p:cNvPr id="8" name="TextBox 7">
            <a:extLst>
              <a:ext uri="{FF2B5EF4-FFF2-40B4-BE49-F238E27FC236}">
                <a16:creationId xmlns:a16="http://schemas.microsoft.com/office/drawing/2014/main" id="{B0C92779-CE33-8643-5B05-4793D0EEE1B4}"/>
              </a:ext>
            </a:extLst>
          </p:cNvPr>
          <p:cNvSpPr txBox="1"/>
          <p:nvPr/>
        </p:nvSpPr>
        <p:spPr>
          <a:xfrm>
            <a:off x="6740434" y="198511"/>
            <a:ext cx="6096000" cy="369332"/>
          </a:xfrm>
          <a:prstGeom prst="rect">
            <a:avLst/>
          </a:prstGeom>
          <a:noFill/>
        </p:spPr>
        <p:txBody>
          <a:bodyPr wrap="square">
            <a:spAutoFit/>
          </a:bodyPr>
          <a:lstStyle/>
          <a:p>
            <a:r>
              <a:rPr lang="en-US" dirty="0"/>
              <a:t> var AB=</a:t>
            </a:r>
            <a:r>
              <a:rPr lang="en-US" dirty="0" err="1"/>
              <a:t>document.getElementById</a:t>
            </a:r>
            <a:r>
              <a:rPr lang="en-US" dirty="0"/>
              <a:t>("A").attributes;</a:t>
            </a:r>
          </a:p>
        </p:txBody>
      </p:sp>
      <p:sp>
        <p:nvSpPr>
          <p:cNvPr id="12" name="TextBox 11">
            <a:extLst>
              <a:ext uri="{FF2B5EF4-FFF2-40B4-BE49-F238E27FC236}">
                <a16:creationId xmlns:a16="http://schemas.microsoft.com/office/drawing/2014/main" id="{F9585F46-F0B3-6551-77CC-5FE104F713E6}"/>
              </a:ext>
            </a:extLst>
          </p:cNvPr>
          <p:cNvSpPr txBox="1"/>
          <p:nvPr/>
        </p:nvSpPr>
        <p:spPr>
          <a:xfrm>
            <a:off x="8277497" y="3950818"/>
            <a:ext cx="4558937" cy="369332"/>
          </a:xfrm>
          <a:prstGeom prst="rect">
            <a:avLst/>
          </a:prstGeom>
          <a:noFill/>
        </p:spPr>
        <p:txBody>
          <a:bodyPr wrap="square">
            <a:spAutoFit/>
          </a:bodyPr>
          <a:lstStyle/>
          <a:p>
            <a:r>
              <a:rPr lang="pt-BR" dirty="0"/>
              <a:t> var AB=document.querySelector(".B");</a:t>
            </a:r>
            <a:endParaRPr lang="en-US" dirty="0"/>
          </a:p>
        </p:txBody>
      </p:sp>
    </p:spTree>
    <p:extLst>
      <p:ext uri="{BB962C8B-B14F-4D97-AF65-F5344CB8AC3E}">
        <p14:creationId xmlns:p14="http://schemas.microsoft.com/office/powerpoint/2010/main" val="34827572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77FBE-118A-3A72-D40C-CC27319E1589}"/>
              </a:ext>
            </a:extLst>
          </p:cNvPr>
          <p:cNvSpPr>
            <a:spLocks noGrp="1"/>
          </p:cNvSpPr>
          <p:nvPr>
            <p:ph type="sldNum" sz="quarter" idx="12"/>
          </p:nvPr>
        </p:nvSpPr>
        <p:spPr/>
        <p:txBody>
          <a:bodyPr/>
          <a:lstStyle/>
          <a:p>
            <a:fld id="{56EB6A26-E255-41DA-B629-B741FA01731F}" type="slidenum">
              <a:rPr lang="en-US" smtClean="0"/>
              <a:t>197</a:t>
            </a:fld>
            <a:endParaRPr lang="en-US"/>
          </a:p>
        </p:txBody>
      </p:sp>
      <p:sp>
        <p:nvSpPr>
          <p:cNvPr id="10" name="TextBox 9">
            <a:extLst>
              <a:ext uri="{FF2B5EF4-FFF2-40B4-BE49-F238E27FC236}">
                <a16:creationId xmlns:a16="http://schemas.microsoft.com/office/drawing/2014/main" id="{36D6A0A7-F367-81DD-D605-F30A6E36F396}"/>
              </a:ext>
            </a:extLst>
          </p:cNvPr>
          <p:cNvSpPr txBox="1"/>
          <p:nvPr/>
        </p:nvSpPr>
        <p:spPr>
          <a:xfrm>
            <a:off x="1036320" y="2734720"/>
            <a:ext cx="6096000" cy="3970318"/>
          </a:xfrm>
          <a:prstGeom prst="rect">
            <a:avLst/>
          </a:prstGeom>
          <a:noFill/>
        </p:spPr>
        <p:txBody>
          <a:bodyPr wrap="square">
            <a:spAutoFit/>
          </a:bodyPr>
          <a:lstStyle/>
          <a:p>
            <a:r>
              <a:rPr lang="en-US" dirty="0"/>
              <a:t>&lt;h1 class="B"&gt;This is head&lt;/h1&gt;</a:t>
            </a:r>
          </a:p>
          <a:p>
            <a:r>
              <a:rPr lang="en-US" dirty="0"/>
              <a:t>    &lt;script&gt;</a:t>
            </a:r>
          </a:p>
          <a:p>
            <a:r>
              <a:rPr lang="en-US" dirty="0"/>
              <a:t>        var AB=</a:t>
            </a:r>
            <a:r>
              <a:rPr lang="en-US" dirty="0" err="1"/>
              <a:t>document.getElementById</a:t>
            </a:r>
            <a:r>
              <a:rPr lang="en-US" dirty="0"/>
              <a:t>("A").</a:t>
            </a:r>
            <a:r>
              <a:rPr lang="en-US" dirty="0" err="1"/>
              <a:t>innerText</a:t>
            </a:r>
            <a:r>
              <a:rPr lang="en-US" dirty="0"/>
              <a:t>;</a:t>
            </a:r>
          </a:p>
          <a:p>
            <a:r>
              <a:rPr lang="en-US" dirty="0"/>
              <a:t>        var BC=</a:t>
            </a:r>
            <a:r>
              <a:rPr lang="en-US" dirty="0" err="1"/>
              <a:t>document.getElementsByClassName</a:t>
            </a:r>
            <a:r>
              <a:rPr lang="en-US" dirty="0"/>
              <a:t>("B").</a:t>
            </a:r>
            <a:r>
              <a:rPr lang="en-US" dirty="0" err="1"/>
              <a:t>innerHTML</a:t>
            </a:r>
            <a:r>
              <a:rPr lang="en-US" dirty="0"/>
              <a:t>;</a:t>
            </a:r>
          </a:p>
          <a:p>
            <a:r>
              <a:rPr lang="en-US" dirty="0"/>
              <a:t>        var CD=</a:t>
            </a:r>
            <a:r>
              <a:rPr lang="en-US" dirty="0" err="1"/>
              <a:t>document.getElementsByTagName</a:t>
            </a:r>
            <a:r>
              <a:rPr lang="en-US" dirty="0"/>
              <a:t>("p")[0].</a:t>
            </a:r>
            <a:r>
              <a:rPr lang="en-US" dirty="0" err="1"/>
              <a:t>innerHTML</a:t>
            </a:r>
            <a:r>
              <a:rPr lang="en-US" dirty="0"/>
              <a:t>;</a:t>
            </a:r>
          </a:p>
          <a:p>
            <a:r>
              <a:rPr lang="en-US" dirty="0"/>
              <a:t>var element =</a:t>
            </a:r>
            <a:r>
              <a:rPr lang="en-US" dirty="0" err="1"/>
              <a:t>document.getElementById</a:t>
            </a:r>
            <a:r>
              <a:rPr lang="en-US" dirty="0"/>
              <a:t>("A").</a:t>
            </a:r>
            <a:r>
              <a:rPr lang="en-US" dirty="0" err="1"/>
              <a:t>getAttribute</a:t>
            </a:r>
            <a:r>
              <a:rPr lang="en-US" dirty="0"/>
              <a:t>("style");</a:t>
            </a:r>
          </a:p>
          <a:p>
            <a:r>
              <a:rPr lang="en-US" dirty="0"/>
              <a:t>console.log(AB);</a:t>
            </a:r>
          </a:p>
          <a:p>
            <a:r>
              <a:rPr lang="en-US" dirty="0"/>
              <a:t>console.log(BC);</a:t>
            </a:r>
          </a:p>
          <a:p>
            <a:r>
              <a:rPr lang="en-US" dirty="0"/>
              <a:t>console.log(CD);</a:t>
            </a:r>
          </a:p>
          <a:p>
            <a:endParaRPr lang="en-US" dirty="0"/>
          </a:p>
          <a:p>
            <a:r>
              <a:rPr lang="en-US" dirty="0"/>
              <a:t>    &lt;/script&gt;</a:t>
            </a:r>
          </a:p>
        </p:txBody>
      </p:sp>
      <p:sp>
        <p:nvSpPr>
          <p:cNvPr id="12" name="TextBox 11">
            <a:extLst>
              <a:ext uri="{FF2B5EF4-FFF2-40B4-BE49-F238E27FC236}">
                <a16:creationId xmlns:a16="http://schemas.microsoft.com/office/drawing/2014/main" id="{F7327043-293D-7C23-8420-EB64AF782877}"/>
              </a:ext>
            </a:extLst>
          </p:cNvPr>
          <p:cNvSpPr txBox="1"/>
          <p:nvPr/>
        </p:nvSpPr>
        <p:spPr>
          <a:xfrm>
            <a:off x="278674" y="152962"/>
            <a:ext cx="6096000" cy="2585323"/>
          </a:xfrm>
          <a:prstGeom prst="rect">
            <a:avLst/>
          </a:prstGeom>
          <a:noFill/>
        </p:spPr>
        <p:txBody>
          <a:bodyPr wrap="square">
            <a:spAutoFit/>
          </a:bodyPr>
          <a:lstStyle/>
          <a:p>
            <a:r>
              <a:rPr lang="en-US" dirty="0"/>
              <a:t>&lt;body&gt;</a:t>
            </a:r>
          </a:p>
          <a:p>
            <a:r>
              <a:rPr lang="en-US" dirty="0"/>
              <a:t>    &lt;p&gt;This is paragraph 1&lt;/p&gt;</a:t>
            </a:r>
          </a:p>
          <a:p>
            <a:r>
              <a:rPr lang="en-US" dirty="0"/>
              <a:t>    &lt;p id="A" style="text-align: center;"&gt;This is paragraph.</a:t>
            </a:r>
          </a:p>
          <a:p>
            <a:r>
              <a:rPr lang="en-US" dirty="0"/>
              <a:t>        Lorem ipsum dolor, sit </a:t>
            </a:r>
            <a:r>
              <a:rPr lang="en-US" dirty="0" err="1"/>
              <a:t>amet</a:t>
            </a:r>
            <a:r>
              <a:rPr lang="en-US" dirty="0"/>
              <a:t> </a:t>
            </a:r>
            <a:r>
              <a:rPr lang="en-US" dirty="0" err="1"/>
              <a:t>consectetur</a:t>
            </a:r>
            <a:r>
              <a:rPr lang="en-US" dirty="0"/>
              <a:t> </a:t>
            </a:r>
          </a:p>
          <a:p>
            <a:r>
              <a:rPr lang="en-US" dirty="0"/>
              <a:t>        </a:t>
            </a:r>
            <a:r>
              <a:rPr lang="en-US" dirty="0" err="1"/>
              <a:t>adipisicing</a:t>
            </a:r>
            <a:r>
              <a:rPr lang="en-US" dirty="0"/>
              <a:t> </a:t>
            </a:r>
            <a:r>
              <a:rPr lang="en-US" dirty="0" err="1"/>
              <a:t>elit</a:t>
            </a:r>
            <a:r>
              <a:rPr lang="en-US" dirty="0"/>
              <a:t>. </a:t>
            </a:r>
            <a:r>
              <a:rPr lang="en-US" dirty="0" err="1"/>
              <a:t>Enim</a:t>
            </a:r>
            <a:r>
              <a:rPr lang="en-US" dirty="0"/>
              <a:t> </a:t>
            </a:r>
            <a:r>
              <a:rPr lang="en-US" dirty="0" err="1"/>
              <a:t>ut</a:t>
            </a:r>
            <a:r>
              <a:rPr lang="en-US" dirty="0"/>
              <a:t> tempore </a:t>
            </a:r>
            <a:r>
              <a:rPr lang="en-US" dirty="0" err="1"/>
              <a:t>dolores</a:t>
            </a:r>
            <a:r>
              <a:rPr lang="en-US" dirty="0"/>
              <a:t> </a:t>
            </a:r>
          </a:p>
          <a:p>
            <a:r>
              <a:rPr lang="en-US" dirty="0"/>
              <a:t>        provident </a:t>
            </a:r>
            <a:r>
              <a:rPr lang="en-US" dirty="0" err="1"/>
              <a:t>cumque</a:t>
            </a:r>
            <a:r>
              <a:rPr lang="en-US" dirty="0"/>
              <a:t> </a:t>
            </a:r>
            <a:r>
              <a:rPr lang="en-US" dirty="0" err="1"/>
              <a:t>aut</a:t>
            </a:r>
            <a:r>
              <a:rPr lang="en-US" dirty="0"/>
              <a:t> et, dolore nemo </a:t>
            </a:r>
            <a:r>
              <a:rPr lang="en-US" dirty="0" err="1"/>
              <a:t>veniam</a:t>
            </a:r>
            <a:r>
              <a:rPr lang="en-US" dirty="0"/>
              <a:t>.</a:t>
            </a:r>
          </a:p>
          <a:p>
            <a:r>
              <a:rPr lang="en-US" dirty="0"/>
              <a:t>         Autem </a:t>
            </a:r>
            <a:r>
              <a:rPr lang="en-US" dirty="0" err="1"/>
              <a:t>molestias</a:t>
            </a:r>
            <a:r>
              <a:rPr lang="en-US" dirty="0"/>
              <a:t>, dolore quasi </a:t>
            </a:r>
            <a:r>
              <a:rPr lang="en-US" dirty="0" err="1"/>
              <a:t>inventore</a:t>
            </a:r>
            <a:r>
              <a:rPr lang="en-US" dirty="0"/>
              <a:t> </a:t>
            </a:r>
            <a:r>
              <a:rPr lang="en-US" dirty="0" err="1"/>
              <a:t>eum</a:t>
            </a:r>
            <a:r>
              <a:rPr lang="en-US" dirty="0"/>
              <a:t> </a:t>
            </a:r>
            <a:r>
              <a:rPr lang="en-US" dirty="0" err="1"/>
              <a:t>earum</a:t>
            </a:r>
            <a:r>
              <a:rPr lang="en-US" dirty="0"/>
              <a:t> </a:t>
            </a:r>
            <a:r>
              <a:rPr lang="en-US" dirty="0" err="1"/>
              <a:t>quae</a:t>
            </a:r>
            <a:r>
              <a:rPr lang="en-US" dirty="0"/>
              <a:t>. Est, rerum </a:t>
            </a:r>
            <a:r>
              <a:rPr lang="en-US" dirty="0" err="1"/>
              <a:t>deserunt</a:t>
            </a:r>
            <a:r>
              <a:rPr lang="en-US" dirty="0"/>
              <a:t>?</a:t>
            </a:r>
          </a:p>
          <a:p>
            <a:r>
              <a:rPr lang="en-US" dirty="0"/>
              <a:t>    &lt;/p&gt;</a:t>
            </a:r>
          </a:p>
        </p:txBody>
      </p:sp>
    </p:spTree>
    <p:extLst>
      <p:ext uri="{BB962C8B-B14F-4D97-AF65-F5344CB8AC3E}">
        <p14:creationId xmlns:p14="http://schemas.microsoft.com/office/powerpoint/2010/main" val="251417316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4CAB03-161E-071C-609E-CEE5E4241316}"/>
              </a:ext>
            </a:extLst>
          </p:cNvPr>
          <p:cNvSpPr>
            <a:spLocks noGrp="1"/>
          </p:cNvSpPr>
          <p:nvPr>
            <p:ph type="sldNum" sz="quarter" idx="12"/>
          </p:nvPr>
        </p:nvSpPr>
        <p:spPr/>
        <p:txBody>
          <a:bodyPr/>
          <a:lstStyle/>
          <a:p>
            <a:fld id="{56EB6A26-E255-41DA-B629-B741FA01731F}" type="slidenum">
              <a:rPr lang="en-US" smtClean="0"/>
              <a:t>198</a:t>
            </a:fld>
            <a:endParaRPr lang="en-US"/>
          </a:p>
        </p:txBody>
      </p:sp>
      <p:pic>
        <p:nvPicPr>
          <p:cNvPr id="4" name="Picture 3">
            <a:extLst>
              <a:ext uri="{FF2B5EF4-FFF2-40B4-BE49-F238E27FC236}">
                <a16:creationId xmlns:a16="http://schemas.microsoft.com/office/drawing/2014/main" id="{2C7DA8D3-C0F6-41C3-B7F1-6746E0AD804B}"/>
              </a:ext>
            </a:extLst>
          </p:cNvPr>
          <p:cNvPicPr>
            <a:picLocks noChangeAspect="1"/>
          </p:cNvPicPr>
          <p:nvPr/>
        </p:nvPicPr>
        <p:blipFill>
          <a:blip r:embed="rId2"/>
          <a:stretch>
            <a:fillRect/>
          </a:stretch>
        </p:blipFill>
        <p:spPr>
          <a:xfrm>
            <a:off x="216354" y="92346"/>
            <a:ext cx="7545934" cy="2101578"/>
          </a:xfrm>
          <a:prstGeom prst="rect">
            <a:avLst/>
          </a:prstGeom>
        </p:spPr>
      </p:pic>
      <p:pic>
        <p:nvPicPr>
          <p:cNvPr id="5" name="Picture 4">
            <a:extLst>
              <a:ext uri="{FF2B5EF4-FFF2-40B4-BE49-F238E27FC236}">
                <a16:creationId xmlns:a16="http://schemas.microsoft.com/office/drawing/2014/main" id="{2BD7C70F-DFEC-8CDA-578A-C35888673ABE}"/>
              </a:ext>
            </a:extLst>
          </p:cNvPr>
          <p:cNvPicPr>
            <a:picLocks noChangeAspect="1"/>
          </p:cNvPicPr>
          <p:nvPr/>
        </p:nvPicPr>
        <p:blipFill>
          <a:blip r:embed="rId3"/>
          <a:stretch>
            <a:fillRect/>
          </a:stretch>
        </p:blipFill>
        <p:spPr>
          <a:xfrm>
            <a:off x="550074" y="2209683"/>
            <a:ext cx="6612923" cy="4187281"/>
          </a:xfrm>
          <a:prstGeom prst="rect">
            <a:avLst/>
          </a:prstGeom>
        </p:spPr>
      </p:pic>
      <p:sp>
        <p:nvSpPr>
          <p:cNvPr id="9" name="TextBox 8">
            <a:extLst>
              <a:ext uri="{FF2B5EF4-FFF2-40B4-BE49-F238E27FC236}">
                <a16:creationId xmlns:a16="http://schemas.microsoft.com/office/drawing/2014/main" id="{76806417-B282-B38D-1EE0-1A4408F911CE}"/>
              </a:ext>
            </a:extLst>
          </p:cNvPr>
          <p:cNvSpPr txBox="1"/>
          <p:nvPr/>
        </p:nvSpPr>
        <p:spPr>
          <a:xfrm>
            <a:off x="7978411" y="54637"/>
            <a:ext cx="3471183" cy="1222960"/>
          </a:xfrm>
          <a:prstGeom prst="rect">
            <a:avLst/>
          </a:prstGeom>
          <a:noFill/>
        </p:spPr>
        <p:txBody>
          <a:bodyPr wrap="square">
            <a:spAutoFit/>
          </a:bodyPr>
          <a:lstStyle/>
          <a:p>
            <a:r>
              <a:rPr lang="en-US" dirty="0"/>
              <a:t> var AB=</a:t>
            </a:r>
            <a:r>
              <a:rPr lang="en-US" dirty="0" err="1"/>
              <a:t>document.getElementById</a:t>
            </a:r>
            <a:r>
              <a:rPr lang="en-US" dirty="0"/>
              <a:t>("A").</a:t>
            </a:r>
            <a:r>
              <a:rPr lang="en-US" dirty="0" err="1"/>
              <a:t>setAttribute</a:t>
            </a:r>
            <a:r>
              <a:rPr lang="en-US" dirty="0"/>
              <a:t>("style","</a:t>
            </a:r>
            <a:r>
              <a:rPr lang="en-US" dirty="0" err="1"/>
              <a:t>color:yellow</a:t>
            </a:r>
            <a:r>
              <a:rPr lang="en-US" dirty="0"/>
              <a:t>");</a:t>
            </a:r>
          </a:p>
        </p:txBody>
      </p:sp>
      <p:sp>
        <p:nvSpPr>
          <p:cNvPr id="13" name="TextBox 12">
            <a:extLst>
              <a:ext uri="{FF2B5EF4-FFF2-40B4-BE49-F238E27FC236}">
                <a16:creationId xmlns:a16="http://schemas.microsoft.com/office/drawing/2014/main" id="{779A4F32-BC1B-0CF4-2F4E-F31C1B400BEB}"/>
              </a:ext>
            </a:extLst>
          </p:cNvPr>
          <p:cNvSpPr txBox="1"/>
          <p:nvPr/>
        </p:nvSpPr>
        <p:spPr>
          <a:xfrm>
            <a:off x="7348278" y="3636685"/>
            <a:ext cx="4843722" cy="923330"/>
          </a:xfrm>
          <a:prstGeom prst="rect">
            <a:avLst/>
          </a:prstGeom>
          <a:noFill/>
        </p:spPr>
        <p:txBody>
          <a:bodyPr wrap="square">
            <a:spAutoFit/>
          </a:bodyPr>
          <a:lstStyle/>
          <a:p>
            <a:r>
              <a:rPr lang="en-US" dirty="0"/>
              <a:t> var AB=</a:t>
            </a:r>
            <a:r>
              <a:rPr lang="en-US" dirty="0" err="1"/>
              <a:t>document.getElementById</a:t>
            </a:r>
            <a:r>
              <a:rPr lang="en-US" dirty="0"/>
              <a:t>("A").</a:t>
            </a:r>
            <a:r>
              <a:rPr lang="en-US" dirty="0" err="1"/>
              <a:t>attributes.value</a:t>
            </a:r>
            <a:r>
              <a:rPr lang="en-US" dirty="0"/>
              <a:t>="ABC";</a:t>
            </a:r>
          </a:p>
        </p:txBody>
      </p:sp>
      <p:sp>
        <p:nvSpPr>
          <p:cNvPr id="17" name="TextBox 16">
            <a:extLst>
              <a:ext uri="{FF2B5EF4-FFF2-40B4-BE49-F238E27FC236}">
                <a16:creationId xmlns:a16="http://schemas.microsoft.com/office/drawing/2014/main" id="{0BFEBB46-6E1D-6E0B-17D1-A853803C6F28}"/>
              </a:ext>
            </a:extLst>
          </p:cNvPr>
          <p:cNvSpPr txBox="1"/>
          <p:nvPr/>
        </p:nvSpPr>
        <p:spPr>
          <a:xfrm>
            <a:off x="7276553" y="4560016"/>
            <a:ext cx="3769452" cy="923330"/>
          </a:xfrm>
          <a:prstGeom prst="rect">
            <a:avLst/>
          </a:prstGeom>
          <a:noFill/>
        </p:spPr>
        <p:txBody>
          <a:bodyPr wrap="square">
            <a:spAutoFit/>
          </a:bodyPr>
          <a:lstStyle/>
          <a:p>
            <a:r>
              <a:rPr lang="en-US" dirty="0"/>
              <a:t>var AB=</a:t>
            </a:r>
            <a:r>
              <a:rPr lang="en-US" dirty="0" err="1"/>
              <a:t>document.getElementById</a:t>
            </a:r>
            <a:r>
              <a:rPr lang="en-US" dirty="0"/>
              <a:t>("A").</a:t>
            </a:r>
            <a:r>
              <a:rPr lang="en-US" dirty="0" err="1"/>
              <a:t>getAttribute</a:t>
            </a:r>
            <a:r>
              <a:rPr lang="en-US" dirty="0"/>
              <a:t>("style");</a:t>
            </a:r>
          </a:p>
        </p:txBody>
      </p:sp>
      <p:sp>
        <p:nvSpPr>
          <p:cNvPr id="21" name="TextBox 20">
            <a:extLst>
              <a:ext uri="{FF2B5EF4-FFF2-40B4-BE49-F238E27FC236}">
                <a16:creationId xmlns:a16="http://schemas.microsoft.com/office/drawing/2014/main" id="{28108223-9A54-3CEC-04C3-70AC6C79E820}"/>
              </a:ext>
            </a:extLst>
          </p:cNvPr>
          <p:cNvSpPr txBox="1"/>
          <p:nvPr/>
        </p:nvSpPr>
        <p:spPr>
          <a:xfrm>
            <a:off x="7790497" y="1277597"/>
            <a:ext cx="2769325" cy="1200329"/>
          </a:xfrm>
          <a:prstGeom prst="rect">
            <a:avLst/>
          </a:prstGeom>
          <a:noFill/>
        </p:spPr>
        <p:txBody>
          <a:bodyPr wrap="square">
            <a:spAutoFit/>
          </a:bodyPr>
          <a:lstStyle/>
          <a:p>
            <a:r>
              <a:rPr lang="en-US" dirty="0"/>
              <a:t> var AB=</a:t>
            </a:r>
            <a:r>
              <a:rPr lang="en-US" dirty="0" err="1"/>
              <a:t>document.getElementById</a:t>
            </a:r>
            <a:r>
              <a:rPr lang="en-US" dirty="0"/>
              <a:t>("A").</a:t>
            </a:r>
            <a:r>
              <a:rPr lang="en-US" dirty="0" err="1"/>
              <a:t>setAttribute</a:t>
            </a:r>
            <a:r>
              <a:rPr lang="en-US" dirty="0"/>
              <a:t>("</a:t>
            </a:r>
            <a:r>
              <a:rPr lang="en-US" dirty="0" err="1"/>
              <a:t>id","ABC</a:t>
            </a:r>
            <a:r>
              <a:rPr lang="en-US" dirty="0"/>
              <a:t>")</a:t>
            </a:r>
          </a:p>
        </p:txBody>
      </p:sp>
      <p:sp>
        <p:nvSpPr>
          <p:cNvPr id="25" name="TextBox 24">
            <a:extLst>
              <a:ext uri="{FF2B5EF4-FFF2-40B4-BE49-F238E27FC236}">
                <a16:creationId xmlns:a16="http://schemas.microsoft.com/office/drawing/2014/main" id="{0145F673-58A4-ADD5-DEC6-9DCE23166845}"/>
              </a:ext>
            </a:extLst>
          </p:cNvPr>
          <p:cNvSpPr txBox="1"/>
          <p:nvPr/>
        </p:nvSpPr>
        <p:spPr>
          <a:xfrm>
            <a:off x="9982200" y="2209683"/>
            <a:ext cx="2246811" cy="1477328"/>
          </a:xfrm>
          <a:prstGeom prst="rect">
            <a:avLst/>
          </a:prstGeom>
          <a:noFill/>
        </p:spPr>
        <p:txBody>
          <a:bodyPr wrap="square">
            <a:spAutoFit/>
          </a:bodyPr>
          <a:lstStyle/>
          <a:p>
            <a:r>
              <a:rPr lang="en-US" dirty="0"/>
              <a:t> &lt;style&gt;</a:t>
            </a:r>
          </a:p>
          <a:p>
            <a:r>
              <a:rPr lang="en-US" dirty="0"/>
              <a:t>        #ABC{</a:t>
            </a:r>
          </a:p>
          <a:p>
            <a:r>
              <a:rPr lang="en-US" dirty="0"/>
              <a:t>    background-color: red;</a:t>
            </a:r>
          </a:p>
          <a:p>
            <a:r>
              <a:rPr lang="en-US" dirty="0"/>
              <a:t>}</a:t>
            </a:r>
          </a:p>
        </p:txBody>
      </p:sp>
      <p:sp>
        <p:nvSpPr>
          <p:cNvPr id="29" name="TextBox 28">
            <a:extLst>
              <a:ext uri="{FF2B5EF4-FFF2-40B4-BE49-F238E27FC236}">
                <a16:creationId xmlns:a16="http://schemas.microsoft.com/office/drawing/2014/main" id="{6E27872D-3C27-D2D9-45D3-07BCCED76C53}"/>
              </a:ext>
            </a:extLst>
          </p:cNvPr>
          <p:cNvSpPr txBox="1"/>
          <p:nvPr/>
        </p:nvSpPr>
        <p:spPr>
          <a:xfrm>
            <a:off x="7276553" y="5718774"/>
            <a:ext cx="4178013" cy="923330"/>
          </a:xfrm>
          <a:prstGeom prst="rect">
            <a:avLst/>
          </a:prstGeom>
          <a:noFill/>
        </p:spPr>
        <p:txBody>
          <a:bodyPr wrap="square">
            <a:spAutoFit/>
          </a:bodyPr>
          <a:lstStyle/>
          <a:p>
            <a:r>
              <a:rPr lang="en-US" dirty="0"/>
              <a:t>var AB=</a:t>
            </a:r>
            <a:r>
              <a:rPr lang="en-US" dirty="0" err="1"/>
              <a:t>document.getElementById</a:t>
            </a:r>
            <a:r>
              <a:rPr lang="en-US" dirty="0"/>
              <a:t>("A").</a:t>
            </a:r>
            <a:r>
              <a:rPr lang="en-US" dirty="0" err="1"/>
              <a:t>removeAttribute</a:t>
            </a:r>
            <a:r>
              <a:rPr lang="en-US" dirty="0"/>
              <a:t>("style");</a:t>
            </a:r>
          </a:p>
        </p:txBody>
      </p:sp>
    </p:spTree>
    <p:extLst>
      <p:ext uri="{BB962C8B-B14F-4D97-AF65-F5344CB8AC3E}">
        <p14:creationId xmlns:p14="http://schemas.microsoft.com/office/powerpoint/2010/main" val="175070685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EC026F-A956-321E-5935-C8A6642F43B9}"/>
              </a:ext>
            </a:extLst>
          </p:cNvPr>
          <p:cNvSpPr>
            <a:spLocks noGrp="1"/>
          </p:cNvSpPr>
          <p:nvPr>
            <p:ph type="sldNum" sz="quarter" idx="12"/>
          </p:nvPr>
        </p:nvSpPr>
        <p:spPr/>
        <p:txBody>
          <a:bodyPr/>
          <a:lstStyle/>
          <a:p>
            <a:fld id="{56EB6A26-E255-41DA-B629-B741FA01731F}" type="slidenum">
              <a:rPr lang="en-US" smtClean="0"/>
              <a:t>199</a:t>
            </a:fld>
            <a:endParaRPr lang="en-US"/>
          </a:p>
        </p:txBody>
      </p:sp>
      <p:sp>
        <p:nvSpPr>
          <p:cNvPr id="6" name="TextBox 5">
            <a:extLst>
              <a:ext uri="{FF2B5EF4-FFF2-40B4-BE49-F238E27FC236}">
                <a16:creationId xmlns:a16="http://schemas.microsoft.com/office/drawing/2014/main" id="{278A31ED-4B01-DB39-A9FD-FDFFFF6B1805}"/>
              </a:ext>
            </a:extLst>
          </p:cNvPr>
          <p:cNvSpPr txBox="1"/>
          <p:nvPr/>
        </p:nvSpPr>
        <p:spPr>
          <a:xfrm>
            <a:off x="285750" y="133803"/>
            <a:ext cx="6094476" cy="2585323"/>
          </a:xfrm>
          <a:prstGeom prst="rect">
            <a:avLst/>
          </a:prstGeom>
          <a:noFill/>
        </p:spPr>
        <p:txBody>
          <a:bodyPr wrap="square">
            <a:spAutoFit/>
          </a:bodyPr>
          <a:lstStyle/>
          <a:p>
            <a:r>
              <a:rPr lang="en-US" dirty="0"/>
              <a:t>const body=</a:t>
            </a:r>
            <a:r>
              <a:rPr lang="en-US" dirty="0" err="1"/>
              <a:t>document.body</a:t>
            </a:r>
            <a:r>
              <a:rPr lang="en-US" dirty="0"/>
              <a:t>;</a:t>
            </a:r>
          </a:p>
          <a:p>
            <a:r>
              <a:rPr lang="en-US" dirty="0" err="1"/>
              <a:t>body.append</a:t>
            </a:r>
            <a:r>
              <a:rPr lang="en-US" dirty="0"/>
              <a:t>("hello");</a:t>
            </a:r>
          </a:p>
          <a:p>
            <a:r>
              <a:rPr lang="en-US" dirty="0"/>
              <a:t>const div=</a:t>
            </a:r>
            <a:r>
              <a:rPr lang="en-US" dirty="0" err="1"/>
              <a:t>document.createElement</a:t>
            </a:r>
            <a:r>
              <a:rPr lang="en-US" dirty="0"/>
              <a:t>("div");</a:t>
            </a:r>
          </a:p>
          <a:p>
            <a:r>
              <a:rPr lang="en-US" dirty="0" err="1"/>
              <a:t>body.append</a:t>
            </a:r>
            <a:r>
              <a:rPr lang="en-US" dirty="0"/>
              <a:t>(div);</a:t>
            </a:r>
          </a:p>
          <a:p>
            <a:r>
              <a:rPr lang="en-US" dirty="0" err="1"/>
              <a:t>div.innerText</a:t>
            </a:r>
            <a:r>
              <a:rPr lang="en-US" dirty="0"/>
              <a:t>="hello my";</a:t>
            </a:r>
          </a:p>
          <a:p>
            <a:r>
              <a:rPr lang="en-US" dirty="0" err="1"/>
              <a:t>body.append</a:t>
            </a:r>
            <a:r>
              <a:rPr lang="en-US" dirty="0"/>
              <a:t>(div);</a:t>
            </a:r>
          </a:p>
          <a:p>
            <a:endParaRPr lang="en-US" dirty="0"/>
          </a:p>
          <a:p>
            <a:r>
              <a:rPr lang="en-US" dirty="0"/>
              <a:t>div=</a:t>
            </a:r>
            <a:r>
              <a:rPr lang="en-US" dirty="0" err="1"/>
              <a:t>document.createElement</a:t>
            </a:r>
            <a:r>
              <a:rPr lang="en-US" dirty="0"/>
              <a:t>("div");</a:t>
            </a:r>
          </a:p>
          <a:p>
            <a:r>
              <a:rPr lang="en-US" dirty="0"/>
              <a:t>console.log(a);</a:t>
            </a:r>
          </a:p>
        </p:txBody>
      </p:sp>
      <p:sp>
        <p:nvSpPr>
          <p:cNvPr id="10" name="TextBox 9">
            <a:extLst>
              <a:ext uri="{FF2B5EF4-FFF2-40B4-BE49-F238E27FC236}">
                <a16:creationId xmlns:a16="http://schemas.microsoft.com/office/drawing/2014/main" id="{4B6C12CB-945E-5BB5-4059-8B00555B8379}"/>
              </a:ext>
            </a:extLst>
          </p:cNvPr>
          <p:cNvSpPr txBox="1"/>
          <p:nvPr/>
        </p:nvSpPr>
        <p:spPr>
          <a:xfrm>
            <a:off x="8372475" y="2993446"/>
            <a:ext cx="3249930" cy="3139321"/>
          </a:xfrm>
          <a:prstGeom prst="rect">
            <a:avLst/>
          </a:prstGeom>
          <a:noFill/>
        </p:spPr>
        <p:txBody>
          <a:bodyPr wrap="square">
            <a:spAutoFit/>
          </a:bodyPr>
          <a:lstStyle/>
          <a:p>
            <a:r>
              <a:rPr lang="en-US" dirty="0"/>
              <a:t>&lt;/head&gt;</a:t>
            </a:r>
          </a:p>
          <a:p>
            <a:r>
              <a:rPr lang="en-US" dirty="0"/>
              <a:t>&lt;body&gt;</a:t>
            </a:r>
          </a:p>
          <a:p>
            <a:r>
              <a:rPr lang="en-US" dirty="0"/>
              <a:t>&lt;div&gt;</a:t>
            </a:r>
          </a:p>
          <a:p>
            <a:r>
              <a:rPr lang="en-US" dirty="0"/>
              <a:t>    &lt;h1&gt;This is hidden&lt;/h1&gt;</a:t>
            </a:r>
          </a:p>
          <a:p>
            <a:r>
              <a:rPr lang="en-US" dirty="0"/>
              <a:t>&lt;p class="A"&gt;This is shown&lt;/p&gt;</a:t>
            </a:r>
          </a:p>
          <a:p>
            <a:r>
              <a:rPr lang="en-US" dirty="0"/>
              <a:t>&lt;/div&gt;</a:t>
            </a:r>
          </a:p>
          <a:p>
            <a:r>
              <a:rPr lang="en-US" dirty="0"/>
              <a:t>    &lt;script </a:t>
            </a:r>
            <a:r>
              <a:rPr lang="en-US" dirty="0" err="1"/>
              <a:t>src</a:t>
            </a:r>
            <a:r>
              <a:rPr lang="en-US" dirty="0"/>
              <a:t>="name.js"&gt;</a:t>
            </a:r>
          </a:p>
          <a:p>
            <a:r>
              <a:rPr lang="en-US" dirty="0"/>
              <a:t>    &lt;/script&gt;</a:t>
            </a:r>
          </a:p>
          <a:p>
            <a:r>
              <a:rPr lang="en-US" dirty="0"/>
              <a:t>    </a:t>
            </a:r>
          </a:p>
          <a:p>
            <a:r>
              <a:rPr lang="en-US" dirty="0"/>
              <a:t>&lt;/body&gt;</a:t>
            </a:r>
          </a:p>
          <a:p>
            <a:r>
              <a:rPr lang="en-US" dirty="0"/>
              <a:t>&lt;/html&gt;</a:t>
            </a:r>
          </a:p>
        </p:txBody>
      </p:sp>
      <p:sp>
        <p:nvSpPr>
          <p:cNvPr id="12" name="TextBox 11">
            <a:extLst>
              <a:ext uri="{FF2B5EF4-FFF2-40B4-BE49-F238E27FC236}">
                <a16:creationId xmlns:a16="http://schemas.microsoft.com/office/drawing/2014/main" id="{4B382A3D-9714-1C29-C338-ED9CACB9F639}"/>
              </a:ext>
            </a:extLst>
          </p:cNvPr>
          <p:cNvSpPr txBox="1"/>
          <p:nvPr/>
        </p:nvSpPr>
        <p:spPr>
          <a:xfrm>
            <a:off x="2057400" y="2751157"/>
            <a:ext cx="6236208" cy="3970318"/>
          </a:xfrm>
          <a:prstGeom prst="rect">
            <a:avLst/>
          </a:prstGeom>
          <a:noFill/>
        </p:spPr>
        <p:txBody>
          <a:bodyPr wrap="square">
            <a:spAutoFit/>
          </a:bodyPr>
          <a:lstStyle/>
          <a:p>
            <a:r>
              <a:rPr lang="en-US" dirty="0"/>
              <a:t>&lt;!DOCTYPE html&gt;</a:t>
            </a:r>
          </a:p>
          <a:p>
            <a:r>
              <a:rPr lang="en-US" dirty="0"/>
              <a:t>&lt;html lang="</a:t>
            </a:r>
            <a:r>
              <a:rPr lang="en-US" dirty="0" err="1"/>
              <a:t>en</a:t>
            </a:r>
            <a:r>
              <a:rPr lang="en-US" dirty="0"/>
              <a:t>"&gt;</a:t>
            </a:r>
          </a:p>
          <a:p>
            <a:r>
              <a:rPr lang="en-US" dirty="0"/>
              <a:t>&lt;head&gt;</a:t>
            </a:r>
          </a:p>
          <a:p>
            <a:r>
              <a:rPr lang="en-US" dirty="0"/>
              <a:t>    &lt;meta charset="UTF-8"&gt;</a:t>
            </a:r>
          </a:p>
          <a:p>
            <a:r>
              <a:rPr lang="en-US" dirty="0"/>
              <a:t>    &lt;meta http-</a:t>
            </a:r>
            <a:r>
              <a:rPr lang="en-US" dirty="0" err="1"/>
              <a:t>equiv</a:t>
            </a:r>
            <a:r>
              <a:rPr lang="en-US" dirty="0"/>
              <a:t>="X-UA-Compatible" content="IE=edge"&gt;</a:t>
            </a:r>
          </a:p>
          <a:p>
            <a:r>
              <a:rPr lang="en-US" dirty="0"/>
              <a:t>    &lt;meta name="viewport" content="width=device-width, initial-scale=1.0"&gt;</a:t>
            </a:r>
          </a:p>
          <a:p>
            <a:r>
              <a:rPr lang="en-US" dirty="0"/>
              <a:t>    &lt;title&gt;Document&lt;/title&gt;</a:t>
            </a:r>
          </a:p>
          <a:p>
            <a:endParaRPr lang="en-US" dirty="0"/>
          </a:p>
          <a:p>
            <a:r>
              <a:rPr lang="en-US" dirty="0"/>
              <a:t>    &lt;style&gt;</a:t>
            </a:r>
          </a:p>
          <a:p>
            <a:r>
              <a:rPr lang="en-US" dirty="0"/>
              <a:t>       .A{</a:t>
            </a:r>
          </a:p>
          <a:p>
            <a:r>
              <a:rPr lang="en-US" dirty="0"/>
              <a:t>        display: none;</a:t>
            </a:r>
          </a:p>
          <a:p>
            <a:r>
              <a:rPr lang="en-US" dirty="0"/>
              <a:t>       }</a:t>
            </a:r>
          </a:p>
          <a:p>
            <a:r>
              <a:rPr lang="en-US" dirty="0"/>
              <a:t>    &lt;/style&gt;</a:t>
            </a:r>
          </a:p>
        </p:txBody>
      </p:sp>
      <p:sp>
        <p:nvSpPr>
          <p:cNvPr id="16" name="TextBox 15">
            <a:extLst>
              <a:ext uri="{FF2B5EF4-FFF2-40B4-BE49-F238E27FC236}">
                <a16:creationId xmlns:a16="http://schemas.microsoft.com/office/drawing/2014/main" id="{0E46FDAD-1D2A-7901-9D53-486983349515}"/>
              </a:ext>
            </a:extLst>
          </p:cNvPr>
          <p:cNvSpPr txBox="1"/>
          <p:nvPr/>
        </p:nvSpPr>
        <p:spPr>
          <a:xfrm>
            <a:off x="6380226" y="728591"/>
            <a:ext cx="6094476" cy="1200329"/>
          </a:xfrm>
          <a:prstGeom prst="rect">
            <a:avLst/>
          </a:prstGeom>
          <a:noFill/>
        </p:spPr>
        <p:txBody>
          <a:bodyPr wrap="square">
            <a:spAutoFit/>
          </a:bodyPr>
          <a:lstStyle/>
          <a:p>
            <a:r>
              <a:rPr lang="en-US" dirty="0"/>
              <a:t>Difference between </a:t>
            </a:r>
            <a:r>
              <a:rPr lang="en-US" dirty="0" err="1"/>
              <a:t>innertext</a:t>
            </a:r>
            <a:r>
              <a:rPr lang="en-US" dirty="0"/>
              <a:t> and </a:t>
            </a:r>
            <a:r>
              <a:rPr lang="en-US" dirty="0" err="1"/>
              <a:t>textcontent</a:t>
            </a:r>
            <a:endParaRPr lang="en-US" dirty="0"/>
          </a:p>
          <a:p>
            <a:r>
              <a:rPr lang="en-US" dirty="0"/>
              <a:t>var div=</a:t>
            </a:r>
            <a:r>
              <a:rPr lang="en-US" dirty="0" err="1"/>
              <a:t>document.querySelector</a:t>
            </a:r>
            <a:r>
              <a:rPr lang="en-US" dirty="0"/>
              <a:t>("div");</a:t>
            </a:r>
          </a:p>
          <a:p>
            <a:r>
              <a:rPr lang="en-US" dirty="0"/>
              <a:t>console.log(</a:t>
            </a:r>
            <a:r>
              <a:rPr lang="en-US" dirty="0" err="1"/>
              <a:t>div.textContent</a:t>
            </a:r>
            <a:r>
              <a:rPr lang="en-US" dirty="0"/>
              <a:t>);</a:t>
            </a:r>
          </a:p>
          <a:p>
            <a:r>
              <a:rPr lang="en-US" dirty="0"/>
              <a:t>console.log(</a:t>
            </a:r>
            <a:r>
              <a:rPr lang="en-US" dirty="0" err="1"/>
              <a:t>div.innerText</a:t>
            </a:r>
            <a:r>
              <a:rPr lang="en-US" dirty="0"/>
              <a:t>);</a:t>
            </a:r>
          </a:p>
        </p:txBody>
      </p:sp>
    </p:spTree>
    <p:extLst>
      <p:ext uri="{BB962C8B-B14F-4D97-AF65-F5344CB8AC3E}">
        <p14:creationId xmlns:p14="http://schemas.microsoft.com/office/powerpoint/2010/main" val="151723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A28C-AB27-A65D-9ECD-0DCB7A4C7A97}"/>
              </a:ext>
            </a:extLst>
          </p:cNvPr>
          <p:cNvSpPr>
            <a:spLocks noGrp="1"/>
          </p:cNvSpPr>
          <p:nvPr>
            <p:ph type="title"/>
          </p:nvPr>
        </p:nvSpPr>
        <p:spPr/>
        <p:txBody>
          <a:bodyPr/>
          <a:lstStyle/>
          <a:p>
            <a:r>
              <a:rPr lang="en-US" altLang="en-US" dirty="0"/>
              <a:t>What’s a Scripting Language?</a:t>
            </a:r>
            <a:endParaRPr lang="en-US" dirty="0"/>
          </a:p>
        </p:txBody>
      </p:sp>
      <p:sp>
        <p:nvSpPr>
          <p:cNvPr id="3" name="Content Placeholder 2">
            <a:extLst>
              <a:ext uri="{FF2B5EF4-FFF2-40B4-BE49-F238E27FC236}">
                <a16:creationId xmlns:a16="http://schemas.microsoft.com/office/drawing/2014/main" id="{B5B5F610-1765-E17C-CB2E-327DCC9FB8CC}"/>
              </a:ext>
            </a:extLst>
          </p:cNvPr>
          <p:cNvSpPr>
            <a:spLocks noGrp="1"/>
          </p:cNvSpPr>
          <p:nvPr>
            <p:ph idx="1"/>
          </p:nvPr>
        </p:nvSpPr>
        <p:spPr/>
        <p:txBody>
          <a:bodyPr/>
          <a:lstStyle/>
          <a:p>
            <a:r>
              <a:rPr lang="en-US" altLang="en-US" dirty="0"/>
              <a:t>Language used to write programs that compute inputs to another language processor</a:t>
            </a:r>
          </a:p>
          <a:p>
            <a:pPr lvl="1"/>
            <a:r>
              <a:rPr lang="en-US" altLang="en-US" dirty="0"/>
              <a:t>One language embedded in another</a:t>
            </a:r>
          </a:p>
          <a:p>
            <a:pPr lvl="2"/>
            <a:r>
              <a:rPr lang="en-US" altLang="en-US" dirty="0"/>
              <a:t>Embedded JavaScript computes HTML input to the browser</a:t>
            </a:r>
          </a:p>
          <a:p>
            <a:pPr lvl="2"/>
            <a:r>
              <a:rPr lang="en-US" altLang="en-US" dirty="0"/>
              <a:t>Shell scripts compute commands executed by the shell</a:t>
            </a:r>
          </a:p>
          <a:p>
            <a:r>
              <a:rPr lang="en-US" altLang="en-US" dirty="0"/>
              <a:t>Common characteristics of scripting languages</a:t>
            </a:r>
          </a:p>
          <a:p>
            <a:pPr lvl="1"/>
            <a:r>
              <a:rPr lang="en-US" altLang="en-US" dirty="0"/>
              <a:t>String processing – since commands often strings</a:t>
            </a:r>
          </a:p>
          <a:p>
            <a:pPr lvl="1"/>
            <a:r>
              <a:rPr lang="en-US" altLang="en-US" dirty="0"/>
              <a:t>Simple program structure, define things “on the fly”</a:t>
            </a:r>
          </a:p>
          <a:p>
            <a:pPr lvl="1"/>
            <a:r>
              <a:rPr lang="en-US" altLang="en-US" dirty="0"/>
              <a:t>Flexibility preferred over efficiency, safety</a:t>
            </a:r>
          </a:p>
          <a:p>
            <a:pPr lvl="2"/>
            <a:r>
              <a:rPr lang="en-US" altLang="en-US" dirty="0"/>
              <a:t>Is lack of safety a good thing? (Example: JavaScript used for Web applications…)</a:t>
            </a:r>
          </a:p>
          <a:p>
            <a:endParaRPr lang="en-US" dirty="0"/>
          </a:p>
        </p:txBody>
      </p:sp>
      <p:sp>
        <p:nvSpPr>
          <p:cNvPr id="4" name="Slide Number Placeholder 3">
            <a:extLst>
              <a:ext uri="{FF2B5EF4-FFF2-40B4-BE49-F238E27FC236}">
                <a16:creationId xmlns:a16="http://schemas.microsoft.com/office/drawing/2014/main" id="{0C9D0441-4E8F-B541-F1AC-3697D9EB55A9}"/>
              </a:ext>
            </a:extLst>
          </p:cNvPr>
          <p:cNvSpPr>
            <a:spLocks noGrp="1"/>
          </p:cNvSpPr>
          <p:nvPr>
            <p:ph type="sldNum" sz="quarter" idx="12"/>
          </p:nvPr>
        </p:nvSpPr>
        <p:spPr/>
        <p:txBody>
          <a:bodyPr/>
          <a:lstStyle/>
          <a:p>
            <a:fld id="{56EB6A26-E255-41DA-B629-B741FA01731F}" type="slidenum">
              <a:rPr lang="en-US" smtClean="0"/>
              <a:t>2</a:t>
            </a:fld>
            <a:endParaRPr lang="en-US"/>
          </a:p>
        </p:txBody>
      </p:sp>
    </p:spTree>
    <p:extLst>
      <p:ext uri="{BB962C8B-B14F-4D97-AF65-F5344CB8AC3E}">
        <p14:creationId xmlns:p14="http://schemas.microsoft.com/office/powerpoint/2010/main" val="3543799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C62C-2309-4E9A-3722-7865234CB427}"/>
              </a:ext>
            </a:extLst>
          </p:cNvPr>
          <p:cNvSpPr>
            <a:spLocks noGrp="1"/>
          </p:cNvSpPr>
          <p:nvPr>
            <p:ph type="title"/>
          </p:nvPr>
        </p:nvSpPr>
        <p:spPr/>
        <p:txBody>
          <a:bodyPr/>
          <a:lstStyle/>
          <a:p>
            <a:r>
              <a:rPr lang="en-US" dirty="0"/>
              <a:t>Parts of JavaScript:</a:t>
            </a:r>
          </a:p>
        </p:txBody>
      </p:sp>
      <p:sp>
        <p:nvSpPr>
          <p:cNvPr id="3" name="Content Placeholder 2">
            <a:extLst>
              <a:ext uri="{FF2B5EF4-FFF2-40B4-BE49-F238E27FC236}">
                <a16:creationId xmlns:a16="http://schemas.microsoft.com/office/drawing/2014/main" id="{55C5E2A1-5B22-E3C9-3656-E60D4A0BE5B8}"/>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JavaScript can be divided into 3 parts:</a:t>
            </a:r>
          </a:p>
          <a:p>
            <a:pPr marL="0" indent="0" algn="just">
              <a:buNone/>
            </a:pPr>
            <a:r>
              <a:rPr lang="en-US" sz="2400" b="1" dirty="0" err="1">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The Core JavaScript: </a:t>
            </a:r>
            <a:r>
              <a:rPr lang="en-US" sz="2400" dirty="0">
                <a:latin typeface="Times New Roman" panose="02020603050405020304" pitchFamily="18" charset="0"/>
                <a:cs typeface="Times New Roman" panose="02020603050405020304" pitchFamily="18" charset="0"/>
              </a:rPr>
              <a:t>The core JavaScript includes its operators,   expressions, statements and subprograms.</a:t>
            </a:r>
          </a:p>
          <a:p>
            <a:pPr marL="0" indent="0" algn="just">
              <a:buNone/>
            </a:pPr>
            <a:r>
              <a:rPr lang="en-US" sz="2400" b="1" dirty="0">
                <a:latin typeface="Times New Roman" panose="02020603050405020304" pitchFamily="18" charset="0"/>
                <a:cs typeface="Times New Roman" panose="02020603050405020304" pitchFamily="18" charset="0"/>
              </a:rPr>
              <a:t>ii</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Client-side JavaScript: </a:t>
            </a:r>
            <a:r>
              <a:rPr lang="en-US" sz="2400" dirty="0">
                <a:latin typeface="Times New Roman" panose="02020603050405020304" pitchFamily="18" charset="0"/>
                <a:cs typeface="Times New Roman" panose="02020603050405020304" pitchFamily="18" charset="0"/>
              </a:rPr>
              <a:t>It is the collection of objects that supports the control of browser and interactions with users. For example, XHTML/HTML document made responsive to user inputs such as mouse clicks, keyboard use, etc. with the help of JavaScript.</a:t>
            </a:r>
          </a:p>
          <a:p>
            <a:pPr marL="0" indent="0" algn="just">
              <a:buNone/>
            </a:pPr>
            <a:r>
              <a:rPr lang="en-US" sz="2400" b="1" dirty="0">
                <a:latin typeface="Times New Roman" panose="02020603050405020304" pitchFamily="18" charset="0"/>
                <a:cs typeface="Times New Roman" panose="02020603050405020304" pitchFamily="18" charset="0"/>
              </a:rPr>
              <a:t>iii. Server-side JavaScript: </a:t>
            </a:r>
            <a:r>
              <a:rPr lang="en-US" sz="2400" dirty="0">
                <a:latin typeface="Times New Roman" panose="02020603050405020304" pitchFamily="18" charset="0"/>
                <a:cs typeface="Times New Roman" panose="02020603050405020304" pitchFamily="18" charset="0"/>
              </a:rPr>
              <a:t>It is a collection of objects that make the language useful on a Web server—for example, to support communication with a database management system.</a:t>
            </a:r>
          </a:p>
        </p:txBody>
      </p:sp>
      <p:sp>
        <p:nvSpPr>
          <p:cNvPr id="4" name="Slide Number Placeholder 3">
            <a:extLst>
              <a:ext uri="{FF2B5EF4-FFF2-40B4-BE49-F238E27FC236}">
                <a16:creationId xmlns:a16="http://schemas.microsoft.com/office/drawing/2014/main" id="{5FA4C2CD-30B5-9E81-AB5B-9677E11D794C}"/>
              </a:ext>
            </a:extLst>
          </p:cNvPr>
          <p:cNvSpPr>
            <a:spLocks noGrp="1"/>
          </p:cNvSpPr>
          <p:nvPr>
            <p:ph type="sldNum" sz="quarter" idx="12"/>
          </p:nvPr>
        </p:nvSpPr>
        <p:spPr/>
        <p:txBody>
          <a:bodyPr/>
          <a:lstStyle/>
          <a:p>
            <a:fld id="{56EB6A26-E255-41DA-B629-B741FA01731F}" type="slidenum">
              <a:rPr lang="en-US" smtClean="0"/>
              <a:t>20</a:t>
            </a:fld>
            <a:endParaRPr lang="en-US"/>
          </a:p>
        </p:txBody>
      </p:sp>
    </p:spTree>
    <p:extLst>
      <p:ext uri="{BB962C8B-B14F-4D97-AF65-F5344CB8AC3E}">
        <p14:creationId xmlns:p14="http://schemas.microsoft.com/office/powerpoint/2010/main" val="348832785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71FDC3-BEC2-051E-DB1B-6B57CED02761}"/>
              </a:ext>
            </a:extLst>
          </p:cNvPr>
          <p:cNvSpPr>
            <a:spLocks noGrp="1"/>
          </p:cNvSpPr>
          <p:nvPr>
            <p:ph type="sldNum" sz="quarter" idx="12"/>
          </p:nvPr>
        </p:nvSpPr>
        <p:spPr/>
        <p:txBody>
          <a:bodyPr/>
          <a:lstStyle/>
          <a:p>
            <a:fld id="{56EB6A26-E255-41DA-B629-B741FA01731F}" type="slidenum">
              <a:rPr lang="en-US" smtClean="0"/>
              <a:t>200</a:t>
            </a:fld>
            <a:endParaRPr lang="en-US"/>
          </a:p>
        </p:txBody>
      </p:sp>
      <p:pic>
        <p:nvPicPr>
          <p:cNvPr id="4" name="Picture 3">
            <a:extLst>
              <a:ext uri="{FF2B5EF4-FFF2-40B4-BE49-F238E27FC236}">
                <a16:creationId xmlns:a16="http://schemas.microsoft.com/office/drawing/2014/main" id="{979E139B-7364-0285-AC71-282AF75508C4}"/>
              </a:ext>
            </a:extLst>
          </p:cNvPr>
          <p:cNvPicPr>
            <a:picLocks noChangeAspect="1"/>
          </p:cNvPicPr>
          <p:nvPr/>
        </p:nvPicPr>
        <p:blipFill>
          <a:blip r:embed="rId2"/>
          <a:stretch>
            <a:fillRect/>
          </a:stretch>
        </p:blipFill>
        <p:spPr>
          <a:xfrm>
            <a:off x="213009" y="73152"/>
            <a:ext cx="7742621" cy="6858000"/>
          </a:xfrm>
          <a:prstGeom prst="rect">
            <a:avLst/>
          </a:prstGeom>
        </p:spPr>
      </p:pic>
    </p:spTree>
    <p:extLst>
      <p:ext uri="{BB962C8B-B14F-4D97-AF65-F5344CB8AC3E}">
        <p14:creationId xmlns:p14="http://schemas.microsoft.com/office/powerpoint/2010/main" val="30990148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DBE5FE-256A-4064-1D42-9044ECCCE493}"/>
              </a:ext>
            </a:extLst>
          </p:cNvPr>
          <p:cNvSpPr>
            <a:spLocks noGrp="1"/>
          </p:cNvSpPr>
          <p:nvPr>
            <p:ph type="sldNum" sz="quarter" idx="12"/>
          </p:nvPr>
        </p:nvSpPr>
        <p:spPr/>
        <p:txBody>
          <a:bodyPr/>
          <a:lstStyle/>
          <a:p>
            <a:fld id="{56EB6A26-E255-41DA-B629-B741FA01731F}" type="slidenum">
              <a:rPr lang="en-US" smtClean="0"/>
              <a:t>201</a:t>
            </a:fld>
            <a:endParaRPr lang="en-US"/>
          </a:p>
        </p:txBody>
      </p:sp>
      <p:pic>
        <p:nvPicPr>
          <p:cNvPr id="4" name="Picture 3">
            <a:extLst>
              <a:ext uri="{FF2B5EF4-FFF2-40B4-BE49-F238E27FC236}">
                <a16:creationId xmlns:a16="http://schemas.microsoft.com/office/drawing/2014/main" id="{AD9E3C64-0A10-1C01-E691-38EF6BEED27E}"/>
              </a:ext>
            </a:extLst>
          </p:cNvPr>
          <p:cNvPicPr>
            <a:picLocks noChangeAspect="1"/>
          </p:cNvPicPr>
          <p:nvPr/>
        </p:nvPicPr>
        <p:blipFill>
          <a:blip r:embed="rId2"/>
          <a:stretch>
            <a:fillRect/>
          </a:stretch>
        </p:blipFill>
        <p:spPr>
          <a:xfrm>
            <a:off x="149161" y="109728"/>
            <a:ext cx="7705725" cy="2743200"/>
          </a:xfrm>
          <a:prstGeom prst="rect">
            <a:avLst/>
          </a:prstGeom>
        </p:spPr>
      </p:pic>
      <p:pic>
        <p:nvPicPr>
          <p:cNvPr id="6" name="Picture 5">
            <a:extLst>
              <a:ext uri="{FF2B5EF4-FFF2-40B4-BE49-F238E27FC236}">
                <a16:creationId xmlns:a16="http://schemas.microsoft.com/office/drawing/2014/main" id="{53553AD1-5572-D5B6-D70E-5C366948BB43}"/>
              </a:ext>
            </a:extLst>
          </p:cNvPr>
          <p:cNvPicPr>
            <a:picLocks noChangeAspect="1"/>
          </p:cNvPicPr>
          <p:nvPr/>
        </p:nvPicPr>
        <p:blipFill>
          <a:blip r:embed="rId3"/>
          <a:stretch>
            <a:fillRect/>
          </a:stretch>
        </p:blipFill>
        <p:spPr>
          <a:xfrm>
            <a:off x="494728" y="2852928"/>
            <a:ext cx="8960168" cy="3695700"/>
          </a:xfrm>
          <a:prstGeom prst="rect">
            <a:avLst/>
          </a:prstGeom>
        </p:spPr>
      </p:pic>
    </p:spTree>
    <p:extLst>
      <p:ext uri="{BB962C8B-B14F-4D97-AF65-F5344CB8AC3E}">
        <p14:creationId xmlns:p14="http://schemas.microsoft.com/office/powerpoint/2010/main" val="6375807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108E5-C237-11A4-DD7B-34FE772CD7AD}"/>
              </a:ext>
            </a:extLst>
          </p:cNvPr>
          <p:cNvSpPr>
            <a:spLocks noGrp="1"/>
          </p:cNvSpPr>
          <p:nvPr>
            <p:ph type="sldNum" sz="quarter" idx="12"/>
          </p:nvPr>
        </p:nvSpPr>
        <p:spPr/>
        <p:txBody>
          <a:bodyPr/>
          <a:lstStyle/>
          <a:p>
            <a:fld id="{56EB6A26-E255-41DA-B629-B741FA01731F}" type="slidenum">
              <a:rPr lang="en-US" smtClean="0"/>
              <a:t>202</a:t>
            </a:fld>
            <a:endParaRPr lang="en-US"/>
          </a:p>
        </p:txBody>
      </p:sp>
      <p:pic>
        <p:nvPicPr>
          <p:cNvPr id="4" name="Picture 3">
            <a:extLst>
              <a:ext uri="{FF2B5EF4-FFF2-40B4-BE49-F238E27FC236}">
                <a16:creationId xmlns:a16="http://schemas.microsoft.com/office/drawing/2014/main" id="{FF584366-3FC0-AA3A-0780-7AEAC93B26B4}"/>
              </a:ext>
            </a:extLst>
          </p:cNvPr>
          <p:cNvPicPr>
            <a:picLocks noChangeAspect="1"/>
          </p:cNvPicPr>
          <p:nvPr/>
        </p:nvPicPr>
        <p:blipFill>
          <a:blip r:embed="rId2"/>
          <a:stretch>
            <a:fillRect/>
          </a:stretch>
        </p:blipFill>
        <p:spPr>
          <a:xfrm>
            <a:off x="117835" y="107131"/>
            <a:ext cx="5228294" cy="6643738"/>
          </a:xfrm>
          <a:prstGeom prst="rect">
            <a:avLst/>
          </a:prstGeom>
        </p:spPr>
      </p:pic>
      <p:pic>
        <p:nvPicPr>
          <p:cNvPr id="6" name="Picture 5">
            <a:extLst>
              <a:ext uri="{FF2B5EF4-FFF2-40B4-BE49-F238E27FC236}">
                <a16:creationId xmlns:a16="http://schemas.microsoft.com/office/drawing/2014/main" id="{729F0945-C558-5F36-34F5-99D4BF48764E}"/>
              </a:ext>
            </a:extLst>
          </p:cNvPr>
          <p:cNvPicPr>
            <a:picLocks noChangeAspect="1"/>
          </p:cNvPicPr>
          <p:nvPr/>
        </p:nvPicPr>
        <p:blipFill>
          <a:blip r:embed="rId3"/>
          <a:stretch>
            <a:fillRect/>
          </a:stretch>
        </p:blipFill>
        <p:spPr>
          <a:xfrm>
            <a:off x="5363948" y="136525"/>
            <a:ext cx="6710217" cy="6355715"/>
          </a:xfrm>
          <a:prstGeom prst="rect">
            <a:avLst/>
          </a:prstGeom>
        </p:spPr>
      </p:pic>
    </p:spTree>
    <p:extLst>
      <p:ext uri="{BB962C8B-B14F-4D97-AF65-F5344CB8AC3E}">
        <p14:creationId xmlns:p14="http://schemas.microsoft.com/office/powerpoint/2010/main" val="423011475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8DC1FE-9FC4-D5BA-323C-B711E1B54968}"/>
              </a:ext>
            </a:extLst>
          </p:cNvPr>
          <p:cNvSpPr>
            <a:spLocks noGrp="1"/>
          </p:cNvSpPr>
          <p:nvPr>
            <p:ph type="sldNum" sz="quarter" idx="12"/>
          </p:nvPr>
        </p:nvSpPr>
        <p:spPr/>
        <p:txBody>
          <a:bodyPr/>
          <a:lstStyle/>
          <a:p>
            <a:fld id="{56EB6A26-E255-41DA-B629-B741FA01731F}" type="slidenum">
              <a:rPr lang="en-US" smtClean="0"/>
              <a:t>203</a:t>
            </a:fld>
            <a:endParaRPr lang="en-US"/>
          </a:p>
        </p:txBody>
      </p:sp>
      <p:pic>
        <p:nvPicPr>
          <p:cNvPr id="4" name="Picture 3">
            <a:extLst>
              <a:ext uri="{FF2B5EF4-FFF2-40B4-BE49-F238E27FC236}">
                <a16:creationId xmlns:a16="http://schemas.microsoft.com/office/drawing/2014/main" id="{5BE9BCF5-33DD-A9B3-A171-EECE9989364A}"/>
              </a:ext>
            </a:extLst>
          </p:cNvPr>
          <p:cNvPicPr>
            <a:picLocks noChangeAspect="1"/>
          </p:cNvPicPr>
          <p:nvPr/>
        </p:nvPicPr>
        <p:blipFill>
          <a:blip r:embed="rId2"/>
          <a:stretch>
            <a:fillRect/>
          </a:stretch>
        </p:blipFill>
        <p:spPr>
          <a:xfrm>
            <a:off x="234505" y="0"/>
            <a:ext cx="7096125" cy="2990850"/>
          </a:xfrm>
          <a:prstGeom prst="rect">
            <a:avLst/>
          </a:prstGeom>
        </p:spPr>
      </p:pic>
    </p:spTree>
    <p:extLst>
      <p:ext uri="{BB962C8B-B14F-4D97-AF65-F5344CB8AC3E}">
        <p14:creationId xmlns:p14="http://schemas.microsoft.com/office/powerpoint/2010/main" val="284320919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EBA38B-E951-4B50-5852-374398FA29BE}"/>
              </a:ext>
            </a:extLst>
          </p:cNvPr>
          <p:cNvSpPr>
            <a:spLocks noGrp="1"/>
          </p:cNvSpPr>
          <p:nvPr>
            <p:ph type="sldNum" sz="quarter" idx="12"/>
          </p:nvPr>
        </p:nvSpPr>
        <p:spPr/>
        <p:txBody>
          <a:bodyPr/>
          <a:lstStyle/>
          <a:p>
            <a:fld id="{56EB6A26-E255-41DA-B629-B741FA01731F}" type="slidenum">
              <a:rPr lang="en-US" smtClean="0"/>
              <a:t>204</a:t>
            </a:fld>
            <a:endParaRPr lang="en-US"/>
          </a:p>
        </p:txBody>
      </p:sp>
      <p:sp>
        <p:nvSpPr>
          <p:cNvPr id="6" name="TextBox 5">
            <a:extLst>
              <a:ext uri="{FF2B5EF4-FFF2-40B4-BE49-F238E27FC236}">
                <a16:creationId xmlns:a16="http://schemas.microsoft.com/office/drawing/2014/main" id="{12CA9C11-8CFD-426A-0A37-760F43AD4970}"/>
              </a:ext>
            </a:extLst>
          </p:cNvPr>
          <p:cNvSpPr txBox="1"/>
          <p:nvPr/>
        </p:nvSpPr>
        <p:spPr>
          <a:xfrm>
            <a:off x="139446" y="234815"/>
            <a:ext cx="6094476" cy="3416320"/>
          </a:xfrm>
          <a:prstGeom prst="rect">
            <a:avLst/>
          </a:prstGeom>
          <a:noFill/>
        </p:spPr>
        <p:txBody>
          <a:bodyPr wrap="square">
            <a:spAutoFit/>
          </a:bodyPr>
          <a:lstStyle/>
          <a:p>
            <a:r>
              <a:rPr lang="en-US" dirty="0"/>
              <a:t>Handling events from body elements</a:t>
            </a:r>
          </a:p>
          <a:p>
            <a:r>
              <a:rPr lang="en-US" dirty="0"/>
              <a:t>&lt;!DOCTYPE html&gt;</a:t>
            </a:r>
          </a:p>
          <a:p>
            <a:r>
              <a:rPr lang="en-US" dirty="0"/>
              <a:t>&lt;html&gt;</a:t>
            </a:r>
          </a:p>
          <a:p>
            <a:r>
              <a:rPr lang="en-US" dirty="0"/>
              <a:t>&lt;body onload="</a:t>
            </a:r>
            <a:r>
              <a:rPr lang="en-US" dirty="0" err="1"/>
              <a:t>myFunction</a:t>
            </a:r>
            <a:r>
              <a:rPr lang="en-US" dirty="0"/>
              <a:t>()"&gt;</a:t>
            </a:r>
          </a:p>
          <a:p>
            <a:r>
              <a:rPr lang="en-US" dirty="0"/>
              <a:t>&lt;h1&gt;Hello World!&lt;/h1&gt;</a:t>
            </a:r>
          </a:p>
          <a:p>
            <a:r>
              <a:rPr lang="en-US" dirty="0"/>
              <a:t>&lt;script&gt;</a:t>
            </a:r>
          </a:p>
          <a:p>
            <a:r>
              <a:rPr lang="en-US" dirty="0"/>
              <a:t>function </a:t>
            </a:r>
            <a:r>
              <a:rPr lang="en-US" dirty="0" err="1"/>
              <a:t>myFunction</a:t>
            </a:r>
            <a:r>
              <a:rPr lang="en-US" dirty="0"/>
              <a:t>() {</a:t>
            </a:r>
          </a:p>
          <a:p>
            <a:r>
              <a:rPr lang="en-US" dirty="0"/>
              <a:t> alert("Page is loaded");</a:t>
            </a:r>
          </a:p>
          <a:p>
            <a:r>
              <a:rPr lang="en-US" dirty="0"/>
              <a:t>}</a:t>
            </a:r>
          </a:p>
          <a:p>
            <a:r>
              <a:rPr lang="en-US" dirty="0"/>
              <a:t>&lt;/script&gt;</a:t>
            </a:r>
          </a:p>
          <a:p>
            <a:r>
              <a:rPr lang="en-US" dirty="0"/>
              <a:t>&lt;/body&gt;</a:t>
            </a:r>
          </a:p>
          <a:p>
            <a:r>
              <a:rPr lang="en-US" dirty="0"/>
              <a:t>&lt;/html&gt;</a:t>
            </a:r>
          </a:p>
        </p:txBody>
      </p:sp>
      <p:pic>
        <p:nvPicPr>
          <p:cNvPr id="4" name="Picture 3">
            <a:extLst>
              <a:ext uri="{FF2B5EF4-FFF2-40B4-BE49-F238E27FC236}">
                <a16:creationId xmlns:a16="http://schemas.microsoft.com/office/drawing/2014/main" id="{2FF47FF2-2D6A-F8A4-F9D0-8EDC2E2248B4}"/>
              </a:ext>
            </a:extLst>
          </p:cNvPr>
          <p:cNvPicPr>
            <a:picLocks noChangeAspect="1"/>
          </p:cNvPicPr>
          <p:nvPr/>
        </p:nvPicPr>
        <p:blipFill>
          <a:blip r:embed="rId2"/>
          <a:stretch>
            <a:fillRect/>
          </a:stretch>
        </p:blipFill>
        <p:spPr>
          <a:xfrm>
            <a:off x="1514475" y="2684907"/>
            <a:ext cx="9163050" cy="2914650"/>
          </a:xfrm>
          <a:prstGeom prst="rect">
            <a:avLst/>
          </a:prstGeom>
        </p:spPr>
      </p:pic>
    </p:spTree>
    <p:extLst>
      <p:ext uri="{BB962C8B-B14F-4D97-AF65-F5344CB8AC3E}">
        <p14:creationId xmlns:p14="http://schemas.microsoft.com/office/powerpoint/2010/main" val="39790544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F5985-C5F7-931A-994E-A82307C60A25}"/>
              </a:ext>
            </a:extLst>
          </p:cNvPr>
          <p:cNvSpPr>
            <a:spLocks noGrp="1"/>
          </p:cNvSpPr>
          <p:nvPr>
            <p:ph type="sldNum" sz="quarter" idx="12"/>
          </p:nvPr>
        </p:nvSpPr>
        <p:spPr/>
        <p:txBody>
          <a:bodyPr/>
          <a:lstStyle/>
          <a:p>
            <a:fld id="{56EB6A26-E255-41DA-B629-B741FA01731F}" type="slidenum">
              <a:rPr lang="en-US" smtClean="0"/>
              <a:t>205</a:t>
            </a:fld>
            <a:endParaRPr lang="en-US"/>
          </a:p>
        </p:txBody>
      </p:sp>
      <p:sp>
        <p:nvSpPr>
          <p:cNvPr id="14" name="TextBox 13">
            <a:extLst>
              <a:ext uri="{FF2B5EF4-FFF2-40B4-BE49-F238E27FC236}">
                <a16:creationId xmlns:a16="http://schemas.microsoft.com/office/drawing/2014/main" id="{8E8AA6B0-974B-7661-74F8-75F783AE6C5D}"/>
              </a:ext>
            </a:extLst>
          </p:cNvPr>
          <p:cNvSpPr txBox="1"/>
          <p:nvPr/>
        </p:nvSpPr>
        <p:spPr>
          <a:xfrm>
            <a:off x="496062" y="382905"/>
            <a:ext cx="6094476" cy="5909310"/>
          </a:xfrm>
          <a:prstGeom prst="rect">
            <a:avLst/>
          </a:prstGeom>
          <a:noFill/>
        </p:spPr>
        <p:txBody>
          <a:bodyPr wrap="square">
            <a:spAutoFit/>
          </a:bodyPr>
          <a:lstStyle/>
          <a:p>
            <a:r>
              <a:rPr lang="en-US" dirty="0"/>
              <a:t>&lt;!DOCTYPE html&gt;</a:t>
            </a:r>
          </a:p>
          <a:p>
            <a:r>
              <a:rPr lang="en-US" dirty="0"/>
              <a:t>&lt;html lang="</a:t>
            </a:r>
            <a:r>
              <a:rPr lang="en-US" dirty="0" err="1"/>
              <a:t>en</a:t>
            </a:r>
            <a:r>
              <a:rPr lang="en-US" dirty="0"/>
              <a:t>"&gt;</a:t>
            </a:r>
          </a:p>
          <a:p>
            <a:r>
              <a:rPr lang="en-US" dirty="0"/>
              <a:t>&lt;head&gt;</a:t>
            </a:r>
          </a:p>
          <a:p>
            <a:r>
              <a:rPr lang="en-US" dirty="0"/>
              <a:t>    &lt;meta charset="UTF-8"&gt;</a:t>
            </a:r>
          </a:p>
          <a:p>
            <a:r>
              <a:rPr lang="en-US" dirty="0"/>
              <a:t>    &lt;meta http-</a:t>
            </a:r>
            <a:r>
              <a:rPr lang="en-US" dirty="0" err="1"/>
              <a:t>equiv</a:t>
            </a:r>
            <a:r>
              <a:rPr lang="en-US" dirty="0"/>
              <a:t>="X-UA-Compatible" content="IE=edge"&gt;</a:t>
            </a:r>
          </a:p>
          <a:p>
            <a:r>
              <a:rPr lang="en-US" dirty="0"/>
              <a:t>    &lt;meta name="viewport" content="width=device-width, initial-scale=1.0"&gt;</a:t>
            </a:r>
          </a:p>
          <a:p>
            <a:r>
              <a:rPr lang="en-US" dirty="0"/>
              <a:t>    &lt;title&gt;Document&lt;/title&gt;</a:t>
            </a:r>
          </a:p>
          <a:p>
            <a:r>
              <a:rPr lang="en-US" dirty="0"/>
              <a:t>    &lt;script </a:t>
            </a:r>
            <a:r>
              <a:rPr lang="en-US" dirty="0" err="1"/>
              <a:t>src</a:t>
            </a:r>
            <a:r>
              <a:rPr lang="en-US" dirty="0"/>
              <a:t>="click.js"&gt;&lt;/script&gt;</a:t>
            </a:r>
          </a:p>
          <a:p>
            <a:r>
              <a:rPr lang="en-US" dirty="0"/>
              <a:t>&lt;/head&gt;</a:t>
            </a:r>
          </a:p>
          <a:p>
            <a:r>
              <a:rPr lang="en-US" dirty="0"/>
              <a:t>&lt;body&gt;</a:t>
            </a:r>
          </a:p>
          <a:p>
            <a:r>
              <a:rPr lang="en-US" dirty="0"/>
              <a:t>    &lt;form id="</a:t>
            </a:r>
            <a:r>
              <a:rPr lang="en-US" dirty="0" err="1"/>
              <a:t>myform</a:t>
            </a:r>
            <a:r>
              <a:rPr lang="en-US" dirty="0"/>
              <a:t>"&gt;</a:t>
            </a:r>
          </a:p>
          <a:p>
            <a:r>
              <a:rPr lang="en-US" dirty="0"/>
              <a:t>        &lt;input type="radio" name="gen" value="Male"&gt;Male</a:t>
            </a:r>
          </a:p>
          <a:p>
            <a:r>
              <a:rPr lang="en-US" dirty="0"/>
              <a:t>        &lt;</a:t>
            </a:r>
            <a:r>
              <a:rPr lang="en-US" dirty="0" err="1"/>
              <a:t>br</a:t>
            </a:r>
            <a:r>
              <a:rPr lang="en-US" dirty="0"/>
              <a:t>&gt;&lt;</a:t>
            </a:r>
            <a:r>
              <a:rPr lang="en-US" dirty="0" err="1"/>
              <a:t>br</a:t>
            </a:r>
            <a:r>
              <a:rPr lang="en-US" dirty="0"/>
              <a:t>&gt;</a:t>
            </a:r>
          </a:p>
          <a:p>
            <a:r>
              <a:rPr lang="en-US" dirty="0"/>
              <a:t>        &lt;input type="radio" name="gen" value="Female"&gt;Female</a:t>
            </a:r>
          </a:p>
          <a:p>
            <a:r>
              <a:rPr lang="en-US" dirty="0"/>
              <a:t>        &lt;</a:t>
            </a:r>
            <a:r>
              <a:rPr lang="en-US" dirty="0" err="1"/>
              <a:t>br</a:t>
            </a:r>
            <a:r>
              <a:rPr lang="en-US" dirty="0"/>
              <a:t>&gt;&lt;</a:t>
            </a:r>
            <a:r>
              <a:rPr lang="en-US" dirty="0" err="1"/>
              <a:t>br</a:t>
            </a:r>
            <a:r>
              <a:rPr lang="en-US" dirty="0"/>
              <a:t>&gt;</a:t>
            </a:r>
          </a:p>
          <a:p>
            <a:r>
              <a:rPr lang="en-US" dirty="0"/>
              <a:t>        &lt;input type="radio" name="gen" value="Other"&gt;Other</a:t>
            </a:r>
          </a:p>
          <a:p>
            <a:r>
              <a:rPr lang="en-US" dirty="0"/>
              <a:t>    &lt;/form&gt;</a:t>
            </a:r>
          </a:p>
          <a:p>
            <a:r>
              <a:rPr lang="en-US" dirty="0"/>
              <a:t>    &lt;script </a:t>
            </a:r>
            <a:r>
              <a:rPr lang="en-US" dirty="0" err="1"/>
              <a:t>src</a:t>
            </a:r>
            <a:r>
              <a:rPr lang="en-US" dirty="0"/>
              <a:t>="click1.js"&gt;&lt;/script&gt;</a:t>
            </a:r>
          </a:p>
          <a:p>
            <a:r>
              <a:rPr lang="en-US" dirty="0"/>
              <a:t>&lt;/body&gt;</a:t>
            </a:r>
          </a:p>
          <a:p>
            <a:r>
              <a:rPr lang="en-US" dirty="0"/>
              <a:t>&lt;/html&gt;</a:t>
            </a:r>
          </a:p>
        </p:txBody>
      </p:sp>
      <p:sp>
        <p:nvSpPr>
          <p:cNvPr id="16" name="TextBox 15">
            <a:extLst>
              <a:ext uri="{FF2B5EF4-FFF2-40B4-BE49-F238E27FC236}">
                <a16:creationId xmlns:a16="http://schemas.microsoft.com/office/drawing/2014/main" id="{497172DB-8171-7F05-C3DC-8AF275FD1D7F}"/>
              </a:ext>
            </a:extLst>
          </p:cNvPr>
          <p:cNvSpPr txBox="1"/>
          <p:nvPr/>
        </p:nvSpPr>
        <p:spPr>
          <a:xfrm>
            <a:off x="5863590" y="2366510"/>
            <a:ext cx="6094476" cy="369332"/>
          </a:xfrm>
          <a:prstGeom prst="rect">
            <a:avLst/>
          </a:prstGeom>
          <a:noFill/>
        </p:spPr>
        <p:txBody>
          <a:bodyPr wrap="square">
            <a:spAutoFit/>
          </a:bodyPr>
          <a:lstStyle/>
          <a:p>
            <a:r>
              <a:rPr lang="en-US" dirty="0"/>
              <a:t>click.html</a:t>
            </a:r>
          </a:p>
        </p:txBody>
      </p:sp>
      <p:sp>
        <p:nvSpPr>
          <p:cNvPr id="18" name="TextBox 17">
            <a:extLst>
              <a:ext uri="{FF2B5EF4-FFF2-40B4-BE49-F238E27FC236}">
                <a16:creationId xmlns:a16="http://schemas.microsoft.com/office/drawing/2014/main" id="{A8DC027E-2EBC-D623-4F46-5517DE4AD85B}"/>
              </a:ext>
            </a:extLst>
          </p:cNvPr>
          <p:cNvSpPr txBox="1"/>
          <p:nvPr/>
        </p:nvSpPr>
        <p:spPr>
          <a:xfrm>
            <a:off x="5973318" y="281678"/>
            <a:ext cx="6094476" cy="369332"/>
          </a:xfrm>
          <a:prstGeom prst="rect">
            <a:avLst/>
          </a:prstGeom>
          <a:noFill/>
        </p:spPr>
        <p:txBody>
          <a:bodyPr wrap="square">
            <a:spAutoFit/>
          </a:bodyPr>
          <a:lstStyle/>
          <a:p>
            <a:r>
              <a:rPr lang="en-US" dirty="0"/>
              <a:t>Handling Events from Button Elements</a:t>
            </a:r>
          </a:p>
        </p:txBody>
      </p:sp>
    </p:spTree>
    <p:extLst>
      <p:ext uri="{BB962C8B-B14F-4D97-AF65-F5344CB8AC3E}">
        <p14:creationId xmlns:p14="http://schemas.microsoft.com/office/powerpoint/2010/main" val="10423049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FAD15B-C34B-B3E5-FD74-7F2FD1A5CD7B}"/>
              </a:ext>
            </a:extLst>
          </p:cNvPr>
          <p:cNvSpPr>
            <a:spLocks noGrp="1"/>
          </p:cNvSpPr>
          <p:nvPr>
            <p:ph type="sldNum" sz="quarter" idx="12"/>
          </p:nvPr>
        </p:nvSpPr>
        <p:spPr/>
        <p:txBody>
          <a:bodyPr/>
          <a:lstStyle/>
          <a:p>
            <a:fld id="{56EB6A26-E255-41DA-B629-B741FA01731F}" type="slidenum">
              <a:rPr lang="en-US" smtClean="0"/>
              <a:t>206</a:t>
            </a:fld>
            <a:endParaRPr lang="en-US"/>
          </a:p>
        </p:txBody>
      </p:sp>
      <p:sp>
        <p:nvSpPr>
          <p:cNvPr id="6" name="TextBox 5">
            <a:extLst>
              <a:ext uri="{FF2B5EF4-FFF2-40B4-BE49-F238E27FC236}">
                <a16:creationId xmlns:a16="http://schemas.microsoft.com/office/drawing/2014/main" id="{AFA5E664-44FE-073F-B5A9-27B6BD80DF94}"/>
              </a:ext>
            </a:extLst>
          </p:cNvPr>
          <p:cNvSpPr txBox="1"/>
          <p:nvPr/>
        </p:nvSpPr>
        <p:spPr>
          <a:xfrm>
            <a:off x="212598" y="197346"/>
            <a:ext cx="6094476" cy="6463308"/>
          </a:xfrm>
          <a:prstGeom prst="rect">
            <a:avLst/>
          </a:prstGeom>
          <a:noFill/>
        </p:spPr>
        <p:txBody>
          <a:bodyPr wrap="square">
            <a:spAutoFit/>
          </a:bodyPr>
          <a:lstStyle/>
          <a:p>
            <a:r>
              <a:rPr lang="en-US" dirty="0"/>
              <a:t>function Gender(gen){</a:t>
            </a:r>
          </a:p>
          <a:p>
            <a:r>
              <a:rPr lang="en-US" dirty="0"/>
              <a:t>    var </a:t>
            </a:r>
            <a:r>
              <a:rPr lang="en-US" dirty="0" err="1"/>
              <a:t>dom</a:t>
            </a:r>
            <a:r>
              <a:rPr lang="en-US" dirty="0"/>
              <a:t>=</a:t>
            </a:r>
            <a:r>
              <a:rPr lang="en-US" dirty="0" err="1"/>
              <a:t>document.getElementById</a:t>
            </a:r>
            <a:r>
              <a:rPr lang="en-US" dirty="0"/>
              <a:t>("</a:t>
            </a:r>
            <a:r>
              <a:rPr lang="en-US" dirty="0" err="1"/>
              <a:t>myform</a:t>
            </a:r>
            <a:r>
              <a:rPr lang="en-US" dirty="0"/>
              <a:t>");</a:t>
            </a:r>
          </a:p>
          <a:p>
            <a:r>
              <a:rPr lang="en-US" dirty="0"/>
              <a:t>    for(var </a:t>
            </a:r>
            <a:r>
              <a:rPr lang="en-US" dirty="0" err="1"/>
              <a:t>i</a:t>
            </a:r>
            <a:r>
              <a:rPr lang="en-US" dirty="0"/>
              <a:t>=0;i&lt;</a:t>
            </a:r>
            <a:r>
              <a:rPr lang="en-US" dirty="0" err="1"/>
              <a:t>dom.gen.length;i</a:t>
            </a:r>
            <a:r>
              <a:rPr lang="en-US" dirty="0"/>
              <a:t>++)</a:t>
            </a:r>
          </a:p>
          <a:p>
            <a:r>
              <a:rPr lang="en-US" dirty="0"/>
              <a:t>    {</a:t>
            </a:r>
          </a:p>
          <a:p>
            <a:r>
              <a:rPr lang="en-US" dirty="0"/>
              <a:t>        if(</a:t>
            </a:r>
            <a:r>
              <a:rPr lang="en-US" dirty="0" err="1"/>
              <a:t>dom.gen</a:t>
            </a:r>
            <a:r>
              <a:rPr lang="en-US" dirty="0"/>
              <a:t>[</a:t>
            </a:r>
            <a:r>
              <a:rPr lang="en-US" dirty="0" err="1"/>
              <a:t>i</a:t>
            </a:r>
            <a:r>
              <a:rPr lang="en-US" dirty="0"/>
              <a:t>].checked)</a:t>
            </a:r>
          </a:p>
          <a:p>
            <a:r>
              <a:rPr lang="en-US" dirty="0"/>
              <a:t>        {</a:t>
            </a:r>
          </a:p>
          <a:p>
            <a:r>
              <a:rPr lang="en-US" dirty="0"/>
              <a:t>            gen=</a:t>
            </a:r>
            <a:r>
              <a:rPr lang="en-US" dirty="0" err="1"/>
              <a:t>dom.gen</a:t>
            </a:r>
            <a:r>
              <a:rPr lang="en-US" dirty="0"/>
              <a:t>[</a:t>
            </a:r>
            <a:r>
              <a:rPr lang="en-US" dirty="0" err="1"/>
              <a:t>i</a:t>
            </a:r>
            <a:r>
              <a:rPr lang="en-US" dirty="0"/>
              <a:t>].value;</a:t>
            </a:r>
          </a:p>
          <a:p>
            <a:r>
              <a:rPr lang="en-US" dirty="0"/>
              <a:t>            break;</a:t>
            </a:r>
          </a:p>
          <a:p>
            <a:r>
              <a:rPr lang="en-US" dirty="0"/>
              <a:t>        }}</a:t>
            </a:r>
          </a:p>
          <a:p>
            <a:r>
              <a:rPr lang="en-US" dirty="0"/>
              <a:t>        switch(gen)</a:t>
            </a:r>
          </a:p>
          <a:p>
            <a:r>
              <a:rPr lang="en-US" dirty="0"/>
              <a:t>        {</a:t>
            </a:r>
          </a:p>
          <a:p>
            <a:r>
              <a:rPr lang="en-US" dirty="0"/>
              <a:t>            case "Male":</a:t>
            </a:r>
          </a:p>
          <a:p>
            <a:r>
              <a:rPr lang="en-US" dirty="0"/>
              <a:t>                alert("you are male");</a:t>
            </a:r>
          </a:p>
          <a:p>
            <a:r>
              <a:rPr lang="en-US" dirty="0"/>
              <a:t>                break;</a:t>
            </a:r>
          </a:p>
          <a:p>
            <a:r>
              <a:rPr lang="en-US" dirty="0"/>
              <a:t>                case "Female":</a:t>
            </a:r>
          </a:p>
          <a:p>
            <a:r>
              <a:rPr lang="en-US" dirty="0"/>
              <a:t>                    alert("you are Female");</a:t>
            </a:r>
          </a:p>
          <a:p>
            <a:r>
              <a:rPr lang="en-US" dirty="0"/>
              <a:t>                    break;</a:t>
            </a:r>
          </a:p>
          <a:p>
            <a:r>
              <a:rPr lang="en-US" dirty="0"/>
              <a:t>                    case "Other":</a:t>
            </a:r>
          </a:p>
          <a:p>
            <a:r>
              <a:rPr lang="en-US" dirty="0"/>
              <a:t>                        alert("you are others");</a:t>
            </a:r>
          </a:p>
          <a:p>
            <a:r>
              <a:rPr lang="en-US" dirty="0"/>
              <a:t>                        break;</a:t>
            </a:r>
          </a:p>
          <a:p>
            <a:r>
              <a:rPr lang="en-US" dirty="0"/>
              <a:t>                        default:</a:t>
            </a:r>
          </a:p>
          <a:p>
            <a:r>
              <a:rPr lang="en-US" dirty="0"/>
              <a:t>                            alert("</a:t>
            </a:r>
            <a:r>
              <a:rPr lang="en-US" dirty="0" err="1"/>
              <a:t>plz</a:t>
            </a:r>
            <a:r>
              <a:rPr lang="en-US" dirty="0"/>
              <a:t> select appropriate gender");</a:t>
            </a:r>
          </a:p>
          <a:p>
            <a:r>
              <a:rPr lang="en-US" dirty="0"/>
              <a:t>        }}</a:t>
            </a:r>
          </a:p>
        </p:txBody>
      </p:sp>
      <p:sp>
        <p:nvSpPr>
          <p:cNvPr id="8" name="TextBox 7">
            <a:extLst>
              <a:ext uri="{FF2B5EF4-FFF2-40B4-BE49-F238E27FC236}">
                <a16:creationId xmlns:a16="http://schemas.microsoft.com/office/drawing/2014/main" id="{FDFCAB72-0135-AFB5-9EA1-AFF3B4A483AF}"/>
              </a:ext>
            </a:extLst>
          </p:cNvPr>
          <p:cNvSpPr txBox="1"/>
          <p:nvPr/>
        </p:nvSpPr>
        <p:spPr>
          <a:xfrm>
            <a:off x="4117086" y="2256782"/>
            <a:ext cx="6094476" cy="369332"/>
          </a:xfrm>
          <a:prstGeom prst="rect">
            <a:avLst/>
          </a:prstGeom>
          <a:noFill/>
        </p:spPr>
        <p:txBody>
          <a:bodyPr wrap="square">
            <a:spAutoFit/>
          </a:bodyPr>
          <a:lstStyle/>
          <a:p>
            <a:r>
              <a:rPr lang="en-US" dirty="0"/>
              <a:t>click.js</a:t>
            </a:r>
          </a:p>
        </p:txBody>
      </p:sp>
    </p:spTree>
    <p:extLst>
      <p:ext uri="{BB962C8B-B14F-4D97-AF65-F5344CB8AC3E}">
        <p14:creationId xmlns:p14="http://schemas.microsoft.com/office/powerpoint/2010/main" val="206899609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DF1F1-4932-23A4-5266-3FB3FC00B697}"/>
              </a:ext>
            </a:extLst>
          </p:cNvPr>
          <p:cNvSpPr>
            <a:spLocks noGrp="1"/>
          </p:cNvSpPr>
          <p:nvPr>
            <p:ph type="sldNum" sz="quarter" idx="12"/>
          </p:nvPr>
        </p:nvSpPr>
        <p:spPr/>
        <p:txBody>
          <a:bodyPr/>
          <a:lstStyle/>
          <a:p>
            <a:fld id="{56EB6A26-E255-41DA-B629-B741FA01731F}" type="slidenum">
              <a:rPr lang="en-US" smtClean="0"/>
              <a:t>207</a:t>
            </a:fld>
            <a:endParaRPr lang="en-US"/>
          </a:p>
        </p:txBody>
      </p:sp>
      <p:pic>
        <p:nvPicPr>
          <p:cNvPr id="4" name="Picture 3">
            <a:extLst>
              <a:ext uri="{FF2B5EF4-FFF2-40B4-BE49-F238E27FC236}">
                <a16:creationId xmlns:a16="http://schemas.microsoft.com/office/drawing/2014/main" id="{74E5DC4E-AF4B-DF25-F219-3B49CF7F2A7C}"/>
              </a:ext>
            </a:extLst>
          </p:cNvPr>
          <p:cNvPicPr>
            <a:picLocks noChangeAspect="1"/>
          </p:cNvPicPr>
          <p:nvPr/>
        </p:nvPicPr>
        <p:blipFill>
          <a:blip r:embed="rId2"/>
          <a:stretch>
            <a:fillRect/>
          </a:stretch>
        </p:blipFill>
        <p:spPr>
          <a:xfrm>
            <a:off x="6605206" y="1031367"/>
            <a:ext cx="1743075" cy="1924050"/>
          </a:xfrm>
          <a:prstGeom prst="rect">
            <a:avLst/>
          </a:prstGeom>
        </p:spPr>
      </p:pic>
      <p:pic>
        <p:nvPicPr>
          <p:cNvPr id="6" name="Picture 5">
            <a:extLst>
              <a:ext uri="{FF2B5EF4-FFF2-40B4-BE49-F238E27FC236}">
                <a16:creationId xmlns:a16="http://schemas.microsoft.com/office/drawing/2014/main" id="{10BEFFF9-0052-57E0-42DB-73B0F37C43B4}"/>
              </a:ext>
            </a:extLst>
          </p:cNvPr>
          <p:cNvPicPr>
            <a:picLocks noChangeAspect="1"/>
          </p:cNvPicPr>
          <p:nvPr/>
        </p:nvPicPr>
        <p:blipFill>
          <a:blip r:embed="rId3"/>
          <a:stretch>
            <a:fillRect/>
          </a:stretch>
        </p:blipFill>
        <p:spPr>
          <a:xfrm>
            <a:off x="6521577" y="3788473"/>
            <a:ext cx="5238750" cy="1457325"/>
          </a:xfrm>
          <a:prstGeom prst="rect">
            <a:avLst/>
          </a:prstGeom>
        </p:spPr>
      </p:pic>
      <p:sp>
        <p:nvSpPr>
          <p:cNvPr id="12" name="TextBox 11">
            <a:extLst>
              <a:ext uri="{FF2B5EF4-FFF2-40B4-BE49-F238E27FC236}">
                <a16:creationId xmlns:a16="http://schemas.microsoft.com/office/drawing/2014/main" id="{D695BD07-9AD4-888C-20FC-DEAD3F72E5B0}"/>
              </a:ext>
            </a:extLst>
          </p:cNvPr>
          <p:cNvSpPr txBox="1"/>
          <p:nvPr/>
        </p:nvSpPr>
        <p:spPr>
          <a:xfrm>
            <a:off x="1072134" y="899452"/>
            <a:ext cx="6094476" cy="1477328"/>
          </a:xfrm>
          <a:prstGeom prst="rect">
            <a:avLst/>
          </a:prstGeom>
          <a:noFill/>
        </p:spPr>
        <p:txBody>
          <a:bodyPr wrap="square">
            <a:spAutoFit/>
          </a:bodyPr>
          <a:lstStyle/>
          <a:p>
            <a:r>
              <a:rPr lang="en-US" dirty="0"/>
              <a:t>click1.js</a:t>
            </a:r>
          </a:p>
          <a:p>
            <a:r>
              <a:rPr lang="en-US" dirty="0"/>
              <a:t>var </a:t>
            </a:r>
            <a:r>
              <a:rPr lang="en-US" dirty="0" err="1"/>
              <a:t>dom</a:t>
            </a:r>
            <a:r>
              <a:rPr lang="en-US" dirty="0"/>
              <a:t>=</a:t>
            </a:r>
            <a:r>
              <a:rPr lang="en-US" dirty="0" err="1"/>
              <a:t>document.getElementById</a:t>
            </a:r>
            <a:r>
              <a:rPr lang="en-US" dirty="0"/>
              <a:t>("</a:t>
            </a:r>
            <a:r>
              <a:rPr lang="en-US" dirty="0" err="1"/>
              <a:t>myform</a:t>
            </a:r>
            <a:r>
              <a:rPr lang="en-US" dirty="0"/>
              <a:t>");</a:t>
            </a:r>
          </a:p>
          <a:p>
            <a:r>
              <a:rPr lang="en-US" dirty="0" err="1"/>
              <a:t>dom.elements</a:t>
            </a:r>
            <a:r>
              <a:rPr lang="en-US" dirty="0"/>
              <a:t>[0].onclick=Gender;</a:t>
            </a:r>
          </a:p>
          <a:p>
            <a:r>
              <a:rPr lang="en-US" dirty="0" err="1"/>
              <a:t>dom.elements</a:t>
            </a:r>
            <a:r>
              <a:rPr lang="en-US" dirty="0"/>
              <a:t>[1].onclick=Gender;</a:t>
            </a:r>
          </a:p>
          <a:p>
            <a:r>
              <a:rPr lang="en-US" dirty="0" err="1"/>
              <a:t>dom.elements</a:t>
            </a:r>
            <a:r>
              <a:rPr lang="en-US" dirty="0"/>
              <a:t>[2].onclick=Gender;</a:t>
            </a:r>
          </a:p>
        </p:txBody>
      </p:sp>
    </p:spTree>
    <p:extLst>
      <p:ext uri="{BB962C8B-B14F-4D97-AF65-F5344CB8AC3E}">
        <p14:creationId xmlns:p14="http://schemas.microsoft.com/office/powerpoint/2010/main" val="8708668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57B3E-6454-B895-40B7-278F3A58139B}"/>
              </a:ext>
            </a:extLst>
          </p:cNvPr>
          <p:cNvSpPr>
            <a:spLocks noGrp="1"/>
          </p:cNvSpPr>
          <p:nvPr>
            <p:ph type="sldNum" sz="quarter" idx="12"/>
          </p:nvPr>
        </p:nvSpPr>
        <p:spPr/>
        <p:txBody>
          <a:bodyPr/>
          <a:lstStyle/>
          <a:p>
            <a:fld id="{56EB6A26-E255-41DA-B629-B741FA01731F}" type="slidenum">
              <a:rPr lang="en-US" smtClean="0"/>
              <a:t>208</a:t>
            </a:fld>
            <a:endParaRPr lang="en-US"/>
          </a:p>
        </p:txBody>
      </p:sp>
      <p:sp>
        <p:nvSpPr>
          <p:cNvPr id="4" name="TextBox 3">
            <a:extLst>
              <a:ext uri="{FF2B5EF4-FFF2-40B4-BE49-F238E27FC236}">
                <a16:creationId xmlns:a16="http://schemas.microsoft.com/office/drawing/2014/main" id="{8626D4F1-EDD8-6BC9-B63F-7A6C21A451A4}"/>
              </a:ext>
            </a:extLst>
          </p:cNvPr>
          <p:cNvSpPr txBox="1"/>
          <p:nvPr/>
        </p:nvSpPr>
        <p:spPr>
          <a:xfrm>
            <a:off x="704850" y="170041"/>
            <a:ext cx="6096000" cy="6186309"/>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lang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charset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"viewport"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content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"width=device-width, initial-scale=1.0"</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Document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"radio"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"gender"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"male"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8C8C8"/>
                </a:solidFill>
                <a:effectLst/>
                <a:latin typeface="Consolas" panose="020B0609020204030204" pitchFamily="49" charset="0"/>
              </a:rPr>
              <a:t>alert</a:t>
            </a:r>
            <a:r>
              <a:rPr lang="en-US" b="0" dirty="0">
                <a:solidFill>
                  <a:srgbClr val="CE9178"/>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E9178"/>
                </a:solidFill>
                <a:effectLst/>
                <a:latin typeface="Consolas" panose="020B0609020204030204" pitchFamily="49" charset="0"/>
              </a:rPr>
              <a:t>.</a:t>
            </a:r>
            <a:r>
              <a:rPr lang="en-US" b="0" dirty="0" err="1">
                <a:solidFill>
                  <a:srgbClr val="DADADA"/>
                </a:solidFill>
                <a:effectLst/>
                <a:latin typeface="Consolas" panose="020B0609020204030204" pitchFamily="49" charset="0"/>
              </a:rPr>
              <a:t>value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Male</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"radio"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"gender"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"female"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8C8C8"/>
                </a:solidFill>
                <a:effectLst/>
                <a:latin typeface="Consolas" panose="020B0609020204030204" pitchFamily="49" charset="0"/>
              </a:rPr>
              <a:t>alert</a:t>
            </a:r>
            <a:r>
              <a:rPr lang="en-US" b="0" dirty="0">
                <a:solidFill>
                  <a:srgbClr val="CE9178"/>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E9178"/>
                </a:solidFill>
                <a:effectLst/>
                <a:latin typeface="Consolas" panose="020B0609020204030204" pitchFamily="49" charset="0"/>
              </a:rPr>
              <a:t>.</a:t>
            </a:r>
            <a:r>
              <a:rPr lang="en-US" b="0" dirty="0" err="1">
                <a:solidFill>
                  <a:srgbClr val="DADADA"/>
                </a:solidFill>
                <a:effectLst/>
                <a:latin typeface="Consolas" panose="020B0609020204030204" pitchFamily="49" charset="0"/>
              </a:rPr>
              <a:t>value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Female</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"radio"</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"gender"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"other"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C8C8C8"/>
                </a:solidFill>
                <a:effectLst/>
                <a:latin typeface="Consolas" panose="020B0609020204030204" pitchFamily="49" charset="0"/>
              </a:rPr>
              <a:t>alert</a:t>
            </a:r>
            <a:r>
              <a:rPr lang="en-US" b="0" dirty="0">
                <a:solidFill>
                  <a:srgbClr val="CE9178"/>
                </a:solidFill>
                <a:effectLst/>
                <a:latin typeface="Consolas" panose="020B0609020204030204" pitchFamily="49" charset="0"/>
              </a:rPr>
              <a:t>(</a:t>
            </a:r>
            <a:r>
              <a:rPr lang="en-US" b="0" dirty="0" err="1">
                <a:solidFill>
                  <a:srgbClr val="569CD6"/>
                </a:solidFill>
                <a:effectLst/>
                <a:latin typeface="Consolas" panose="020B0609020204030204" pitchFamily="49" charset="0"/>
              </a:rPr>
              <a:t>this</a:t>
            </a:r>
            <a:r>
              <a:rPr lang="en-US" b="0" dirty="0" err="1">
                <a:solidFill>
                  <a:srgbClr val="CE9178"/>
                </a:solidFill>
                <a:effectLst/>
                <a:latin typeface="Consolas" panose="020B0609020204030204" pitchFamily="49" charset="0"/>
              </a:rPr>
              <a:t>.</a:t>
            </a:r>
            <a:r>
              <a:rPr lang="en-US" b="0" dirty="0" err="1">
                <a:solidFill>
                  <a:srgbClr val="DADADA"/>
                </a:solidFill>
                <a:effectLst/>
                <a:latin typeface="Consolas" panose="020B0609020204030204" pitchFamily="49" charset="0"/>
              </a:rPr>
              <a:t>value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Others</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8E0DDBCB-CF8D-50DA-2628-5BDB348C1185}"/>
              </a:ext>
            </a:extLst>
          </p:cNvPr>
          <p:cNvPicPr>
            <a:picLocks noChangeAspect="1"/>
          </p:cNvPicPr>
          <p:nvPr/>
        </p:nvPicPr>
        <p:blipFill>
          <a:blip r:embed="rId2"/>
          <a:stretch>
            <a:fillRect/>
          </a:stretch>
        </p:blipFill>
        <p:spPr>
          <a:xfrm>
            <a:off x="6919912" y="400050"/>
            <a:ext cx="1876425" cy="1600200"/>
          </a:xfrm>
          <a:prstGeom prst="rect">
            <a:avLst/>
          </a:prstGeom>
        </p:spPr>
      </p:pic>
      <p:pic>
        <p:nvPicPr>
          <p:cNvPr id="8" name="Picture 7">
            <a:extLst>
              <a:ext uri="{FF2B5EF4-FFF2-40B4-BE49-F238E27FC236}">
                <a16:creationId xmlns:a16="http://schemas.microsoft.com/office/drawing/2014/main" id="{0DA8E548-2579-8D8E-2B44-6292E1CCE547}"/>
              </a:ext>
            </a:extLst>
          </p:cNvPr>
          <p:cNvPicPr>
            <a:picLocks noChangeAspect="1"/>
          </p:cNvPicPr>
          <p:nvPr/>
        </p:nvPicPr>
        <p:blipFill>
          <a:blip r:embed="rId3"/>
          <a:stretch>
            <a:fillRect/>
          </a:stretch>
        </p:blipFill>
        <p:spPr>
          <a:xfrm>
            <a:off x="6648450" y="2214562"/>
            <a:ext cx="5295900" cy="1438275"/>
          </a:xfrm>
          <a:prstGeom prst="rect">
            <a:avLst/>
          </a:prstGeom>
        </p:spPr>
      </p:pic>
      <p:pic>
        <p:nvPicPr>
          <p:cNvPr id="10" name="Picture 9">
            <a:extLst>
              <a:ext uri="{FF2B5EF4-FFF2-40B4-BE49-F238E27FC236}">
                <a16:creationId xmlns:a16="http://schemas.microsoft.com/office/drawing/2014/main" id="{EB2FAA39-EA09-4744-FAE5-1422BABED152}"/>
              </a:ext>
            </a:extLst>
          </p:cNvPr>
          <p:cNvPicPr>
            <a:picLocks noChangeAspect="1"/>
          </p:cNvPicPr>
          <p:nvPr/>
        </p:nvPicPr>
        <p:blipFill>
          <a:blip r:embed="rId4"/>
          <a:stretch>
            <a:fillRect/>
          </a:stretch>
        </p:blipFill>
        <p:spPr>
          <a:xfrm>
            <a:off x="7186612" y="3927475"/>
            <a:ext cx="1762125" cy="1552575"/>
          </a:xfrm>
          <a:prstGeom prst="rect">
            <a:avLst/>
          </a:prstGeom>
        </p:spPr>
      </p:pic>
    </p:spTree>
    <p:extLst>
      <p:ext uri="{BB962C8B-B14F-4D97-AF65-F5344CB8AC3E}">
        <p14:creationId xmlns:p14="http://schemas.microsoft.com/office/powerpoint/2010/main" val="10483771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D602F5-3650-69EB-9F32-E2B86C665673}"/>
              </a:ext>
            </a:extLst>
          </p:cNvPr>
          <p:cNvSpPr>
            <a:spLocks noGrp="1"/>
          </p:cNvSpPr>
          <p:nvPr>
            <p:ph type="sldNum" sz="quarter" idx="12"/>
          </p:nvPr>
        </p:nvSpPr>
        <p:spPr/>
        <p:txBody>
          <a:bodyPr/>
          <a:lstStyle/>
          <a:p>
            <a:fld id="{56EB6A26-E255-41DA-B629-B741FA01731F}" type="slidenum">
              <a:rPr lang="en-US" smtClean="0"/>
              <a:t>209</a:t>
            </a:fld>
            <a:endParaRPr lang="en-US"/>
          </a:p>
        </p:txBody>
      </p:sp>
      <p:sp>
        <p:nvSpPr>
          <p:cNvPr id="5" name="TextBox 4">
            <a:extLst>
              <a:ext uri="{FF2B5EF4-FFF2-40B4-BE49-F238E27FC236}">
                <a16:creationId xmlns:a16="http://schemas.microsoft.com/office/drawing/2014/main" id="{13F09494-942F-8B39-E49A-E19784CE1512}"/>
              </a:ext>
            </a:extLst>
          </p:cNvPr>
          <p:cNvSpPr txBox="1"/>
          <p:nvPr/>
        </p:nvSpPr>
        <p:spPr>
          <a:xfrm>
            <a:off x="73152" y="5907024"/>
            <a:ext cx="1700784" cy="369332"/>
          </a:xfrm>
          <a:prstGeom prst="rect">
            <a:avLst/>
          </a:prstGeom>
          <a:noFill/>
        </p:spPr>
        <p:txBody>
          <a:bodyPr wrap="square" rtlCol="0">
            <a:spAutoFit/>
          </a:bodyPr>
          <a:lstStyle/>
          <a:p>
            <a:r>
              <a:rPr lang="en-US" dirty="0" err="1"/>
              <a:t>Name.Html</a:t>
            </a:r>
            <a:endParaRPr lang="en-US" dirty="0"/>
          </a:p>
        </p:txBody>
      </p:sp>
      <p:sp>
        <p:nvSpPr>
          <p:cNvPr id="6" name="TextBox 5">
            <a:extLst>
              <a:ext uri="{FF2B5EF4-FFF2-40B4-BE49-F238E27FC236}">
                <a16:creationId xmlns:a16="http://schemas.microsoft.com/office/drawing/2014/main" id="{6472F604-7A41-E773-2913-83F960308752}"/>
              </a:ext>
            </a:extLst>
          </p:cNvPr>
          <p:cNvSpPr txBox="1"/>
          <p:nvPr/>
        </p:nvSpPr>
        <p:spPr>
          <a:xfrm>
            <a:off x="5850636" y="136525"/>
            <a:ext cx="6094476" cy="5078313"/>
          </a:xfrm>
          <a:prstGeom prst="rect">
            <a:avLst/>
          </a:prstGeom>
          <a:noFill/>
        </p:spPr>
        <p:txBody>
          <a:bodyPr wrap="square">
            <a:spAutoFit/>
          </a:bodyPr>
          <a:lstStyle/>
          <a:p>
            <a:r>
              <a:rPr lang="en-US" b="0">
                <a:effectLst/>
                <a:latin typeface="Consolas" panose="020B0609020204030204" pitchFamily="49" charset="0"/>
              </a:rPr>
              <a:t>&lt;!DOCTYPE html&gt;</a:t>
            </a:r>
          </a:p>
          <a:p>
            <a:r>
              <a:rPr lang="en-US" b="0">
                <a:effectLst/>
                <a:latin typeface="Consolas" panose="020B0609020204030204" pitchFamily="49" charset="0"/>
              </a:rPr>
              <a:t>&lt;html lang="en"&gt;</a:t>
            </a:r>
          </a:p>
          <a:p>
            <a:r>
              <a:rPr lang="en-US" b="0">
                <a:effectLst/>
                <a:latin typeface="Consolas" panose="020B0609020204030204" pitchFamily="49" charset="0"/>
              </a:rPr>
              <a:t>&lt;head&gt;</a:t>
            </a:r>
          </a:p>
          <a:p>
            <a:r>
              <a:rPr lang="en-US" b="0">
                <a:effectLst/>
                <a:latin typeface="Consolas" panose="020B0609020204030204" pitchFamily="49" charset="0"/>
              </a:rPr>
              <a:t>    &lt;title&gt; Teacher &lt;/title&gt;</a:t>
            </a:r>
          </a:p>
          <a:p>
            <a:r>
              <a:rPr lang="en-US" b="0">
                <a:effectLst/>
                <a:latin typeface="Consolas" panose="020B0609020204030204" pitchFamily="49" charset="0"/>
              </a:rPr>
              <a:t>    &lt;meta charset="utf-8" /&gt;</a:t>
            </a:r>
          </a:p>
          <a:p>
            <a:r>
              <a:rPr lang="en-US" b="0">
                <a:effectLst/>
                <a:latin typeface="Consolas" panose="020B0609020204030204" pitchFamily="49" charset="0"/>
              </a:rPr>
              <a:t>    &lt;!-- Script for the event handler --&gt;</a:t>
            </a:r>
          </a:p>
          <a:p>
            <a:r>
              <a:rPr lang="en-US" b="0">
                <a:effectLst/>
                <a:latin typeface="Consolas" panose="020B0609020204030204" pitchFamily="49" charset="0"/>
              </a:rPr>
              <a:t>    &lt;script type="text/javascript" src="name.js"&gt;</a:t>
            </a:r>
          </a:p>
          <a:p>
            <a:r>
              <a:rPr lang="en-US" b="0">
                <a:effectLst/>
                <a:latin typeface="Consolas" panose="020B0609020204030204" pitchFamily="49" charset="0"/>
              </a:rPr>
              <a:t>    &lt;/script&gt;</a:t>
            </a:r>
          </a:p>
          <a:p>
            <a:r>
              <a:rPr lang="en-US" b="0">
                <a:effectLst/>
                <a:latin typeface="Consolas" panose="020B0609020204030204" pitchFamily="49" charset="0"/>
              </a:rPr>
              <a:t>&lt;/head&gt;</a:t>
            </a:r>
          </a:p>
          <a:p>
            <a:r>
              <a:rPr lang="en-US" b="0">
                <a:effectLst/>
                <a:latin typeface="Consolas" panose="020B0609020204030204" pitchFamily="49" charset="0"/>
              </a:rPr>
              <a:t>&lt;body&gt;</a:t>
            </a:r>
          </a:p>
          <a:p>
            <a:r>
              <a:rPr lang="en-US" b="0">
                <a:effectLst/>
                <a:latin typeface="Consolas" panose="020B0609020204030204" pitchFamily="49" charset="0"/>
              </a:rPr>
              <a:t>    &lt;h4&gt; You teacher name &lt;/h4&gt;</a:t>
            </a:r>
          </a:p>
          <a:p>
            <a:r>
              <a:rPr lang="en-US" b="0">
                <a:effectLst/>
                <a:latin typeface="Consolas" panose="020B0609020204030204" pitchFamily="49" charset="0"/>
              </a:rPr>
              <a:t>    &lt;form id="myForm" action=""&gt;</a:t>
            </a:r>
          </a:p>
          <a:p>
            <a:r>
              <a:rPr lang="en-US" b="0">
                <a:effectLst/>
                <a:latin typeface="Consolas" panose="020B0609020204030204" pitchFamily="49" charset="0"/>
              </a:rPr>
              <a:t>        &lt;p&gt;</a:t>
            </a:r>
          </a:p>
          <a:p>
            <a:r>
              <a:rPr lang="en-US" b="0">
                <a:effectLst/>
                <a:latin typeface="Consolas" panose="020B0609020204030204" pitchFamily="49" charset="0"/>
              </a:rPr>
              <a:t>            &lt;label&gt; &lt;input type="radio" name="tec" value="web" /&gt;</a:t>
            </a:r>
          </a:p>
          <a:p>
            <a:r>
              <a:rPr lang="en-US" b="0">
                <a:effectLst/>
                <a:latin typeface="Consolas" panose="020B0609020204030204" pitchFamily="49" charset="0"/>
              </a:rPr>
              <a:t>                Web Technology &lt;/label&gt;</a:t>
            </a:r>
          </a:p>
          <a:p>
            <a:r>
              <a:rPr lang="en-US" b="0">
                <a:effectLst/>
                <a:latin typeface="Consolas" panose="020B0609020204030204" pitchFamily="49" charset="0"/>
              </a:rPr>
              <a:t>            &lt;br /&gt;</a:t>
            </a:r>
            <a:endParaRPr lang="en-US" b="0" dirty="0">
              <a:effectLst/>
              <a:latin typeface="Consolas" panose="020B0609020204030204" pitchFamily="49" charset="0"/>
            </a:endParaRPr>
          </a:p>
        </p:txBody>
      </p:sp>
      <p:sp>
        <p:nvSpPr>
          <p:cNvPr id="8" name="TextBox 7">
            <a:extLst>
              <a:ext uri="{FF2B5EF4-FFF2-40B4-BE49-F238E27FC236}">
                <a16:creationId xmlns:a16="http://schemas.microsoft.com/office/drawing/2014/main" id="{56E7F3E2-526F-1B1D-506A-F5788CBC2DB1}"/>
              </a:ext>
            </a:extLst>
          </p:cNvPr>
          <p:cNvSpPr txBox="1"/>
          <p:nvPr/>
        </p:nvSpPr>
        <p:spPr>
          <a:xfrm>
            <a:off x="377190" y="136525"/>
            <a:ext cx="6094476" cy="5078313"/>
          </a:xfrm>
          <a:prstGeom prst="rect">
            <a:avLst/>
          </a:prstGeom>
          <a:noFill/>
        </p:spPr>
        <p:txBody>
          <a:bodyPr wrap="square">
            <a:spAutoFit/>
          </a:bodyPr>
          <a:lstStyle/>
          <a:p>
            <a:r>
              <a:rPr lang="en-US">
                <a:effectLst/>
                <a:latin typeface="Consolas" panose="020B0609020204030204" pitchFamily="49" charset="0"/>
              </a:rPr>
              <a:t>&lt;!DOCTYPE html&gt;</a:t>
            </a:r>
          </a:p>
          <a:p>
            <a:r>
              <a:rPr lang="en-US">
                <a:effectLst/>
                <a:latin typeface="Consolas" panose="020B0609020204030204" pitchFamily="49" charset="0"/>
              </a:rPr>
              <a:t>&lt;html lang="en"&gt;</a:t>
            </a:r>
          </a:p>
          <a:p>
            <a:r>
              <a:rPr lang="en-US">
                <a:effectLst/>
                <a:latin typeface="Consolas" panose="020B0609020204030204" pitchFamily="49" charset="0"/>
              </a:rPr>
              <a:t>&lt;head&gt;</a:t>
            </a:r>
          </a:p>
          <a:p>
            <a:r>
              <a:rPr lang="en-US">
                <a:effectLst/>
                <a:latin typeface="Consolas" panose="020B0609020204030204" pitchFamily="49" charset="0"/>
              </a:rPr>
              <a:t>    &lt;title&gt; Teacher &lt;/title&gt;</a:t>
            </a:r>
          </a:p>
          <a:p>
            <a:r>
              <a:rPr lang="en-US">
                <a:effectLst/>
                <a:latin typeface="Consolas" panose="020B0609020204030204" pitchFamily="49" charset="0"/>
              </a:rPr>
              <a:t>    &lt;meta charset="utf-8" /&gt;</a:t>
            </a:r>
          </a:p>
          <a:p>
            <a:r>
              <a:rPr lang="en-US">
                <a:effectLst/>
                <a:latin typeface="Consolas" panose="020B0609020204030204" pitchFamily="49" charset="0"/>
              </a:rPr>
              <a:t>    &lt;!-- Script for the event handler --&gt;</a:t>
            </a:r>
          </a:p>
          <a:p>
            <a:r>
              <a:rPr lang="en-US">
                <a:effectLst/>
                <a:latin typeface="Consolas" panose="020B0609020204030204" pitchFamily="49" charset="0"/>
              </a:rPr>
              <a:t>    &lt;script type="text/javascript" src="name.js"&gt;</a:t>
            </a:r>
          </a:p>
          <a:p>
            <a:r>
              <a:rPr lang="en-US">
                <a:effectLst/>
                <a:latin typeface="Consolas" panose="020B0609020204030204" pitchFamily="49" charset="0"/>
              </a:rPr>
              <a:t>    &lt;/script&gt;</a:t>
            </a:r>
          </a:p>
          <a:p>
            <a:r>
              <a:rPr lang="en-US">
                <a:effectLst/>
                <a:latin typeface="Consolas" panose="020B0609020204030204" pitchFamily="49" charset="0"/>
              </a:rPr>
              <a:t>&lt;/head&gt;</a:t>
            </a:r>
          </a:p>
          <a:p>
            <a:r>
              <a:rPr lang="en-US">
                <a:effectLst/>
                <a:latin typeface="Consolas" panose="020B0609020204030204" pitchFamily="49" charset="0"/>
              </a:rPr>
              <a:t>&lt;body&gt;</a:t>
            </a:r>
          </a:p>
          <a:p>
            <a:r>
              <a:rPr lang="en-US">
                <a:effectLst/>
                <a:latin typeface="Consolas" panose="020B0609020204030204" pitchFamily="49" charset="0"/>
              </a:rPr>
              <a:t>    &lt;h4&gt; You teacher name &lt;/h4&gt;</a:t>
            </a:r>
          </a:p>
          <a:p>
            <a:r>
              <a:rPr lang="en-US">
                <a:effectLst/>
                <a:latin typeface="Consolas" panose="020B0609020204030204" pitchFamily="49" charset="0"/>
              </a:rPr>
              <a:t>    &lt;form id="myForm" action=""&gt;</a:t>
            </a:r>
          </a:p>
          <a:p>
            <a:r>
              <a:rPr lang="en-US">
                <a:effectLst/>
                <a:latin typeface="Consolas" panose="020B0609020204030204" pitchFamily="49" charset="0"/>
              </a:rPr>
              <a:t>        &lt;p&gt;</a:t>
            </a:r>
          </a:p>
          <a:p>
            <a:r>
              <a:rPr lang="en-US">
                <a:effectLst/>
                <a:latin typeface="Consolas" panose="020B0609020204030204" pitchFamily="49" charset="0"/>
              </a:rPr>
              <a:t>            &lt;label&gt; &lt;input type="radio" name="tec" value="web" /&gt;</a:t>
            </a:r>
          </a:p>
          <a:p>
            <a:r>
              <a:rPr lang="en-US">
                <a:effectLst/>
                <a:latin typeface="Consolas" panose="020B0609020204030204" pitchFamily="49" charset="0"/>
              </a:rPr>
              <a:t>                Web Technology &lt;/label&gt;</a:t>
            </a:r>
          </a:p>
          <a:p>
            <a:r>
              <a:rPr lang="en-US">
                <a:effectLst/>
                <a:latin typeface="Consolas" panose="020B0609020204030204" pitchFamily="49" charset="0"/>
              </a:rPr>
              <a:t>            &lt;br /&gt;</a:t>
            </a:r>
            <a:endParaRPr lang="en-US" dirty="0">
              <a:effectLst/>
              <a:latin typeface="Consolas" panose="020B0609020204030204" pitchFamily="49" charset="0"/>
            </a:endParaRPr>
          </a:p>
        </p:txBody>
      </p:sp>
    </p:spTree>
    <p:extLst>
      <p:ext uri="{BB962C8B-B14F-4D97-AF65-F5344CB8AC3E}">
        <p14:creationId xmlns:p14="http://schemas.microsoft.com/office/powerpoint/2010/main" val="180698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2B04-D8BA-D268-073C-35120D5A57C1}"/>
              </a:ext>
            </a:extLst>
          </p:cNvPr>
          <p:cNvSpPr>
            <a:spLocks noGrp="1"/>
          </p:cNvSpPr>
          <p:nvPr>
            <p:ph type="title"/>
          </p:nvPr>
        </p:nvSpPr>
        <p:spPr/>
        <p:txBody>
          <a:bodyPr>
            <a:normAutofit/>
          </a:bodyPr>
          <a:lstStyle/>
          <a:p>
            <a:r>
              <a:rPr lang="en-US" dirty="0"/>
              <a:t>Examples of Uses of JavaScript as client-side scripting language:</a:t>
            </a:r>
          </a:p>
        </p:txBody>
      </p:sp>
      <p:sp>
        <p:nvSpPr>
          <p:cNvPr id="3" name="Content Placeholder 2">
            <a:extLst>
              <a:ext uri="{FF2B5EF4-FFF2-40B4-BE49-F238E27FC236}">
                <a16:creationId xmlns:a16="http://schemas.microsoft.com/office/drawing/2014/main" id="{53834590-8545-7BAD-CB65-1E1CCA346A9C}"/>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Interactions with users through form elements, such as buttons and menus, can be conveniently described in JavaScript. Because button clicks and mouse movements are easily detected with JavaScript, they can be used to trigger computations and provide feedback to the user. </a:t>
            </a:r>
          </a:p>
          <a:p>
            <a:r>
              <a:rPr lang="en-US" sz="2400" dirty="0">
                <a:latin typeface="Times New Roman" panose="02020603050405020304" pitchFamily="18" charset="0"/>
                <a:cs typeface="Times New Roman" panose="02020603050405020304" pitchFamily="18" charset="0"/>
              </a:rPr>
              <a:t>Interactions with user without forms, which take place in dialog windows, include getting input from the user and allowing the user to make choices through buttons. It is also easy to generate new content in the browser display dynamically.</a:t>
            </a:r>
          </a:p>
          <a:p>
            <a:r>
              <a:rPr lang="en-US" sz="2400" dirty="0">
                <a:latin typeface="Times New Roman" panose="02020603050405020304" pitchFamily="18" charset="0"/>
                <a:cs typeface="Times New Roman" panose="02020603050405020304" pitchFamily="18" charset="0"/>
              </a:rPr>
              <a:t>JavaScript Document Object Model (DOM), allows JavaScript scripts to access and modify the CSS properties and content of the elements of a displayed XHTML document, making formally static documents highly dynamic.</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906E2E8-6251-0808-06C3-5E4D92E56BD2}"/>
              </a:ext>
            </a:extLst>
          </p:cNvPr>
          <p:cNvSpPr>
            <a:spLocks noGrp="1"/>
          </p:cNvSpPr>
          <p:nvPr>
            <p:ph type="sldNum" sz="quarter" idx="12"/>
          </p:nvPr>
        </p:nvSpPr>
        <p:spPr/>
        <p:txBody>
          <a:bodyPr/>
          <a:lstStyle/>
          <a:p>
            <a:fld id="{56EB6A26-E255-41DA-B629-B741FA01731F}" type="slidenum">
              <a:rPr lang="en-US" smtClean="0"/>
              <a:t>21</a:t>
            </a:fld>
            <a:endParaRPr lang="en-US"/>
          </a:p>
        </p:txBody>
      </p:sp>
    </p:spTree>
    <p:extLst>
      <p:ext uri="{BB962C8B-B14F-4D97-AF65-F5344CB8AC3E}">
        <p14:creationId xmlns:p14="http://schemas.microsoft.com/office/powerpoint/2010/main" val="1159685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22FFB-7862-445E-C07F-D56C54E5ABA7}"/>
              </a:ext>
            </a:extLst>
          </p:cNvPr>
          <p:cNvSpPr>
            <a:spLocks noGrp="1"/>
          </p:cNvSpPr>
          <p:nvPr>
            <p:ph type="sldNum" sz="quarter" idx="12"/>
          </p:nvPr>
        </p:nvSpPr>
        <p:spPr/>
        <p:txBody>
          <a:bodyPr/>
          <a:lstStyle/>
          <a:p>
            <a:fld id="{56EB6A26-E255-41DA-B629-B741FA01731F}" type="slidenum">
              <a:rPr lang="en-US" smtClean="0"/>
              <a:t>210</a:t>
            </a:fld>
            <a:endParaRPr lang="en-US"/>
          </a:p>
        </p:txBody>
      </p:sp>
      <p:sp>
        <p:nvSpPr>
          <p:cNvPr id="5" name="TextBox 4">
            <a:extLst>
              <a:ext uri="{FF2B5EF4-FFF2-40B4-BE49-F238E27FC236}">
                <a16:creationId xmlns:a16="http://schemas.microsoft.com/office/drawing/2014/main" id="{0E720273-C038-9D7B-D4FB-E7E57C92E3F9}"/>
              </a:ext>
            </a:extLst>
          </p:cNvPr>
          <p:cNvSpPr txBox="1"/>
          <p:nvPr/>
        </p:nvSpPr>
        <p:spPr>
          <a:xfrm>
            <a:off x="484632" y="5700016"/>
            <a:ext cx="1344168" cy="369332"/>
          </a:xfrm>
          <a:prstGeom prst="rect">
            <a:avLst/>
          </a:prstGeom>
          <a:noFill/>
        </p:spPr>
        <p:txBody>
          <a:bodyPr wrap="square" rtlCol="0">
            <a:spAutoFit/>
          </a:bodyPr>
          <a:lstStyle/>
          <a:p>
            <a:r>
              <a:rPr lang="en-US" dirty="0"/>
              <a:t>Name.js</a:t>
            </a:r>
          </a:p>
        </p:txBody>
      </p:sp>
      <p:sp>
        <p:nvSpPr>
          <p:cNvPr id="8" name="TextBox 7">
            <a:extLst>
              <a:ext uri="{FF2B5EF4-FFF2-40B4-BE49-F238E27FC236}">
                <a16:creationId xmlns:a16="http://schemas.microsoft.com/office/drawing/2014/main" id="{BEEEC343-D57E-6222-BF10-75A389FBF1DB}"/>
              </a:ext>
            </a:extLst>
          </p:cNvPr>
          <p:cNvSpPr txBox="1"/>
          <p:nvPr/>
        </p:nvSpPr>
        <p:spPr>
          <a:xfrm>
            <a:off x="377190" y="460861"/>
            <a:ext cx="6094476" cy="3970318"/>
          </a:xfrm>
          <a:prstGeom prst="rect">
            <a:avLst/>
          </a:prstGeom>
          <a:noFill/>
        </p:spPr>
        <p:txBody>
          <a:bodyPr wrap="square">
            <a:spAutoFit/>
          </a:bodyPr>
          <a:lstStyle/>
          <a:p>
            <a:r>
              <a:rPr lang="en-US" b="0">
                <a:effectLst/>
                <a:latin typeface="Consolas" panose="020B0609020204030204" pitchFamily="49" charset="0"/>
              </a:rPr>
              <a:t>function Teacher(tec) {</a:t>
            </a:r>
          </a:p>
          <a:p>
            <a:r>
              <a:rPr lang="en-US" b="0">
                <a:effectLst/>
                <a:latin typeface="Consolas" panose="020B0609020204030204" pitchFamily="49" charset="0"/>
              </a:rPr>
              <a:t>    // Put the DOM address of the elements array in a local variable</a:t>
            </a:r>
          </a:p>
          <a:p>
            <a:r>
              <a:rPr lang="en-US" b="0">
                <a:effectLst/>
                <a:latin typeface="Consolas" panose="020B0609020204030204" pitchFamily="49" charset="0"/>
              </a:rPr>
              <a:t>    var dom = document.getElementById("myForm");</a:t>
            </a:r>
          </a:p>
          <a:p>
            <a:r>
              <a:rPr lang="en-US" b="0">
                <a:effectLst/>
                <a:latin typeface="Consolas" panose="020B0609020204030204" pitchFamily="49" charset="0"/>
              </a:rPr>
              <a:t>    // Determine which button was pressed</a:t>
            </a:r>
          </a:p>
          <a:p>
            <a:r>
              <a:rPr lang="en-US" b="0">
                <a:effectLst/>
                <a:latin typeface="Consolas" panose="020B0609020204030204" pitchFamily="49" charset="0"/>
              </a:rPr>
              <a:t>    for (var index = 0; index &lt; dom.tec.length;index++) {</a:t>
            </a:r>
          </a:p>
          <a:p>
            <a:r>
              <a:rPr lang="en-US" b="0">
                <a:effectLst/>
                <a:latin typeface="Consolas" panose="020B0609020204030204" pitchFamily="49" charset="0"/>
              </a:rPr>
              <a:t>        if (dom.tec[index].checked) {</a:t>
            </a:r>
          </a:p>
          <a:p>
            <a:r>
              <a:rPr lang="en-US" b="0">
                <a:effectLst/>
                <a:latin typeface="Consolas" panose="020B0609020204030204" pitchFamily="49" charset="0"/>
              </a:rPr>
              <a:t>            tec = dom.tec[index].value;</a:t>
            </a:r>
          </a:p>
          <a:p>
            <a:r>
              <a:rPr lang="en-US" b="0">
                <a:effectLst/>
                <a:latin typeface="Consolas" panose="020B0609020204030204" pitchFamily="49" charset="0"/>
              </a:rPr>
              <a:t>            break;</a:t>
            </a:r>
          </a:p>
          <a:p>
            <a:r>
              <a:rPr lang="en-US" b="0">
                <a:effectLst/>
                <a:latin typeface="Consolas" panose="020B0609020204030204" pitchFamily="49" charset="0"/>
              </a:rPr>
              <a:t>        }</a:t>
            </a:r>
          </a:p>
          <a:p>
            <a:r>
              <a:rPr lang="en-US" b="0">
                <a:effectLst/>
                <a:latin typeface="Consolas" panose="020B0609020204030204" pitchFamily="49" charset="0"/>
              </a:rPr>
              <a:t>    }</a:t>
            </a:r>
          </a:p>
          <a:p>
            <a:r>
              <a:rPr lang="en-US" b="0">
                <a:effectLst/>
                <a:latin typeface="Consolas" panose="020B0609020204030204" pitchFamily="49" charset="0"/>
              </a:rPr>
              <a:t>    // Produce an alert message about teacher</a:t>
            </a:r>
            <a:endParaRPr lang="en-US" b="0" dirty="0">
              <a:effectLst/>
              <a:latin typeface="Consolas" panose="020B0609020204030204" pitchFamily="49" charset="0"/>
            </a:endParaRPr>
          </a:p>
        </p:txBody>
      </p:sp>
    </p:spTree>
    <p:extLst>
      <p:ext uri="{BB962C8B-B14F-4D97-AF65-F5344CB8AC3E}">
        <p14:creationId xmlns:p14="http://schemas.microsoft.com/office/powerpoint/2010/main" val="31704422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D07F1E-A562-D2E5-059D-C9CBABFB58C4}"/>
              </a:ext>
            </a:extLst>
          </p:cNvPr>
          <p:cNvSpPr>
            <a:spLocks noGrp="1"/>
          </p:cNvSpPr>
          <p:nvPr>
            <p:ph type="sldNum" sz="quarter" idx="12"/>
          </p:nvPr>
        </p:nvSpPr>
        <p:spPr/>
        <p:txBody>
          <a:bodyPr/>
          <a:lstStyle/>
          <a:p>
            <a:fld id="{56EB6A26-E255-41DA-B629-B741FA01731F}" type="slidenum">
              <a:rPr lang="en-US" smtClean="0"/>
              <a:t>211</a:t>
            </a:fld>
            <a:endParaRPr lang="en-US"/>
          </a:p>
        </p:txBody>
      </p:sp>
      <p:sp>
        <p:nvSpPr>
          <p:cNvPr id="5" name="TextBox 4">
            <a:extLst>
              <a:ext uri="{FF2B5EF4-FFF2-40B4-BE49-F238E27FC236}">
                <a16:creationId xmlns:a16="http://schemas.microsoft.com/office/drawing/2014/main" id="{EE885081-0B77-6702-0516-01A34914ADA5}"/>
              </a:ext>
            </a:extLst>
          </p:cNvPr>
          <p:cNvSpPr txBox="1"/>
          <p:nvPr/>
        </p:nvSpPr>
        <p:spPr>
          <a:xfrm>
            <a:off x="466344" y="2039112"/>
            <a:ext cx="914400" cy="646331"/>
          </a:xfrm>
          <a:prstGeom prst="rect">
            <a:avLst/>
          </a:prstGeom>
          <a:noFill/>
        </p:spPr>
        <p:txBody>
          <a:bodyPr wrap="square" rtlCol="0">
            <a:spAutoFit/>
          </a:bodyPr>
          <a:lstStyle/>
          <a:p>
            <a:r>
              <a:rPr lang="en-US" dirty="0"/>
              <a:t>Name1.js</a:t>
            </a:r>
          </a:p>
        </p:txBody>
      </p:sp>
      <p:sp>
        <p:nvSpPr>
          <p:cNvPr id="8" name="TextBox 7">
            <a:extLst>
              <a:ext uri="{FF2B5EF4-FFF2-40B4-BE49-F238E27FC236}">
                <a16:creationId xmlns:a16="http://schemas.microsoft.com/office/drawing/2014/main" id="{19F93AF3-D13C-A1EB-38A5-2A1A5793931E}"/>
              </a:ext>
            </a:extLst>
          </p:cNvPr>
          <p:cNvSpPr txBox="1"/>
          <p:nvPr/>
        </p:nvSpPr>
        <p:spPr>
          <a:xfrm>
            <a:off x="395478" y="431768"/>
            <a:ext cx="6094476" cy="1477328"/>
          </a:xfrm>
          <a:prstGeom prst="rect">
            <a:avLst/>
          </a:prstGeom>
          <a:noFill/>
        </p:spPr>
        <p:txBody>
          <a:bodyPr wrap="square">
            <a:spAutoFit/>
          </a:bodyPr>
          <a:lstStyle/>
          <a:p>
            <a:r>
              <a:rPr lang="en-US" dirty="0"/>
              <a:t>var </a:t>
            </a:r>
            <a:r>
              <a:rPr lang="en-US" dirty="0" err="1"/>
              <a:t>dom</a:t>
            </a:r>
            <a:r>
              <a:rPr lang="en-US" dirty="0"/>
              <a:t> = </a:t>
            </a:r>
            <a:r>
              <a:rPr lang="en-US" dirty="0" err="1"/>
              <a:t>document.getElementById</a:t>
            </a:r>
            <a:r>
              <a:rPr lang="en-US" dirty="0"/>
              <a:t>("</a:t>
            </a:r>
            <a:r>
              <a:rPr lang="en-US" dirty="0" err="1"/>
              <a:t>myForm</a:t>
            </a:r>
            <a:r>
              <a:rPr lang="en-US" dirty="0"/>
              <a:t>");</a:t>
            </a:r>
          </a:p>
          <a:p>
            <a:r>
              <a:rPr lang="en-US" dirty="0" err="1"/>
              <a:t>dom.elements</a:t>
            </a:r>
            <a:r>
              <a:rPr lang="en-US" dirty="0"/>
              <a:t>[0].onclick = Teacher;</a:t>
            </a:r>
          </a:p>
          <a:p>
            <a:r>
              <a:rPr lang="en-US" dirty="0" err="1"/>
              <a:t>dom.elements</a:t>
            </a:r>
            <a:r>
              <a:rPr lang="en-US" dirty="0"/>
              <a:t>[1].onclick = Teacher;</a:t>
            </a:r>
          </a:p>
          <a:p>
            <a:r>
              <a:rPr lang="en-US" dirty="0" err="1"/>
              <a:t>dom.elements</a:t>
            </a:r>
            <a:r>
              <a:rPr lang="en-US" dirty="0"/>
              <a:t>[2].onclick = Teacher;</a:t>
            </a:r>
          </a:p>
          <a:p>
            <a:r>
              <a:rPr lang="en-US" dirty="0" err="1"/>
              <a:t>dom.elements</a:t>
            </a:r>
            <a:r>
              <a:rPr lang="en-US" dirty="0"/>
              <a:t>[3].onclick = Teacher;</a:t>
            </a:r>
          </a:p>
        </p:txBody>
      </p:sp>
    </p:spTree>
    <p:extLst>
      <p:ext uri="{BB962C8B-B14F-4D97-AF65-F5344CB8AC3E}">
        <p14:creationId xmlns:p14="http://schemas.microsoft.com/office/powerpoint/2010/main" val="40217109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F635E0-D900-550B-0B92-E890ADFA9160}"/>
              </a:ext>
            </a:extLst>
          </p:cNvPr>
          <p:cNvSpPr>
            <a:spLocks noGrp="1"/>
          </p:cNvSpPr>
          <p:nvPr>
            <p:ph type="sldNum" sz="quarter" idx="12"/>
          </p:nvPr>
        </p:nvSpPr>
        <p:spPr/>
        <p:txBody>
          <a:bodyPr/>
          <a:lstStyle/>
          <a:p>
            <a:fld id="{56EB6A26-E255-41DA-B629-B741FA01731F}" type="slidenum">
              <a:rPr lang="en-US" smtClean="0"/>
              <a:t>212</a:t>
            </a:fld>
            <a:endParaRPr lang="en-US"/>
          </a:p>
        </p:txBody>
      </p:sp>
      <p:sp>
        <p:nvSpPr>
          <p:cNvPr id="6" name="TextBox 5">
            <a:extLst>
              <a:ext uri="{FF2B5EF4-FFF2-40B4-BE49-F238E27FC236}">
                <a16:creationId xmlns:a16="http://schemas.microsoft.com/office/drawing/2014/main" id="{09D4ABA3-D444-5F84-FD8B-DBE5DC2329A4}"/>
              </a:ext>
            </a:extLst>
          </p:cNvPr>
          <p:cNvSpPr txBox="1"/>
          <p:nvPr/>
        </p:nvSpPr>
        <p:spPr>
          <a:xfrm>
            <a:off x="212598" y="231476"/>
            <a:ext cx="6094476" cy="5078313"/>
          </a:xfrm>
          <a:prstGeom prst="rect">
            <a:avLst/>
          </a:prstGeom>
          <a:noFill/>
        </p:spPr>
        <p:txBody>
          <a:bodyPr wrap="square">
            <a:spAutoFit/>
          </a:bodyPr>
          <a:lstStyle/>
          <a:p>
            <a:r>
              <a:rPr lang="en-US" dirty="0"/>
              <a:t> &lt;p id="para"&gt;Lorem, ipsum dolor sit </a:t>
            </a:r>
            <a:r>
              <a:rPr lang="en-US" dirty="0" err="1"/>
              <a:t>amet</a:t>
            </a:r>
            <a:r>
              <a:rPr lang="en-US" dirty="0"/>
              <a:t> </a:t>
            </a:r>
          </a:p>
          <a:p>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Blanditiis</a:t>
            </a:r>
            <a:r>
              <a:rPr lang="en-US" dirty="0"/>
              <a:t> </a:t>
            </a:r>
            <a:r>
              <a:rPr lang="en-US" dirty="0" err="1"/>
              <a:t>recusandae</a:t>
            </a:r>
            <a:r>
              <a:rPr lang="en-US" dirty="0"/>
              <a:t> </a:t>
            </a:r>
            <a:r>
              <a:rPr lang="en-US" dirty="0" err="1"/>
              <a:t>ea</a:t>
            </a:r>
            <a:r>
              <a:rPr lang="en-US" dirty="0"/>
              <a:t>, </a:t>
            </a:r>
            <a:r>
              <a:rPr lang="en-US" dirty="0" err="1"/>
              <a:t>aliquam</a:t>
            </a:r>
            <a:r>
              <a:rPr lang="en-US" dirty="0"/>
              <a:t> </a:t>
            </a:r>
            <a:r>
              <a:rPr lang="en-US" dirty="0" err="1"/>
              <a:t>ipsa</a:t>
            </a:r>
            <a:r>
              <a:rPr lang="en-US" dirty="0"/>
              <a:t> </a:t>
            </a:r>
            <a:r>
              <a:rPr lang="en-US" dirty="0" err="1"/>
              <a:t>assumenda</a:t>
            </a:r>
            <a:r>
              <a:rPr lang="en-US" dirty="0"/>
              <a:t> </a:t>
            </a:r>
            <a:r>
              <a:rPr lang="en-US" dirty="0" err="1"/>
              <a:t>fugiat</a:t>
            </a:r>
            <a:r>
              <a:rPr lang="en-US" dirty="0"/>
              <a:t> </a:t>
            </a:r>
            <a:r>
              <a:rPr lang="en-US" dirty="0" err="1"/>
              <a:t>dolorem</a:t>
            </a:r>
            <a:r>
              <a:rPr lang="en-US" dirty="0"/>
              <a:t> </a:t>
            </a:r>
            <a:r>
              <a:rPr lang="en-US" dirty="0" err="1"/>
              <a:t>eaque</a:t>
            </a:r>
            <a:r>
              <a:rPr lang="en-US" dirty="0"/>
              <a:t> in ex </a:t>
            </a:r>
            <a:r>
              <a:rPr lang="en-US" dirty="0" err="1"/>
              <a:t>quod</a:t>
            </a:r>
            <a:r>
              <a:rPr lang="en-US" dirty="0"/>
              <a:t> ad </a:t>
            </a:r>
            <a:r>
              <a:rPr lang="en-US" dirty="0" err="1"/>
              <a:t>accusantium</a:t>
            </a:r>
            <a:r>
              <a:rPr lang="en-US" dirty="0"/>
              <a:t> </a:t>
            </a:r>
            <a:r>
              <a:rPr lang="en-US" dirty="0" err="1"/>
              <a:t>iure</a:t>
            </a:r>
            <a:r>
              <a:rPr lang="en-US" dirty="0"/>
              <a:t>? </a:t>
            </a:r>
            <a:r>
              <a:rPr lang="en-US" dirty="0" err="1"/>
              <a:t>Corrupti</a:t>
            </a:r>
            <a:r>
              <a:rPr lang="en-US" dirty="0"/>
              <a:t>, </a:t>
            </a:r>
            <a:r>
              <a:rPr lang="en-US" dirty="0" err="1"/>
              <a:t>quidem</a:t>
            </a:r>
            <a:r>
              <a:rPr lang="en-US" dirty="0"/>
              <a:t>. </a:t>
            </a:r>
          </a:p>
          <a:p>
            <a:r>
              <a:rPr lang="en-US" dirty="0"/>
              <a:t>        </a:t>
            </a:r>
            <a:r>
              <a:rPr lang="en-US" dirty="0" err="1"/>
              <a:t>Incidunt</a:t>
            </a:r>
            <a:r>
              <a:rPr lang="en-US" dirty="0"/>
              <a:t> autem </a:t>
            </a:r>
            <a:r>
              <a:rPr lang="en-US" dirty="0" err="1"/>
              <a:t>quaerat</a:t>
            </a:r>
            <a:r>
              <a:rPr lang="en-US" dirty="0"/>
              <a:t> quos </a:t>
            </a:r>
            <a:r>
              <a:rPr lang="en-US" dirty="0" err="1"/>
              <a:t>eveniet</a:t>
            </a:r>
            <a:r>
              <a:rPr lang="en-US" dirty="0"/>
              <a:t>?&lt;/p&gt;</a:t>
            </a:r>
          </a:p>
          <a:p>
            <a:r>
              <a:rPr lang="en-US" dirty="0"/>
              <a:t>    &lt;button id="</a:t>
            </a:r>
            <a:r>
              <a:rPr lang="en-US" dirty="0" err="1"/>
              <a:t>btn</a:t>
            </a:r>
            <a:r>
              <a:rPr lang="en-US" dirty="0"/>
              <a:t>" onclick=SH()&gt;show/hide&lt;/button&gt;</a:t>
            </a:r>
          </a:p>
          <a:p>
            <a:r>
              <a:rPr lang="en-US" dirty="0"/>
              <a:t>    &lt;script&gt;</a:t>
            </a:r>
          </a:p>
          <a:p>
            <a:r>
              <a:rPr lang="en-US" dirty="0"/>
              <a:t>        function SH(){</a:t>
            </a:r>
          </a:p>
          <a:p>
            <a:r>
              <a:rPr lang="en-US" dirty="0"/>
              <a:t>    var </a:t>
            </a:r>
            <a:r>
              <a:rPr lang="en-US" dirty="0" err="1"/>
              <a:t>btn</a:t>
            </a:r>
            <a:r>
              <a:rPr lang="en-US" dirty="0"/>
              <a:t>=</a:t>
            </a:r>
            <a:r>
              <a:rPr lang="en-US" dirty="0" err="1"/>
              <a:t>document.getElementById</a:t>
            </a:r>
            <a:r>
              <a:rPr lang="en-US" dirty="0"/>
              <a:t>("</a:t>
            </a:r>
            <a:r>
              <a:rPr lang="en-US" dirty="0" err="1"/>
              <a:t>btn</a:t>
            </a:r>
            <a:r>
              <a:rPr lang="en-US" dirty="0"/>
              <a:t>");</a:t>
            </a:r>
          </a:p>
          <a:p>
            <a:r>
              <a:rPr lang="en-US" dirty="0"/>
              <a:t>    var para=</a:t>
            </a:r>
            <a:r>
              <a:rPr lang="en-US" dirty="0" err="1"/>
              <a:t>document.getElementById</a:t>
            </a:r>
            <a:r>
              <a:rPr lang="en-US" dirty="0"/>
              <a:t>("para");</a:t>
            </a:r>
          </a:p>
          <a:p>
            <a:r>
              <a:rPr lang="en-US" dirty="0"/>
              <a:t>    if(</a:t>
            </a:r>
            <a:r>
              <a:rPr lang="en-US" dirty="0" err="1"/>
              <a:t>para.style.display</a:t>
            </a:r>
            <a:r>
              <a:rPr lang="en-US" dirty="0"/>
              <a:t>!='none')</a:t>
            </a:r>
          </a:p>
          <a:p>
            <a:r>
              <a:rPr lang="en-US" dirty="0"/>
              <a:t>    {</a:t>
            </a:r>
          </a:p>
          <a:p>
            <a:r>
              <a:rPr lang="en-US" dirty="0"/>
              <a:t>    </a:t>
            </a:r>
            <a:r>
              <a:rPr lang="en-US" dirty="0" err="1"/>
              <a:t>para.style.display</a:t>
            </a:r>
            <a:r>
              <a:rPr lang="en-US" dirty="0"/>
              <a:t>="none";</a:t>
            </a:r>
          </a:p>
          <a:p>
            <a:r>
              <a:rPr lang="en-US" dirty="0"/>
              <a:t>    }</a:t>
            </a:r>
          </a:p>
          <a:p>
            <a:r>
              <a:rPr lang="en-US" dirty="0"/>
              <a:t>    else{</a:t>
            </a:r>
          </a:p>
          <a:p>
            <a:r>
              <a:rPr lang="en-US" dirty="0"/>
              <a:t>        </a:t>
            </a:r>
            <a:r>
              <a:rPr lang="en-US" dirty="0" err="1"/>
              <a:t>para.style.display</a:t>
            </a:r>
            <a:r>
              <a:rPr lang="en-US" dirty="0"/>
              <a:t>="block";</a:t>
            </a:r>
          </a:p>
          <a:p>
            <a:r>
              <a:rPr lang="en-US" dirty="0"/>
              <a:t>    }}</a:t>
            </a:r>
          </a:p>
          <a:p>
            <a:r>
              <a:rPr lang="en-US" dirty="0"/>
              <a:t>    &lt;/script&gt;</a:t>
            </a:r>
          </a:p>
        </p:txBody>
      </p:sp>
      <p:pic>
        <p:nvPicPr>
          <p:cNvPr id="8" name="Picture 7">
            <a:extLst>
              <a:ext uri="{FF2B5EF4-FFF2-40B4-BE49-F238E27FC236}">
                <a16:creationId xmlns:a16="http://schemas.microsoft.com/office/drawing/2014/main" id="{A329547D-CC47-BFDA-2F4C-07BD52C4BFD1}"/>
              </a:ext>
            </a:extLst>
          </p:cNvPr>
          <p:cNvPicPr>
            <a:picLocks noChangeAspect="1"/>
          </p:cNvPicPr>
          <p:nvPr/>
        </p:nvPicPr>
        <p:blipFill>
          <a:blip r:embed="rId2"/>
          <a:stretch>
            <a:fillRect/>
          </a:stretch>
        </p:blipFill>
        <p:spPr>
          <a:xfrm>
            <a:off x="6837235" y="588264"/>
            <a:ext cx="3857625" cy="2209800"/>
          </a:xfrm>
          <a:prstGeom prst="rect">
            <a:avLst/>
          </a:prstGeom>
        </p:spPr>
      </p:pic>
    </p:spTree>
    <p:extLst>
      <p:ext uri="{BB962C8B-B14F-4D97-AF65-F5344CB8AC3E}">
        <p14:creationId xmlns:p14="http://schemas.microsoft.com/office/powerpoint/2010/main" val="13387192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CD82F-2B15-B22F-48A9-CD856E2A14DE}"/>
              </a:ext>
            </a:extLst>
          </p:cNvPr>
          <p:cNvSpPr>
            <a:spLocks noGrp="1"/>
          </p:cNvSpPr>
          <p:nvPr>
            <p:ph type="sldNum" sz="quarter" idx="12"/>
          </p:nvPr>
        </p:nvSpPr>
        <p:spPr/>
        <p:txBody>
          <a:bodyPr/>
          <a:lstStyle/>
          <a:p>
            <a:fld id="{56EB6A26-E255-41DA-B629-B741FA01731F}" type="slidenum">
              <a:rPr lang="en-US" smtClean="0"/>
              <a:t>213</a:t>
            </a:fld>
            <a:endParaRPr lang="en-US"/>
          </a:p>
        </p:txBody>
      </p:sp>
      <p:sp>
        <p:nvSpPr>
          <p:cNvPr id="8" name="TextBox 7">
            <a:extLst>
              <a:ext uri="{FF2B5EF4-FFF2-40B4-BE49-F238E27FC236}">
                <a16:creationId xmlns:a16="http://schemas.microsoft.com/office/drawing/2014/main" id="{31480473-A3B4-6943-6765-5B72EC7750DB}"/>
              </a:ext>
            </a:extLst>
          </p:cNvPr>
          <p:cNvSpPr txBox="1"/>
          <p:nvPr/>
        </p:nvSpPr>
        <p:spPr>
          <a:xfrm>
            <a:off x="697230" y="484829"/>
            <a:ext cx="6094476" cy="5632311"/>
          </a:xfrm>
          <a:prstGeom prst="rect">
            <a:avLst/>
          </a:prstGeom>
          <a:noFill/>
        </p:spPr>
        <p:txBody>
          <a:bodyPr wrap="square">
            <a:spAutoFit/>
          </a:bodyPr>
          <a:lstStyle/>
          <a:p>
            <a:r>
              <a:rPr lang="en-US" dirty="0"/>
              <a:t> &lt;p id="para"&gt;Lorem ipsum, dolor sit </a:t>
            </a:r>
            <a:r>
              <a:rPr lang="en-US" dirty="0" err="1"/>
              <a:t>amet</a:t>
            </a:r>
            <a:r>
              <a:rPr lang="en-US" dirty="0"/>
              <a:t> </a:t>
            </a:r>
          </a:p>
          <a:p>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Perspiciatis</a:t>
            </a:r>
            <a:r>
              <a:rPr lang="en-US" dirty="0"/>
              <a:t> nostrum, rerum </a:t>
            </a:r>
          </a:p>
          <a:p>
            <a:r>
              <a:rPr lang="en-US" dirty="0"/>
              <a:t>        </a:t>
            </a:r>
            <a:r>
              <a:rPr lang="en-US" dirty="0" err="1"/>
              <a:t>dolorum</a:t>
            </a:r>
            <a:r>
              <a:rPr lang="en-US" dirty="0"/>
              <a:t> </a:t>
            </a:r>
            <a:r>
              <a:rPr lang="en-US" dirty="0" err="1"/>
              <a:t>incidunt</a:t>
            </a:r>
            <a:r>
              <a:rPr lang="en-US" dirty="0"/>
              <a:t> </a:t>
            </a:r>
            <a:r>
              <a:rPr lang="en-US" dirty="0" err="1"/>
              <a:t>obcaecati</a:t>
            </a:r>
            <a:r>
              <a:rPr lang="en-US" dirty="0"/>
              <a:t> </a:t>
            </a:r>
            <a:r>
              <a:rPr lang="en-US" dirty="0" err="1"/>
              <a:t>laudantium</a:t>
            </a:r>
            <a:r>
              <a:rPr lang="en-US" dirty="0"/>
              <a:t> </a:t>
            </a:r>
            <a:r>
              <a:rPr lang="en-US" dirty="0" err="1"/>
              <a:t>fuga</a:t>
            </a:r>
            <a:r>
              <a:rPr lang="en-US" dirty="0"/>
              <a:t> </a:t>
            </a:r>
            <a:r>
              <a:rPr lang="en-US" dirty="0" err="1"/>
              <a:t>nulla</a:t>
            </a:r>
            <a:r>
              <a:rPr lang="en-US" dirty="0"/>
              <a:t> </a:t>
            </a:r>
            <a:r>
              <a:rPr lang="en-US" dirty="0" err="1"/>
              <a:t>molestiae</a:t>
            </a:r>
            <a:endParaRPr lang="en-US" dirty="0"/>
          </a:p>
          <a:p>
            <a:r>
              <a:rPr lang="en-US" dirty="0"/>
              <a:t>         </a:t>
            </a:r>
            <a:r>
              <a:rPr lang="en-US" dirty="0" err="1"/>
              <a:t>perferendis</a:t>
            </a:r>
            <a:r>
              <a:rPr lang="en-US" dirty="0"/>
              <a:t> quos </a:t>
            </a:r>
            <a:r>
              <a:rPr lang="en-US" dirty="0" err="1"/>
              <a:t>recusandae</a:t>
            </a:r>
            <a:r>
              <a:rPr lang="en-US" dirty="0"/>
              <a:t> </a:t>
            </a:r>
            <a:r>
              <a:rPr lang="en-US" dirty="0" err="1"/>
              <a:t>totam</a:t>
            </a:r>
            <a:r>
              <a:rPr lang="en-US" dirty="0"/>
              <a:t> </a:t>
            </a:r>
            <a:r>
              <a:rPr lang="en-US" dirty="0" err="1"/>
              <a:t>numquam</a:t>
            </a:r>
            <a:r>
              <a:rPr lang="en-US" dirty="0"/>
              <a:t> </a:t>
            </a:r>
            <a:r>
              <a:rPr lang="en-US" dirty="0" err="1"/>
              <a:t>quibusdam</a:t>
            </a:r>
            <a:r>
              <a:rPr lang="en-US" dirty="0"/>
              <a:t> beatae! Dolores </a:t>
            </a:r>
            <a:r>
              <a:rPr lang="en-US" dirty="0" err="1"/>
              <a:t>veniam</a:t>
            </a:r>
            <a:r>
              <a:rPr lang="en-US" dirty="0"/>
              <a:t> </a:t>
            </a:r>
            <a:r>
              <a:rPr lang="en-US" dirty="0" err="1"/>
              <a:t>ratione</a:t>
            </a:r>
            <a:r>
              <a:rPr lang="en-US" dirty="0"/>
              <a:t> </a:t>
            </a:r>
            <a:r>
              <a:rPr lang="en-US" dirty="0" err="1"/>
              <a:t>maiores</a:t>
            </a:r>
            <a:r>
              <a:rPr lang="en-US" dirty="0"/>
              <a:t> </a:t>
            </a:r>
            <a:r>
              <a:rPr lang="en-US" dirty="0" err="1"/>
              <a:t>maxime</a:t>
            </a:r>
            <a:r>
              <a:rPr lang="en-US" dirty="0"/>
              <a:t>.&lt;/p&gt;</a:t>
            </a:r>
          </a:p>
          <a:p>
            <a:r>
              <a:rPr lang="en-US" dirty="0"/>
              <a:t>    </a:t>
            </a:r>
          </a:p>
          <a:p>
            <a:r>
              <a:rPr lang="en-US" dirty="0"/>
              <a:t>         &lt;script&gt;</a:t>
            </a:r>
          </a:p>
          <a:p>
            <a:r>
              <a:rPr lang="en-US" dirty="0"/>
              <a:t>           var para=</a:t>
            </a:r>
            <a:r>
              <a:rPr lang="en-US" dirty="0" err="1"/>
              <a:t>document.getElementById</a:t>
            </a:r>
            <a:r>
              <a:rPr lang="en-US" dirty="0"/>
              <a:t>("para");</a:t>
            </a:r>
          </a:p>
          <a:p>
            <a:r>
              <a:rPr lang="en-US" dirty="0"/>
              <a:t>            </a:t>
            </a:r>
            <a:r>
              <a:rPr lang="en-US" dirty="0" err="1"/>
              <a:t>para.addEventListener</a:t>
            </a:r>
            <a:r>
              <a:rPr lang="en-US" dirty="0"/>
              <a:t>('</a:t>
            </a:r>
            <a:r>
              <a:rPr lang="en-US" dirty="0" err="1"/>
              <a:t>mouseover',function</a:t>
            </a:r>
            <a:r>
              <a:rPr lang="en-US" dirty="0"/>
              <a:t> run()</a:t>
            </a:r>
          </a:p>
          <a:p>
            <a:r>
              <a:rPr lang="en-US" dirty="0"/>
              <a:t>            {</a:t>
            </a:r>
          </a:p>
          <a:p>
            <a:endParaRPr lang="en-US" dirty="0"/>
          </a:p>
          <a:p>
            <a:r>
              <a:rPr lang="en-US" dirty="0"/>
              <a:t>                console.log("mouse is here");</a:t>
            </a:r>
          </a:p>
          <a:p>
            <a:r>
              <a:rPr lang="en-US" dirty="0"/>
              <a:t>            })</a:t>
            </a:r>
          </a:p>
          <a:p>
            <a:r>
              <a:rPr lang="en-US" dirty="0"/>
              <a:t>            </a:t>
            </a:r>
            <a:r>
              <a:rPr lang="en-US" dirty="0" err="1"/>
              <a:t>para.addEventListener</a:t>
            </a:r>
            <a:r>
              <a:rPr lang="en-US" dirty="0"/>
              <a:t>('</a:t>
            </a:r>
            <a:r>
              <a:rPr lang="en-US" dirty="0" err="1"/>
              <a:t>mouseout</a:t>
            </a:r>
            <a:r>
              <a:rPr lang="en-US" dirty="0"/>
              <a:t>',function run()</a:t>
            </a:r>
          </a:p>
          <a:p>
            <a:r>
              <a:rPr lang="en-US" dirty="0"/>
              <a:t>            {</a:t>
            </a:r>
          </a:p>
          <a:p>
            <a:endParaRPr lang="en-US" dirty="0"/>
          </a:p>
          <a:p>
            <a:r>
              <a:rPr lang="en-US" dirty="0"/>
              <a:t>                console.log("mouse is outside");</a:t>
            </a:r>
          </a:p>
          <a:p>
            <a:r>
              <a:rPr lang="en-US" dirty="0"/>
              <a:t>            })</a:t>
            </a:r>
          </a:p>
          <a:p>
            <a:r>
              <a:rPr lang="en-US" dirty="0"/>
              <a:t>         &lt;/script&gt;</a:t>
            </a:r>
          </a:p>
        </p:txBody>
      </p:sp>
    </p:spTree>
    <p:extLst>
      <p:ext uri="{BB962C8B-B14F-4D97-AF65-F5344CB8AC3E}">
        <p14:creationId xmlns:p14="http://schemas.microsoft.com/office/powerpoint/2010/main" val="244389341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931A4C-E2FE-12D8-EAE6-86C624E45658}"/>
              </a:ext>
            </a:extLst>
          </p:cNvPr>
          <p:cNvSpPr>
            <a:spLocks noGrp="1"/>
          </p:cNvSpPr>
          <p:nvPr>
            <p:ph type="sldNum" sz="quarter" idx="12"/>
          </p:nvPr>
        </p:nvSpPr>
        <p:spPr/>
        <p:txBody>
          <a:bodyPr/>
          <a:lstStyle/>
          <a:p>
            <a:fld id="{56EB6A26-E255-41DA-B629-B741FA01731F}" type="slidenum">
              <a:rPr lang="en-US" smtClean="0"/>
              <a:t>214</a:t>
            </a:fld>
            <a:endParaRPr lang="en-US"/>
          </a:p>
        </p:txBody>
      </p:sp>
      <p:sp>
        <p:nvSpPr>
          <p:cNvPr id="6" name="TextBox 5">
            <a:extLst>
              <a:ext uri="{FF2B5EF4-FFF2-40B4-BE49-F238E27FC236}">
                <a16:creationId xmlns:a16="http://schemas.microsoft.com/office/drawing/2014/main" id="{204969DE-6FF3-2E3F-B8C3-F7B9B2604D76}"/>
              </a:ext>
            </a:extLst>
          </p:cNvPr>
          <p:cNvSpPr txBox="1"/>
          <p:nvPr/>
        </p:nvSpPr>
        <p:spPr>
          <a:xfrm>
            <a:off x="880110" y="601254"/>
            <a:ext cx="6094476" cy="5355312"/>
          </a:xfrm>
          <a:prstGeom prst="rect">
            <a:avLst/>
          </a:prstGeom>
          <a:noFill/>
        </p:spPr>
        <p:txBody>
          <a:bodyPr wrap="square">
            <a:spAutoFit/>
          </a:bodyPr>
          <a:lstStyle/>
          <a:p>
            <a:endParaRPr lang="en-US" dirty="0"/>
          </a:p>
          <a:p>
            <a:r>
              <a:rPr lang="en-US" dirty="0"/>
              <a:t>Add and remove the listener</a:t>
            </a:r>
          </a:p>
          <a:p>
            <a:r>
              <a:rPr lang="en-US" dirty="0"/>
              <a:t>We have to use function reference not function on both side</a:t>
            </a:r>
          </a:p>
          <a:p>
            <a:r>
              <a:rPr lang="en-US" dirty="0"/>
              <a:t>let x= function(e){</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a:t>
            </a:r>
            <a:r>
              <a:rPr lang="en-US" b="0" dirty="0">
                <a:solidFill>
                  <a:srgbClr val="D4D4D4"/>
                </a:solidFill>
                <a:effectLst/>
                <a:latin typeface="Consolas" panose="020B0609020204030204" pitchFamily="49" charset="0"/>
              </a:rPr>
              <a:t>);</a:t>
            </a:r>
          </a:p>
          <a:p>
            <a:endParaRPr lang="en-US" dirty="0"/>
          </a:p>
          <a:p>
            <a:r>
              <a:rPr lang="en-US" dirty="0"/>
              <a:t>    alert("hello 1");</a:t>
            </a:r>
          </a:p>
          <a:p>
            <a:r>
              <a:rPr lang="en-US" dirty="0"/>
              <a:t>}</a:t>
            </a:r>
          </a:p>
          <a:p>
            <a:endParaRPr lang="en-US" dirty="0"/>
          </a:p>
          <a:p>
            <a:r>
              <a:rPr lang="en-US" dirty="0" err="1"/>
              <a:t>btn.addEventListener</a:t>
            </a:r>
            <a:r>
              <a:rPr lang="en-US" dirty="0"/>
              <a:t>('</a:t>
            </a:r>
            <a:r>
              <a:rPr lang="en-US" dirty="0" err="1"/>
              <a:t>click',x</a:t>
            </a:r>
            <a:r>
              <a:rPr lang="en-US" dirty="0"/>
              <a:t>);</a:t>
            </a:r>
          </a:p>
          <a:p>
            <a:r>
              <a:rPr lang="en-US" dirty="0" err="1"/>
              <a:t>btn.addEventListener</a:t>
            </a:r>
            <a:r>
              <a:rPr lang="en-US" dirty="0"/>
              <a:t>('</a:t>
            </a:r>
            <a:r>
              <a:rPr lang="en-US" dirty="0" err="1"/>
              <a:t>click',function</a:t>
            </a:r>
            <a:r>
              <a:rPr lang="en-US" dirty="0"/>
              <a:t>(e){</a:t>
            </a:r>
          </a:p>
          <a:p>
            <a:r>
              <a:rPr lang="en-US" dirty="0"/>
              <a:t>    alert("hello 2")});</a:t>
            </a:r>
          </a:p>
          <a:p>
            <a:r>
              <a:rPr lang="en-US" dirty="0"/>
              <a:t>var a=Number(prompt("enter a number"));</a:t>
            </a:r>
          </a:p>
          <a:p>
            <a:r>
              <a:rPr lang="en-US" dirty="0"/>
              <a:t>{</a:t>
            </a:r>
          </a:p>
          <a:p>
            <a:r>
              <a:rPr lang="en-US" dirty="0"/>
              <a:t>    if(a==2){</a:t>
            </a:r>
          </a:p>
          <a:p>
            <a:r>
              <a:rPr lang="en-US" dirty="0"/>
              <a:t>        </a:t>
            </a:r>
            <a:r>
              <a:rPr lang="en-US" dirty="0" err="1"/>
              <a:t>btn.removeEventListener</a:t>
            </a:r>
            <a:r>
              <a:rPr lang="en-US" dirty="0"/>
              <a:t>('</a:t>
            </a:r>
            <a:r>
              <a:rPr lang="en-US" dirty="0" err="1"/>
              <a:t>click',x</a:t>
            </a:r>
            <a:r>
              <a:rPr lang="en-US" dirty="0"/>
              <a:t>)</a:t>
            </a:r>
          </a:p>
          <a:p>
            <a:r>
              <a:rPr lang="en-US" dirty="0"/>
              <a:t>    }</a:t>
            </a:r>
          </a:p>
          <a:p>
            <a:r>
              <a:rPr lang="en-US" dirty="0"/>
              <a:t>}</a:t>
            </a:r>
          </a:p>
          <a:p>
            <a:endParaRPr lang="en-US" dirty="0"/>
          </a:p>
        </p:txBody>
      </p:sp>
    </p:spTree>
    <p:extLst>
      <p:ext uri="{BB962C8B-B14F-4D97-AF65-F5344CB8AC3E}">
        <p14:creationId xmlns:p14="http://schemas.microsoft.com/office/powerpoint/2010/main" val="400746452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E700DF-ACD3-9264-A903-094ABBEE8D92}"/>
              </a:ext>
            </a:extLst>
          </p:cNvPr>
          <p:cNvSpPr>
            <a:spLocks noGrp="1"/>
          </p:cNvSpPr>
          <p:nvPr>
            <p:ph type="sldNum" sz="quarter" idx="12"/>
          </p:nvPr>
        </p:nvSpPr>
        <p:spPr/>
        <p:txBody>
          <a:bodyPr/>
          <a:lstStyle/>
          <a:p>
            <a:fld id="{56EB6A26-E255-41DA-B629-B741FA01731F}" type="slidenum">
              <a:rPr lang="en-US" smtClean="0"/>
              <a:t>215</a:t>
            </a:fld>
            <a:endParaRPr lang="en-US"/>
          </a:p>
        </p:txBody>
      </p:sp>
      <p:sp>
        <p:nvSpPr>
          <p:cNvPr id="4" name="TextBox 3">
            <a:extLst>
              <a:ext uri="{FF2B5EF4-FFF2-40B4-BE49-F238E27FC236}">
                <a16:creationId xmlns:a16="http://schemas.microsoft.com/office/drawing/2014/main" id="{D48D7EA8-6CC8-A4ED-D5AF-87714E912100}"/>
              </a:ext>
            </a:extLst>
          </p:cNvPr>
          <p:cNvSpPr txBox="1"/>
          <p:nvPr/>
        </p:nvSpPr>
        <p:spPr>
          <a:xfrm>
            <a:off x="4354830" y="136525"/>
            <a:ext cx="6094476" cy="4801314"/>
          </a:xfrm>
          <a:prstGeom prst="rect">
            <a:avLst/>
          </a:prstGeom>
          <a:noFill/>
        </p:spPr>
        <p:txBody>
          <a:bodyPr wrap="square">
            <a:spAutoFit/>
          </a:bodyPr>
          <a:lstStyle/>
          <a:p>
            <a:br>
              <a:rPr lang="en-US" b="0" dirty="0">
                <a:effectLst/>
                <a:latin typeface="Consolas" panose="020B0609020204030204" pitchFamily="49" charset="0"/>
              </a:rPr>
            </a:br>
            <a:r>
              <a:rPr lang="en-US" b="0" dirty="0">
                <a:effectLst/>
                <a:latin typeface="Consolas" panose="020B0609020204030204" pitchFamily="49" charset="0"/>
              </a:rPr>
              <a:t>    &lt;/style&gt;</a:t>
            </a:r>
          </a:p>
          <a:p>
            <a:r>
              <a:rPr lang="en-US" b="0" dirty="0">
                <a:effectLst/>
                <a:latin typeface="Consolas" panose="020B0609020204030204" pitchFamily="49" charset="0"/>
              </a:rPr>
              <a:t>&lt;/head&gt;</a:t>
            </a:r>
          </a:p>
          <a:p>
            <a:r>
              <a:rPr lang="en-US" b="0" dirty="0">
                <a:effectLst/>
                <a:latin typeface="Consolas" panose="020B0609020204030204" pitchFamily="49" charset="0"/>
              </a:rPr>
              <a:t>&lt;body&gt;</a:t>
            </a:r>
          </a:p>
          <a:p>
            <a:r>
              <a:rPr lang="en-US" b="0" dirty="0">
                <a:effectLst/>
                <a:latin typeface="Consolas" panose="020B0609020204030204" pitchFamily="49" charset="0"/>
              </a:rPr>
              <a:t>    &lt;button id="</a:t>
            </a:r>
            <a:r>
              <a:rPr lang="en-US" b="0" dirty="0" err="1">
                <a:effectLst/>
                <a:latin typeface="Consolas" panose="020B0609020204030204" pitchFamily="49" charset="0"/>
              </a:rPr>
              <a:t>btn</a:t>
            </a:r>
            <a:r>
              <a:rPr lang="en-US" b="0" dirty="0">
                <a:effectLst/>
                <a:latin typeface="Consolas" panose="020B0609020204030204" pitchFamily="49" charset="0"/>
              </a:rPr>
              <a:t>"&gt;click&lt;/button&gt;</a:t>
            </a:r>
          </a:p>
          <a:p>
            <a:r>
              <a:rPr lang="en-US" b="0" dirty="0">
                <a:effectLst/>
                <a:latin typeface="Consolas" panose="020B0609020204030204" pitchFamily="49" charset="0"/>
              </a:rPr>
              <a:t>    </a:t>
            </a:r>
          </a:p>
          <a:p>
            <a:br>
              <a:rPr lang="en-US" b="0" dirty="0">
                <a:effectLst/>
                <a:latin typeface="Consolas" panose="020B0609020204030204" pitchFamily="49" charset="0"/>
              </a:rPr>
            </a:br>
            <a:r>
              <a:rPr lang="en-US" b="0" dirty="0">
                <a:effectLst/>
                <a:latin typeface="Consolas" panose="020B0609020204030204" pitchFamily="49" charset="0"/>
              </a:rPr>
              <a:t>    &lt;div id="grandparent"&gt;</a:t>
            </a:r>
          </a:p>
          <a:p>
            <a:r>
              <a:rPr lang="en-US" b="0" dirty="0">
                <a:effectLst/>
                <a:latin typeface="Consolas" panose="020B0609020204030204" pitchFamily="49" charset="0"/>
              </a:rPr>
              <a:t>    </a:t>
            </a:r>
          </a:p>
          <a:p>
            <a:r>
              <a:rPr lang="en-US" b="0" dirty="0">
                <a:effectLst/>
                <a:latin typeface="Consolas" panose="020B0609020204030204" pitchFamily="49" charset="0"/>
              </a:rPr>
              <a:t>        &lt;div id="parent"&gt;</a:t>
            </a:r>
          </a:p>
          <a:p>
            <a:r>
              <a:rPr lang="en-US" b="0" dirty="0">
                <a:effectLst/>
                <a:latin typeface="Consolas" panose="020B0609020204030204" pitchFamily="49" charset="0"/>
              </a:rPr>
              <a:t>            &lt;div id="child"&gt;&lt;/div&gt;</a:t>
            </a:r>
          </a:p>
          <a:p>
            <a:r>
              <a:rPr lang="en-US" b="0" dirty="0">
                <a:effectLst/>
                <a:latin typeface="Consolas" panose="020B0609020204030204" pitchFamily="49" charset="0"/>
              </a:rPr>
              <a:t>        &lt;/div&gt;</a:t>
            </a:r>
          </a:p>
          <a:p>
            <a:r>
              <a:rPr lang="en-US" b="0" dirty="0">
                <a:effectLst/>
                <a:latin typeface="Consolas" panose="020B0609020204030204" pitchFamily="49" charset="0"/>
              </a:rPr>
              <a:t>    &lt;/div&gt;</a:t>
            </a:r>
          </a:p>
          <a:p>
            <a:r>
              <a:rPr lang="en-US" b="0" dirty="0">
                <a:effectLst/>
                <a:latin typeface="Consolas" panose="020B0609020204030204" pitchFamily="49" charset="0"/>
              </a:rPr>
              <a:t>         &lt;script </a:t>
            </a:r>
            <a:r>
              <a:rPr lang="en-US" b="0" dirty="0" err="1">
                <a:effectLst/>
                <a:latin typeface="Consolas" panose="020B0609020204030204" pitchFamily="49" charset="0"/>
              </a:rPr>
              <a:t>src</a:t>
            </a:r>
            <a:r>
              <a:rPr lang="en-US" b="0" dirty="0">
                <a:effectLst/>
                <a:latin typeface="Consolas" panose="020B0609020204030204" pitchFamily="49" charset="0"/>
              </a:rPr>
              <a:t>="click.js"&gt;</a:t>
            </a:r>
          </a:p>
          <a:p>
            <a:r>
              <a:rPr lang="en-US" b="0" dirty="0">
                <a:effectLst/>
                <a:latin typeface="Consolas" panose="020B0609020204030204" pitchFamily="49" charset="0"/>
              </a:rPr>
              <a:t>          </a:t>
            </a:r>
          </a:p>
          <a:p>
            <a:r>
              <a:rPr lang="en-US" b="0" dirty="0">
                <a:effectLst/>
                <a:latin typeface="Consolas" panose="020B0609020204030204" pitchFamily="49" charset="0"/>
              </a:rPr>
              <a:t>         &lt;/script&gt;</a:t>
            </a:r>
          </a:p>
          <a:p>
            <a:r>
              <a:rPr lang="en-US" b="0" dirty="0">
                <a:effectLst/>
                <a:latin typeface="Consolas" panose="020B0609020204030204" pitchFamily="49" charset="0"/>
              </a:rPr>
              <a:t>&lt;/body&gt;</a:t>
            </a:r>
          </a:p>
        </p:txBody>
      </p:sp>
      <p:sp>
        <p:nvSpPr>
          <p:cNvPr id="8" name="TextBox 7">
            <a:extLst>
              <a:ext uri="{FF2B5EF4-FFF2-40B4-BE49-F238E27FC236}">
                <a16:creationId xmlns:a16="http://schemas.microsoft.com/office/drawing/2014/main" id="{728F8174-14D8-95C4-7411-9237F2647225}"/>
              </a:ext>
            </a:extLst>
          </p:cNvPr>
          <p:cNvSpPr txBox="1"/>
          <p:nvPr/>
        </p:nvSpPr>
        <p:spPr>
          <a:xfrm>
            <a:off x="230886" y="170041"/>
            <a:ext cx="6149340" cy="6186309"/>
          </a:xfrm>
          <a:prstGeom prst="rect">
            <a:avLst/>
          </a:prstGeom>
          <a:noFill/>
        </p:spPr>
        <p:txBody>
          <a:bodyPr wrap="square">
            <a:spAutoFit/>
          </a:bodyPr>
          <a:lstStyle/>
          <a:p>
            <a:r>
              <a:rPr lang="en-US" dirty="0"/>
              <a:t>&lt;style&gt;</a:t>
            </a:r>
          </a:p>
          <a:p>
            <a:r>
              <a:rPr lang="en-US" dirty="0"/>
              <a:t>        #grandparent{</a:t>
            </a:r>
          </a:p>
          <a:p>
            <a:r>
              <a:rPr lang="en-US" dirty="0"/>
              <a:t>            margin:0;</a:t>
            </a:r>
          </a:p>
          <a:p>
            <a:r>
              <a:rPr lang="en-US" dirty="0"/>
              <a:t>            padding:30px;</a:t>
            </a:r>
          </a:p>
          <a:p>
            <a:r>
              <a:rPr lang="en-US" dirty="0"/>
              <a:t>            border:2px solid black;</a:t>
            </a:r>
          </a:p>
          <a:p>
            <a:r>
              <a:rPr lang="en-US" dirty="0"/>
              <a:t>            background-color: blue;</a:t>
            </a:r>
          </a:p>
          <a:p>
            <a:r>
              <a:rPr lang="en-US" dirty="0"/>
              <a:t>            </a:t>
            </a:r>
          </a:p>
          <a:p>
            <a:r>
              <a:rPr lang="en-US" dirty="0"/>
              <a:t>        }</a:t>
            </a:r>
          </a:p>
          <a:p>
            <a:r>
              <a:rPr lang="en-US" dirty="0"/>
              <a:t>        #parent{</a:t>
            </a:r>
          </a:p>
          <a:p>
            <a:r>
              <a:rPr lang="en-US" dirty="0"/>
              <a:t>            margin:0;</a:t>
            </a:r>
          </a:p>
          <a:p>
            <a:r>
              <a:rPr lang="en-US" dirty="0"/>
              <a:t>            padding:30px;</a:t>
            </a:r>
          </a:p>
          <a:p>
            <a:r>
              <a:rPr lang="en-US" dirty="0"/>
              <a:t>            border:2px solid black;</a:t>
            </a:r>
          </a:p>
          <a:p>
            <a:r>
              <a:rPr lang="en-US" dirty="0"/>
              <a:t>           background-color: green;</a:t>
            </a:r>
          </a:p>
          <a:p>
            <a:r>
              <a:rPr lang="en-US" dirty="0"/>
              <a:t>    </a:t>
            </a:r>
          </a:p>
          <a:p>
            <a:r>
              <a:rPr lang="en-US" dirty="0"/>
              <a:t>        }</a:t>
            </a:r>
          </a:p>
          <a:p>
            <a:r>
              <a:rPr lang="en-US" dirty="0"/>
              <a:t>        #child{</a:t>
            </a:r>
          </a:p>
          <a:p>
            <a:r>
              <a:rPr lang="en-US" dirty="0"/>
              <a:t>            margin:0;</a:t>
            </a:r>
          </a:p>
          <a:p>
            <a:r>
              <a:rPr lang="en-US" dirty="0"/>
              <a:t>            padding:30px;</a:t>
            </a:r>
          </a:p>
          <a:p>
            <a:r>
              <a:rPr lang="en-US" dirty="0"/>
              <a:t>            border:2px solid black;</a:t>
            </a:r>
          </a:p>
          <a:p>
            <a:r>
              <a:rPr lang="en-US" dirty="0"/>
              <a:t>            background-color: red;</a:t>
            </a:r>
          </a:p>
          <a:p>
            <a:r>
              <a:rPr lang="en-US" dirty="0"/>
              <a:t>            </a:t>
            </a:r>
          </a:p>
          <a:p>
            <a:r>
              <a:rPr lang="en-US" dirty="0"/>
              <a:t>        }</a:t>
            </a:r>
          </a:p>
        </p:txBody>
      </p:sp>
    </p:spTree>
    <p:extLst>
      <p:ext uri="{BB962C8B-B14F-4D97-AF65-F5344CB8AC3E}">
        <p14:creationId xmlns:p14="http://schemas.microsoft.com/office/powerpoint/2010/main" val="5211451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4BB3EB-6D3A-8F56-040B-57072CFBC961}"/>
              </a:ext>
            </a:extLst>
          </p:cNvPr>
          <p:cNvSpPr>
            <a:spLocks noGrp="1"/>
          </p:cNvSpPr>
          <p:nvPr>
            <p:ph type="sldNum" sz="quarter" idx="12"/>
          </p:nvPr>
        </p:nvSpPr>
        <p:spPr/>
        <p:txBody>
          <a:bodyPr/>
          <a:lstStyle/>
          <a:p>
            <a:fld id="{56EB6A26-E255-41DA-B629-B741FA01731F}" type="slidenum">
              <a:rPr lang="en-US" smtClean="0"/>
              <a:t>216</a:t>
            </a:fld>
            <a:endParaRPr lang="en-US"/>
          </a:p>
        </p:txBody>
      </p:sp>
      <p:sp>
        <p:nvSpPr>
          <p:cNvPr id="6" name="TextBox 5">
            <a:extLst>
              <a:ext uri="{FF2B5EF4-FFF2-40B4-BE49-F238E27FC236}">
                <a16:creationId xmlns:a16="http://schemas.microsoft.com/office/drawing/2014/main" id="{A4F9BDE3-427D-404D-B4BE-AE26483F6653}"/>
              </a:ext>
            </a:extLst>
          </p:cNvPr>
          <p:cNvSpPr txBox="1"/>
          <p:nvPr/>
        </p:nvSpPr>
        <p:spPr>
          <a:xfrm>
            <a:off x="660654" y="84064"/>
            <a:ext cx="6094476" cy="3416320"/>
          </a:xfrm>
          <a:prstGeom prst="rect">
            <a:avLst/>
          </a:prstGeom>
          <a:noFill/>
        </p:spPr>
        <p:txBody>
          <a:bodyPr wrap="square">
            <a:spAutoFit/>
          </a:bodyPr>
          <a:lstStyle/>
          <a:p>
            <a:r>
              <a:rPr lang="en-US" dirty="0"/>
              <a:t>var grand=</a:t>
            </a:r>
            <a:r>
              <a:rPr lang="en-US" dirty="0" err="1"/>
              <a:t>document.querySelector</a:t>
            </a:r>
            <a:r>
              <a:rPr lang="en-US" dirty="0"/>
              <a:t>("#grandparent");</a:t>
            </a:r>
          </a:p>
          <a:p>
            <a:r>
              <a:rPr lang="en-US" dirty="0"/>
              <a:t>var parent=</a:t>
            </a:r>
            <a:r>
              <a:rPr lang="en-US" dirty="0" err="1"/>
              <a:t>document.querySelector</a:t>
            </a:r>
            <a:r>
              <a:rPr lang="en-US" dirty="0"/>
              <a:t>("#parent");</a:t>
            </a:r>
          </a:p>
          <a:p>
            <a:r>
              <a:rPr lang="en-US" dirty="0"/>
              <a:t>var child=</a:t>
            </a:r>
            <a:r>
              <a:rPr lang="en-US" dirty="0" err="1"/>
              <a:t>document.querySelector</a:t>
            </a:r>
            <a:r>
              <a:rPr lang="en-US" dirty="0"/>
              <a:t>("#child");</a:t>
            </a:r>
          </a:p>
          <a:p>
            <a:r>
              <a:rPr lang="en-US" dirty="0" err="1"/>
              <a:t>grand.addEventListener</a:t>
            </a:r>
            <a:r>
              <a:rPr lang="en-US" dirty="0"/>
              <a:t>('</a:t>
            </a:r>
            <a:r>
              <a:rPr lang="en-US" dirty="0" err="1"/>
              <a:t>click',e</a:t>
            </a:r>
            <a:r>
              <a:rPr lang="en-US" dirty="0"/>
              <a:t>=&gt;{</a:t>
            </a:r>
          </a:p>
          <a:p>
            <a:r>
              <a:rPr lang="en-US" dirty="0"/>
              <a:t>    console.log("grandparent")</a:t>
            </a:r>
          </a:p>
          <a:p>
            <a:r>
              <a:rPr lang="en-US" dirty="0"/>
              <a:t>})</a:t>
            </a:r>
          </a:p>
          <a:p>
            <a:r>
              <a:rPr lang="en-US" dirty="0" err="1"/>
              <a:t>parent.addEventListener</a:t>
            </a:r>
            <a:r>
              <a:rPr lang="en-US" dirty="0"/>
              <a:t>('</a:t>
            </a:r>
            <a:r>
              <a:rPr lang="en-US" dirty="0" err="1"/>
              <a:t>click',e</a:t>
            </a:r>
            <a:r>
              <a:rPr lang="en-US" dirty="0"/>
              <a:t>=&gt;{</a:t>
            </a:r>
          </a:p>
          <a:p>
            <a:r>
              <a:rPr lang="en-US" dirty="0"/>
              <a:t>    console.log("parent")</a:t>
            </a:r>
          </a:p>
          <a:p>
            <a:r>
              <a:rPr lang="en-US" dirty="0"/>
              <a:t>})</a:t>
            </a:r>
          </a:p>
          <a:p>
            <a:r>
              <a:rPr lang="en-US" dirty="0" err="1"/>
              <a:t>child.addEventListener</a:t>
            </a:r>
            <a:r>
              <a:rPr lang="en-US" dirty="0"/>
              <a:t>('</a:t>
            </a:r>
            <a:r>
              <a:rPr lang="en-US" dirty="0" err="1"/>
              <a:t>click',e</a:t>
            </a:r>
            <a:r>
              <a:rPr lang="en-US" dirty="0"/>
              <a:t>=&gt;{</a:t>
            </a:r>
          </a:p>
          <a:p>
            <a:r>
              <a:rPr lang="en-US" dirty="0"/>
              <a:t>    console.log("child")</a:t>
            </a:r>
          </a:p>
          <a:p>
            <a:r>
              <a:rPr lang="en-US" dirty="0"/>
              <a:t>})</a:t>
            </a:r>
          </a:p>
        </p:txBody>
      </p:sp>
    </p:spTree>
    <p:extLst>
      <p:ext uri="{BB962C8B-B14F-4D97-AF65-F5344CB8AC3E}">
        <p14:creationId xmlns:p14="http://schemas.microsoft.com/office/powerpoint/2010/main" val="146379145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75B301-BEC0-8B81-C9F3-6CA63C2B961F}"/>
              </a:ext>
            </a:extLst>
          </p:cNvPr>
          <p:cNvSpPr>
            <a:spLocks noGrp="1"/>
          </p:cNvSpPr>
          <p:nvPr>
            <p:ph type="sldNum" sz="quarter" idx="12"/>
          </p:nvPr>
        </p:nvSpPr>
        <p:spPr/>
        <p:txBody>
          <a:bodyPr/>
          <a:lstStyle/>
          <a:p>
            <a:fld id="{56EB6A26-E255-41DA-B629-B741FA01731F}" type="slidenum">
              <a:rPr lang="en-US" smtClean="0"/>
              <a:t>217</a:t>
            </a:fld>
            <a:endParaRPr lang="en-US"/>
          </a:p>
        </p:txBody>
      </p:sp>
      <p:pic>
        <p:nvPicPr>
          <p:cNvPr id="4" name="Picture 3">
            <a:extLst>
              <a:ext uri="{FF2B5EF4-FFF2-40B4-BE49-F238E27FC236}">
                <a16:creationId xmlns:a16="http://schemas.microsoft.com/office/drawing/2014/main" id="{EAB99D36-D887-F025-A4E3-569EC889CE49}"/>
              </a:ext>
            </a:extLst>
          </p:cNvPr>
          <p:cNvPicPr>
            <a:picLocks noChangeAspect="1"/>
          </p:cNvPicPr>
          <p:nvPr/>
        </p:nvPicPr>
        <p:blipFill>
          <a:blip r:embed="rId2"/>
          <a:stretch>
            <a:fillRect/>
          </a:stretch>
        </p:blipFill>
        <p:spPr>
          <a:xfrm>
            <a:off x="0" y="711425"/>
            <a:ext cx="12192000" cy="5435150"/>
          </a:xfrm>
          <a:prstGeom prst="rect">
            <a:avLst/>
          </a:prstGeom>
        </p:spPr>
      </p:pic>
    </p:spTree>
    <p:extLst>
      <p:ext uri="{BB962C8B-B14F-4D97-AF65-F5344CB8AC3E}">
        <p14:creationId xmlns:p14="http://schemas.microsoft.com/office/powerpoint/2010/main" val="1918631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829360-9E41-1F67-A1E3-6E7278CBB88D}"/>
              </a:ext>
            </a:extLst>
          </p:cNvPr>
          <p:cNvSpPr>
            <a:spLocks noGrp="1"/>
          </p:cNvSpPr>
          <p:nvPr>
            <p:ph type="sldNum" sz="quarter" idx="12"/>
          </p:nvPr>
        </p:nvSpPr>
        <p:spPr/>
        <p:txBody>
          <a:bodyPr/>
          <a:lstStyle/>
          <a:p>
            <a:fld id="{56EB6A26-E255-41DA-B629-B741FA01731F}" type="slidenum">
              <a:rPr lang="en-US" smtClean="0"/>
              <a:t>218</a:t>
            </a:fld>
            <a:endParaRPr lang="en-US"/>
          </a:p>
        </p:txBody>
      </p:sp>
      <p:sp>
        <p:nvSpPr>
          <p:cNvPr id="6" name="TextBox 5">
            <a:extLst>
              <a:ext uri="{FF2B5EF4-FFF2-40B4-BE49-F238E27FC236}">
                <a16:creationId xmlns:a16="http://schemas.microsoft.com/office/drawing/2014/main" id="{A613170B-6336-BFAB-13EC-CA83B8C1EFDB}"/>
              </a:ext>
            </a:extLst>
          </p:cNvPr>
          <p:cNvSpPr txBox="1"/>
          <p:nvPr/>
        </p:nvSpPr>
        <p:spPr>
          <a:xfrm>
            <a:off x="212598" y="591663"/>
            <a:ext cx="6094476" cy="2031325"/>
          </a:xfrm>
          <a:prstGeom prst="rect">
            <a:avLst/>
          </a:prstGeom>
          <a:noFill/>
        </p:spPr>
        <p:txBody>
          <a:bodyPr wrap="square">
            <a:spAutoFit/>
          </a:bodyPr>
          <a:lstStyle/>
          <a:p>
            <a:r>
              <a:rPr lang="en-US" dirty="0" err="1"/>
              <a:t>Ondbclick</a:t>
            </a:r>
            <a:r>
              <a:rPr lang="en-US" dirty="0"/>
              <a:t> when double click </a:t>
            </a:r>
          </a:p>
          <a:p>
            <a:r>
              <a:rPr lang="en-US" dirty="0"/>
              <a:t>&lt;p </a:t>
            </a:r>
            <a:r>
              <a:rPr lang="en-US" dirty="0" err="1"/>
              <a:t>ondblclick</a:t>
            </a:r>
            <a:r>
              <a:rPr lang="en-US" dirty="0"/>
              <a:t>="he()"&gt;Hello&lt;/p&gt;</a:t>
            </a:r>
          </a:p>
          <a:p>
            <a:r>
              <a:rPr lang="en-US" dirty="0"/>
              <a:t>         &lt;script&gt;</a:t>
            </a:r>
          </a:p>
          <a:p>
            <a:r>
              <a:rPr lang="en-US" dirty="0"/>
              <a:t>            function he(){</a:t>
            </a:r>
          </a:p>
          <a:p>
            <a:r>
              <a:rPr lang="en-US" dirty="0"/>
              <a:t>            alert("</a:t>
            </a:r>
            <a:r>
              <a:rPr lang="en-US" dirty="0" err="1"/>
              <a:t>ohh</a:t>
            </a:r>
            <a:r>
              <a:rPr lang="en-US" dirty="0"/>
              <a:t>");</a:t>
            </a:r>
          </a:p>
          <a:p>
            <a:r>
              <a:rPr lang="en-US" dirty="0"/>
              <a:t>          }  </a:t>
            </a:r>
          </a:p>
          <a:p>
            <a:r>
              <a:rPr lang="en-US" dirty="0"/>
              <a:t>                 &lt;/script&gt;</a:t>
            </a:r>
          </a:p>
        </p:txBody>
      </p:sp>
      <p:sp>
        <p:nvSpPr>
          <p:cNvPr id="10" name="TextBox 9">
            <a:extLst>
              <a:ext uri="{FF2B5EF4-FFF2-40B4-BE49-F238E27FC236}">
                <a16:creationId xmlns:a16="http://schemas.microsoft.com/office/drawing/2014/main" id="{F5792979-F63F-C189-8059-8B28D7028227}"/>
              </a:ext>
            </a:extLst>
          </p:cNvPr>
          <p:cNvSpPr txBox="1"/>
          <p:nvPr/>
        </p:nvSpPr>
        <p:spPr>
          <a:xfrm>
            <a:off x="212598" y="3219349"/>
            <a:ext cx="6094476" cy="2031325"/>
          </a:xfrm>
          <a:prstGeom prst="rect">
            <a:avLst/>
          </a:prstGeom>
          <a:noFill/>
        </p:spPr>
        <p:txBody>
          <a:bodyPr wrap="square">
            <a:spAutoFit/>
          </a:bodyPr>
          <a:lstStyle/>
          <a:p>
            <a:r>
              <a:rPr lang="en-US" dirty="0" err="1"/>
              <a:t>Oncontextmenu</a:t>
            </a:r>
            <a:r>
              <a:rPr lang="en-US" dirty="0"/>
              <a:t> when right key of touch pad is pressed </a:t>
            </a:r>
          </a:p>
          <a:p>
            <a:r>
              <a:rPr lang="en-US" dirty="0"/>
              <a:t>&lt;p </a:t>
            </a:r>
            <a:r>
              <a:rPr lang="en-US" dirty="0" err="1"/>
              <a:t>oncontextmenu</a:t>
            </a:r>
            <a:r>
              <a:rPr lang="en-US" dirty="0"/>
              <a:t>="he()"&gt;Hello&lt;/p&gt;</a:t>
            </a:r>
          </a:p>
          <a:p>
            <a:r>
              <a:rPr lang="en-US" dirty="0"/>
              <a:t>         &lt;script&gt;</a:t>
            </a:r>
          </a:p>
          <a:p>
            <a:r>
              <a:rPr lang="en-US" dirty="0"/>
              <a:t>            function he(){</a:t>
            </a:r>
          </a:p>
          <a:p>
            <a:r>
              <a:rPr lang="en-US" dirty="0"/>
              <a:t>            alert("</a:t>
            </a:r>
            <a:r>
              <a:rPr lang="en-US" dirty="0" err="1"/>
              <a:t>ohh</a:t>
            </a:r>
            <a:r>
              <a:rPr lang="en-US" dirty="0"/>
              <a:t>");</a:t>
            </a:r>
          </a:p>
          <a:p>
            <a:r>
              <a:rPr lang="en-US" dirty="0"/>
              <a:t>          }  </a:t>
            </a:r>
          </a:p>
          <a:p>
            <a:r>
              <a:rPr lang="en-US" dirty="0"/>
              <a:t>                 &lt;/script&gt;</a:t>
            </a:r>
          </a:p>
        </p:txBody>
      </p:sp>
      <p:sp>
        <p:nvSpPr>
          <p:cNvPr id="16" name="TextBox 15">
            <a:extLst>
              <a:ext uri="{FF2B5EF4-FFF2-40B4-BE49-F238E27FC236}">
                <a16:creationId xmlns:a16="http://schemas.microsoft.com/office/drawing/2014/main" id="{5608D944-3AF2-5F5E-7796-66CC989725CE}"/>
              </a:ext>
            </a:extLst>
          </p:cNvPr>
          <p:cNvSpPr txBox="1"/>
          <p:nvPr/>
        </p:nvSpPr>
        <p:spPr>
          <a:xfrm>
            <a:off x="6841998" y="1053328"/>
            <a:ext cx="6094476" cy="3416320"/>
          </a:xfrm>
          <a:prstGeom prst="rect">
            <a:avLst/>
          </a:prstGeom>
          <a:noFill/>
        </p:spPr>
        <p:txBody>
          <a:bodyPr wrap="square">
            <a:spAutoFit/>
          </a:bodyPr>
          <a:lstStyle/>
          <a:p>
            <a:r>
              <a:rPr lang="en-US" dirty="0"/>
              <a:t>&lt;p </a:t>
            </a:r>
            <a:r>
              <a:rPr lang="en-US" dirty="0" err="1"/>
              <a:t>onmousedown</a:t>
            </a:r>
            <a:r>
              <a:rPr lang="en-US" dirty="0"/>
              <a:t>="AB()"&gt;hello&lt;/p&gt;</a:t>
            </a:r>
          </a:p>
          <a:p>
            <a:r>
              <a:rPr lang="en-US" dirty="0"/>
              <a:t>&lt;p </a:t>
            </a:r>
            <a:r>
              <a:rPr lang="en-US" dirty="0" err="1"/>
              <a:t>onmouseenter</a:t>
            </a:r>
            <a:r>
              <a:rPr lang="en-US" dirty="0"/>
              <a:t>="AB()"&gt;Hy&lt;/p&gt;</a:t>
            </a:r>
          </a:p>
          <a:p>
            <a:r>
              <a:rPr lang="en-US" dirty="0"/>
              <a:t>&lt;p </a:t>
            </a:r>
            <a:r>
              <a:rPr lang="en-US" dirty="0" err="1"/>
              <a:t>onmouseleave</a:t>
            </a:r>
            <a:r>
              <a:rPr lang="en-US" dirty="0"/>
              <a:t>="AB()"&gt;Bye&lt;/p&gt;</a:t>
            </a:r>
          </a:p>
          <a:p>
            <a:r>
              <a:rPr lang="en-US" dirty="0"/>
              <a:t>&lt;p </a:t>
            </a:r>
            <a:r>
              <a:rPr lang="en-US" dirty="0" err="1"/>
              <a:t>onmousemove</a:t>
            </a:r>
            <a:r>
              <a:rPr lang="en-US" dirty="0"/>
              <a:t>="AB()"&gt;how are you&lt;/p&gt;</a:t>
            </a:r>
          </a:p>
          <a:p>
            <a:r>
              <a:rPr lang="en-US" dirty="0"/>
              <a:t>&lt;p </a:t>
            </a:r>
            <a:r>
              <a:rPr lang="en-US" dirty="0" err="1"/>
              <a:t>onmouseout</a:t>
            </a:r>
            <a:r>
              <a:rPr lang="en-US" dirty="0"/>
              <a:t>="AB()"&gt;good to see you&lt;/p&gt;</a:t>
            </a:r>
          </a:p>
          <a:p>
            <a:r>
              <a:rPr lang="en-US" dirty="0"/>
              <a:t>&lt;p </a:t>
            </a:r>
            <a:r>
              <a:rPr lang="en-US" dirty="0" err="1"/>
              <a:t>onmouseover</a:t>
            </a:r>
            <a:r>
              <a:rPr lang="en-US" dirty="0"/>
              <a:t>="AB()"&gt;Good day&lt;/p&gt;</a:t>
            </a:r>
          </a:p>
          <a:p>
            <a:r>
              <a:rPr lang="en-US" dirty="0"/>
              <a:t>&lt;p </a:t>
            </a:r>
            <a:r>
              <a:rPr lang="en-US" dirty="0" err="1"/>
              <a:t>onmouseup</a:t>
            </a:r>
            <a:r>
              <a:rPr lang="en-US" dirty="0"/>
              <a:t>="AB()"&gt;See </a:t>
            </a:r>
            <a:r>
              <a:rPr lang="en-US" dirty="0" err="1"/>
              <a:t>ya</a:t>
            </a:r>
            <a:r>
              <a:rPr lang="en-US" dirty="0"/>
              <a:t>&lt;/p&gt;</a:t>
            </a:r>
          </a:p>
          <a:p>
            <a:r>
              <a:rPr lang="en-US" dirty="0"/>
              <a:t>&lt;p </a:t>
            </a:r>
            <a:r>
              <a:rPr lang="en-US" dirty="0" err="1"/>
              <a:t>onmousewheel</a:t>
            </a:r>
            <a:r>
              <a:rPr lang="en-US" dirty="0"/>
              <a:t>="AB()"&gt;&lt;/p&gt;</a:t>
            </a:r>
          </a:p>
          <a:p>
            <a:r>
              <a:rPr lang="en-US" dirty="0"/>
              <a:t>&lt;script&gt;</a:t>
            </a:r>
          </a:p>
          <a:p>
            <a:r>
              <a:rPr lang="en-US" dirty="0"/>
              <a:t>    function AB(){</a:t>
            </a:r>
          </a:p>
          <a:p>
            <a:r>
              <a:rPr lang="en-US" dirty="0"/>
              <a:t>        alert("we feel change")</a:t>
            </a:r>
          </a:p>
          <a:p>
            <a:r>
              <a:rPr lang="en-US" dirty="0"/>
              <a:t>    }</a:t>
            </a:r>
          </a:p>
        </p:txBody>
      </p:sp>
    </p:spTree>
    <p:extLst>
      <p:ext uri="{BB962C8B-B14F-4D97-AF65-F5344CB8AC3E}">
        <p14:creationId xmlns:p14="http://schemas.microsoft.com/office/powerpoint/2010/main" val="6046493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7F4828-3E78-0186-E0AD-8231EC8CE9F5}"/>
              </a:ext>
            </a:extLst>
          </p:cNvPr>
          <p:cNvSpPr>
            <a:spLocks noGrp="1"/>
          </p:cNvSpPr>
          <p:nvPr>
            <p:ph type="sldNum" sz="quarter" idx="12"/>
          </p:nvPr>
        </p:nvSpPr>
        <p:spPr/>
        <p:txBody>
          <a:bodyPr/>
          <a:lstStyle/>
          <a:p>
            <a:fld id="{56EB6A26-E255-41DA-B629-B741FA01731F}" type="slidenum">
              <a:rPr lang="en-US" smtClean="0"/>
              <a:t>219</a:t>
            </a:fld>
            <a:endParaRPr lang="en-US"/>
          </a:p>
        </p:txBody>
      </p:sp>
      <p:sp>
        <p:nvSpPr>
          <p:cNvPr id="6" name="TextBox 5">
            <a:extLst>
              <a:ext uri="{FF2B5EF4-FFF2-40B4-BE49-F238E27FC236}">
                <a16:creationId xmlns:a16="http://schemas.microsoft.com/office/drawing/2014/main" id="{1ED5C4DF-68A1-F49E-D344-1C9CDAABC330}"/>
              </a:ext>
            </a:extLst>
          </p:cNvPr>
          <p:cNvSpPr txBox="1"/>
          <p:nvPr/>
        </p:nvSpPr>
        <p:spPr>
          <a:xfrm>
            <a:off x="386334" y="289251"/>
            <a:ext cx="6094476" cy="2585323"/>
          </a:xfrm>
          <a:prstGeom prst="rect">
            <a:avLst/>
          </a:prstGeom>
          <a:noFill/>
        </p:spPr>
        <p:txBody>
          <a:bodyPr wrap="square">
            <a:spAutoFit/>
          </a:bodyPr>
          <a:lstStyle/>
          <a:p>
            <a:r>
              <a:rPr lang="en-US" dirty="0"/>
              <a:t>&lt;body </a:t>
            </a:r>
            <a:r>
              <a:rPr lang="en-US" dirty="0" err="1"/>
              <a:t>onkeypress</a:t>
            </a:r>
            <a:r>
              <a:rPr lang="en-US" dirty="0"/>
              <a:t>="AB()"&gt;</a:t>
            </a:r>
          </a:p>
          <a:p>
            <a:r>
              <a:rPr lang="en-US" dirty="0"/>
              <a:t>    &lt;button id="</a:t>
            </a:r>
            <a:r>
              <a:rPr lang="en-US" dirty="0" err="1"/>
              <a:t>btn</a:t>
            </a:r>
            <a:r>
              <a:rPr lang="en-US" dirty="0"/>
              <a:t>"&gt;click&lt;/button&gt;</a:t>
            </a:r>
          </a:p>
          <a:p>
            <a:r>
              <a:rPr lang="en-US" dirty="0"/>
              <a:t>    </a:t>
            </a:r>
          </a:p>
          <a:p>
            <a:r>
              <a:rPr lang="en-US" dirty="0"/>
              <a:t>&lt;p &gt;hello&lt;/p&gt;</a:t>
            </a:r>
          </a:p>
          <a:p>
            <a:endParaRPr lang="en-US" dirty="0"/>
          </a:p>
          <a:p>
            <a:r>
              <a:rPr lang="en-US" dirty="0"/>
              <a:t>&lt;script&gt;</a:t>
            </a:r>
          </a:p>
          <a:p>
            <a:r>
              <a:rPr lang="en-US" dirty="0"/>
              <a:t>    function AB(){</a:t>
            </a:r>
          </a:p>
          <a:p>
            <a:r>
              <a:rPr lang="en-US" dirty="0"/>
              <a:t>        alert("we feel change")</a:t>
            </a:r>
          </a:p>
          <a:p>
            <a:r>
              <a:rPr lang="en-US" dirty="0"/>
              <a:t>    }</a:t>
            </a:r>
          </a:p>
        </p:txBody>
      </p:sp>
      <p:sp>
        <p:nvSpPr>
          <p:cNvPr id="10" name="TextBox 9">
            <a:extLst>
              <a:ext uri="{FF2B5EF4-FFF2-40B4-BE49-F238E27FC236}">
                <a16:creationId xmlns:a16="http://schemas.microsoft.com/office/drawing/2014/main" id="{E38EBA6A-B212-D4A1-C3AD-B842493A9DDF}"/>
              </a:ext>
            </a:extLst>
          </p:cNvPr>
          <p:cNvSpPr txBox="1"/>
          <p:nvPr/>
        </p:nvSpPr>
        <p:spPr>
          <a:xfrm>
            <a:off x="130302" y="3429000"/>
            <a:ext cx="6094476" cy="923330"/>
          </a:xfrm>
          <a:prstGeom prst="rect">
            <a:avLst/>
          </a:prstGeom>
          <a:noFill/>
        </p:spPr>
        <p:txBody>
          <a:bodyPr wrap="square">
            <a:spAutoFit/>
          </a:bodyPr>
          <a:lstStyle/>
          <a:p>
            <a:r>
              <a:rPr lang="en-US" dirty="0"/>
              <a:t>&lt;body </a:t>
            </a:r>
            <a:r>
              <a:rPr lang="en-US" dirty="0" err="1"/>
              <a:t>onresize</a:t>
            </a:r>
            <a:r>
              <a:rPr lang="en-US" dirty="0"/>
              <a:t>="AB()"&gt;</a:t>
            </a:r>
          </a:p>
          <a:p>
            <a:r>
              <a:rPr lang="en-US" dirty="0"/>
              <a:t>&lt;body </a:t>
            </a:r>
            <a:r>
              <a:rPr lang="en-US" dirty="0" err="1"/>
              <a:t>onscroll</a:t>
            </a:r>
            <a:r>
              <a:rPr lang="en-US" dirty="0"/>
              <a:t>="AB()"&gt;</a:t>
            </a:r>
          </a:p>
          <a:p>
            <a:endParaRPr lang="en-US" dirty="0"/>
          </a:p>
        </p:txBody>
      </p:sp>
    </p:spTree>
    <p:extLst>
      <p:ext uri="{BB962C8B-B14F-4D97-AF65-F5344CB8AC3E}">
        <p14:creationId xmlns:p14="http://schemas.microsoft.com/office/powerpoint/2010/main" val="42609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DDCFF-449D-76AF-07B5-F3446339773D}"/>
              </a:ext>
            </a:extLst>
          </p:cNvPr>
          <p:cNvSpPr>
            <a:spLocks noGrp="1"/>
          </p:cNvSpPr>
          <p:nvPr>
            <p:ph type="title"/>
          </p:nvPr>
        </p:nvSpPr>
        <p:spPr/>
        <p:txBody>
          <a:bodyPr/>
          <a:lstStyle/>
          <a:p>
            <a:r>
              <a:rPr lang="en-US" dirty="0"/>
              <a:t>Advantages of JS</a:t>
            </a:r>
          </a:p>
        </p:txBody>
      </p:sp>
      <p:sp>
        <p:nvSpPr>
          <p:cNvPr id="3" name="Content Placeholder 2">
            <a:extLst>
              <a:ext uri="{FF2B5EF4-FFF2-40B4-BE49-F238E27FC236}">
                <a16:creationId xmlns:a16="http://schemas.microsoft.com/office/drawing/2014/main" id="{AFB6EB22-FD87-06A8-E0FA-5EB3250FC82E}"/>
              </a:ext>
            </a:extLst>
          </p:cNvPr>
          <p:cNvSpPr>
            <a:spLocks noGrp="1"/>
          </p:cNvSpPr>
          <p:nvPr>
            <p:ph idx="1"/>
          </p:nvPr>
        </p:nvSpPr>
        <p:spPr/>
        <p:txBody>
          <a:bodyPr>
            <a:normAutofit fontScale="92500" lnSpcReduction="10000"/>
          </a:bodyPr>
          <a:lstStyle/>
          <a:p>
            <a:r>
              <a:rPr lang="en-US" dirty="0"/>
              <a:t>Cross Browser supporting: JavaScript codes are supported by various browsers like Internet Explorer, Netscape Navigator, Mozilla etc.</a:t>
            </a:r>
          </a:p>
          <a:p>
            <a:r>
              <a:rPr lang="en-US" dirty="0"/>
              <a:t>Platform independent: JS codes can be executed in any platform like Linux, Microsoft Windows, and many other OS.</a:t>
            </a:r>
          </a:p>
          <a:p>
            <a:r>
              <a:rPr lang="en-US" dirty="0"/>
              <a:t>Lightweight for fast downloading: JS codes run directly in the client machine. The code should be downloaded all the way from the server to the client and this time duration is very minimum and the execution of the codes of JS is also very fast.</a:t>
            </a:r>
          </a:p>
          <a:p>
            <a:r>
              <a:rPr lang="en-US" dirty="0"/>
              <a:t>Validating Data: The data can be validated in 2 different ways:</a:t>
            </a:r>
          </a:p>
          <a:p>
            <a:pPr marL="0" indent="0">
              <a:buNone/>
            </a:pPr>
            <a:r>
              <a:rPr lang="en-US" dirty="0"/>
              <a:t>-Validating in the server side or in the server machine</a:t>
            </a:r>
          </a:p>
          <a:p>
            <a:pPr marL="0" indent="0">
              <a:buNone/>
            </a:pPr>
            <a:r>
              <a:rPr lang="en-US" dirty="0"/>
              <a:t>- Validating in client side or in client machine</a:t>
            </a:r>
          </a:p>
        </p:txBody>
      </p:sp>
      <p:sp>
        <p:nvSpPr>
          <p:cNvPr id="4" name="Slide Number Placeholder 3">
            <a:extLst>
              <a:ext uri="{FF2B5EF4-FFF2-40B4-BE49-F238E27FC236}">
                <a16:creationId xmlns:a16="http://schemas.microsoft.com/office/drawing/2014/main" id="{3A16E26B-5156-1D3B-7D18-C9203677240F}"/>
              </a:ext>
            </a:extLst>
          </p:cNvPr>
          <p:cNvSpPr>
            <a:spLocks noGrp="1"/>
          </p:cNvSpPr>
          <p:nvPr>
            <p:ph type="sldNum" sz="quarter" idx="12"/>
          </p:nvPr>
        </p:nvSpPr>
        <p:spPr/>
        <p:txBody>
          <a:bodyPr/>
          <a:lstStyle/>
          <a:p>
            <a:fld id="{56EB6A26-E255-41DA-B629-B741FA01731F}" type="slidenum">
              <a:rPr lang="en-US" smtClean="0"/>
              <a:t>22</a:t>
            </a:fld>
            <a:endParaRPr lang="en-US"/>
          </a:p>
        </p:txBody>
      </p:sp>
    </p:spTree>
    <p:extLst>
      <p:ext uri="{BB962C8B-B14F-4D97-AF65-F5344CB8AC3E}">
        <p14:creationId xmlns:p14="http://schemas.microsoft.com/office/powerpoint/2010/main" val="296975362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0EFB8D-7007-4AEE-A1B5-B16654369489}"/>
              </a:ext>
            </a:extLst>
          </p:cNvPr>
          <p:cNvSpPr>
            <a:spLocks noGrp="1"/>
          </p:cNvSpPr>
          <p:nvPr>
            <p:ph type="sldNum" sz="quarter" idx="12"/>
          </p:nvPr>
        </p:nvSpPr>
        <p:spPr/>
        <p:txBody>
          <a:bodyPr/>
          <a:lstStyle/>
          <a:p>
            <a:fld id="{56EB6A26-E255-41DA-B629-B741FA01731F}" type="slidenum">
              <a:rPr lang="en-US" smtClean="0"/>
              <a:t>220</a:t>
            </a:fld>
            <a:endParaRPr lang="en-US"/>
          </a:p>
        </p:txBody>
      </p:sp>
      <p:pic>
        <p:nvPicPr>
          <p:cNvPr id="4" name="Picture 3">
            <a:extLst>
              <a:ext uri="{FF2B5EF4-FFF2-40B4-BE49-F238E27FC236}">
                <a16:creationId xmlns:a16="http://schemas.microsoft.com/office/drawing/2014/main" id="{C8F175BB-98FD-4B4A-503E-D8B18D9C806C}"/>
              </a:ext>
            </a:extLst>
          </p:cNvPr>
          <p:cNvPicPr>
            <a:picLocks noChangeAspect="1"/>
          </p:cNvPicPr>
          <p:nvPr/>
        </p:nvPicPr>
        <p:blipFill>
          <a:blip r:embed="rId2"/>
          <a:stretch>
            <a:fillRect/>
          </a:stretch>
        </p:blipFill>
        <p:spPr>
          <a:xfrm>
            <a:off x="221551" y="487108"/>
            <a:ext cx="10944225" cy="2390775"/>
          </a:xfrm>
          <a:prstGeom prst="rect">
            <a:avLst/>
          </a:prstGeom>
        </p:spPr>
      </p:pic>
    </p:spTree>
    <p:extLst>
      <p:ext uri="{BB962C8B-B14F-4D97-AF65-F5344CB8AC3E}">
        <p14:creationId xmlns:p14="http://schemas.microsoft.com/office/powerpoint/2010/main" val="6771278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BD22AB-FAE3-2E25-7DC4-C4F707159B24}"/>
              </a:ext>
            </a:extLst>
          </p:cNvPr>
          <p:cNvSpPr>
            <a:spLocks noGrp="1"/>
          </p:cNvSpPr>
          <p:nvPr>
            <p:ph type="sldNum" sz="quarter" idx="12"/>
          </p:nvPr>
        </p:nvSpPr>
        <p:spPr/>
        <p:txBody>
          <a:bodyPr/>
          <a:lstStyle/>
          <a:p>
            <a:fld id="{56EB6A26-E255-41DA-B629-B741FA01731F}" type="slidenum">
              <a:rPr lang="en-US" smtClean="0"/>
              <a:t>221</a:t>
            </a:fld>
            <a:endParaRPr lang="en-US"/>
          </a:p>
        </p:txBody>
      </p:sp>
      <p:sp>
        <p:nvSpPr>
          <p:cNvPr id="10" name="TextBox 9">
            <a:extLst>
              <a:ext uri="{FF2B5EF4-FFF2-40B4-BE49-F238E27FC236}">
                <a16:creationId xmlns:a16="http://schemas.microsoft.com/office/drawing/2014/main" id="{9A5451E4-8DAE-6AAC-4D50-A0EFA76C8747}"/>
              </a:ext>
            </a:extLst>
          </p:cNvPr>
          <p:cNvSpPr txBox="1"/>
          <p:nvPr/>
        </p:nvSpPr>
        <p:spPr>
          <a:xfrm>
            <a:off x="5955030" y="711393"/>
            <a:ext cx="6094476" cy="6186309"/>
          </a:xfrm>
          <a:prstGeom prst="rect">
            <a:avLst/>
          </a:prstGeom>
          <a:noFill/>
        </p:spPr>
        <p:txBody>
          <a:bodyPr wrap="square">
            <a:spAutoFit/>
          </a:bodyPr>
          <a:lstStyle/>
          <a:p>
            <a:r>
              <a:rPr lang="en-US" dirty="0"/>
              <a:t>&lt;input type="text" id="</a:t>
            </a:r>
            <a:r>
              <a:rPr lang="en-US" dirty="0" err="1"/>
              <a:t>Hazlenut</a:t>
            </a:r>
            <a:r>
              <a:rPr lang="en-US" dirty="0"/>
              <a:t>" size="2"&gt;</a:t>
            </a:r>
          </a:p>
          <a:p>
            <a:r>
              <a:rPr lang="en-US" dirty="0"/>
              <a:t>                &lt;/td&gt;</a:t>
            </a:r>
          </a:p>
          <a:p>
            <a:r>
              <a:rPr lang="en-US" dirty="0"/>
              <a:t>            &lt;/tr&gt;</a:t>
            </a:r>
          </a:p>
          <a:p>
            <a:r>
              <a:rPr lang="en-US" dirty="0"/>
              <a:t>            &lt;tr&gt;</a:t>
            </a:r>
          </a:p>
          <a:p>
            <a:r>
              <a:rPr lang="en-US" dirty="0"/>
              <a:t>                &lt;Th&gt;Colombian&lt;/Th&gt;</a:t>
            </a:r>
          </a:p>
          <a:p>
            <a:r>
              <a:rPr lang="en-US" dirty="0"/>
              <a:t>                &lt;td&gt;500&lt;/td&gt;</a:t>
            </a:r>
          </a:p>
          <a:p>
            <a:r>
              <a:rPr lang="en-US" dirty="0"/>
              <a:t>                &lt;td&gt;</a:t>
            </a:r>
          </a:p>
          <a:p>
            <a:r>
              <a:rPr lang="en-US" dirty="0"/>
              <a:t>                    &lt;input type="text" id="Colombian" size="2"&gt;</a:t>
            </a:r>
          </a:p>
          <a:p>
            <a:r>
              <a:rPr lang="en-US" dirty="0"/>
              <a:t>                &lt;/td&gt;</a:t>
            </a:r>
          </a:p>
          <a:p>
            <a:r>
              <a:rPr lang="en-US" dirty="0"/>
              <a:t>            &lt;/tr&gt;</a:t>
            </a:r>
          </a:p>
          <a:p>
            <a:r>
              <a:rPr lang="en-US" dirty="0"/>
              <a:t>        &lt;/table&gt;</a:t>
            </a:r>
          </a:p>
          <a:p>
            <a:r>
              <a:rPr lang="en-US" dirty="0"/>
              <a:t>        &lt;p&gt;</a:t>
            </a:r>
          </a:p>
          <a:p>
            <a:r>
              <a:rPr lang="en-US" dirty="0"/>
              <a:t>            &lt;input type="button" id="total" value="Total Cost" onclick="</a:t>
            </a:r>
            <a:r>
              <a:rPr lang="en-US" dirty="0" err="1"/>
              <a:t>computecost</a:t>
            </a:r>
            <a:r>
              <a:rPr lang="en-US" dirty="0"/>
              <a:t>()"&gt;</a:t>
            </a:r>
          </a:p>
          <a:p>
            <a:r>
              <a:rPr lang="en-US" dirty="0"/>
              <a:t>            &lt;input type="text" size="5" id="cost“ </a:t>
            </a:r>
            <a:r>
              <a:rPr lang="en-US" dirty="0" err="1"/>
              <a:t>onblur</a:t>
            </a:r>
            <a:r>
              <a:rPr lang="en-US" dirty="0"/>
              <a:t>=“</a:t>
            </a:r>
            <a:r>
              <a:rPr lang="en-US" dirty="0" err="1"/>
              <a:t>this.blur</a:t>
            </a:r>
            <a:r>
              <a:rPr lang="en-US" dirty="0"/>
              <a:t>()”&gt;</a:t>
            </a:r>
          </a:p>
          <a:p>
            <a:r>
              <a:rPr lang="en-US" dirty="0"/>
              <a:t>        &lt;/p&gt;</a:t>
            </a:r>
          </a:p>
          <a:p>
            <a:r>
              <a:rPr lang="en-US" dirty="0"/>
              <a:t>        &lt;p&gt;</a:t>
            </a:r>
          </a:p>
          <a:p>
            <a:r>
              <a:rPr lang="en-US" dirty="0"/>
              <a:t>            &lt;input type="submit" value="submit order"&gt;</a:t>
            </a:r>
          </a:p>
          <a:p>
            <a:r>
              <a:rPr lang="en-US" dirty="0"/>
              <a:t>            &lt;input type="reset" value="clear order"&gt;</a:t>
            </a:r>
          </a:p>
          <a:p>
            <a:r>
              <a:rPr lang="en-US" dirty="0"/>
              <a:t>        &lt;/p&gt;</a:t>
            </a:r>
          </a:p>
          <a:p>
            <a:r>
              <a:rPr lang="en-US" dirty="0"/>
              <a:t>    &lt;/form&gt;</a:t>
            </a:r>
          </a:p>
        </p:txBody>
      </p:sp>
      <p:sp>
        <p:nvSpPr>
          <p:cNvPr id="12" name="TextBox 11">
            <a:extLst>
              <a:ext uri="{FF2B5EF4-FFF2-40B4-BE49-F238E27FC236}">
                <a16:creationId xmlns:a16="http://schemas.microsoft.com/office/drawing/2014/main" id="{6E27199E-2A3A-8D4C-92D7-BCE77F36F92A}"/>
              </a:ext>
            </a:extLst>
          </p:cNvPr>
          <p:cNvSpPr txBox="1"/>
          <p:nvPr/>
        </p:nvSpPr>
        <p:spPr>
          <a:xfrm>
            <a:off x="268987" y="474345"/>
            <a:ext cx="6094476" cy="5909310"/>
          </a:xfrm>
          <a:prstGeom prst="rect">
            <a:avLst/>
          </a:prstGeom>
          <a:noFill/>
        </p:spPr>
        <p:txBody>
          <a:bodyPr wrap="square">
            <a:spAutoFit/>
          </a:bodyPr>
          <a:lstStyle/>
          <a:p>
            <a:r>
              <a:rPr lang="en-US" dirty="0"/>
              <a:t>&lt;body&gt;</a:t>
            </a:r>
          </a:p>
          <a:p>
            <a:r>
              <a:rPr lang="en-US" dirty="0"/>
              <a:t>    &lt;form action=""&gt;</a:t>
            </a:r>
          </a:p>
          <a:p>
            <a:r>
              <a:rPr lang="en-US" dirty="0"/>
              <a:t>        &lt;h3&gt;Coffee order form&lt;/h3&gt;</a:t>
            </a:r>
          </a:p>
          <a:p>
            <a:r>
              <a:rPr lang="en-US" dirty="0"/>
              <a:t>        &lt;table border="1"&gt;</a:t>
            </a:r>
          </a:p>
          <a:p>
            <a:r>
              <a:rPr lang="en-US" dirty="0"/>
              <a:t>            &lt;tr&gt;</a:t>
            </a:r>
          </a:p>
          <a:p>
            <a:r>
              <a:rPr lang="en-US" dirty="0"/>
              <a:t>                &lt;</a:t>
            </a:r>
            <a:r>
              <a:rPr lang="en-US" dirty="0" err="1"/>
              <a:t>th</a:t>
            </a:r>
            <a:r>
              <a:rPr lang="en-US" dirty="0"/>
              <a:t>&gt;Product name&lt;/</a:t>
            </a:r>
            <a:r>
              <a:rPr lang="en-US" dirty="0" err="1"/>
              <a:t>th</a:t>
            </a:r>
            <a:r>
              <a:rPr lang="en-US" dirty="0"/>
              <a:t>&gt;</a:t>
            </a:r>
          </a:p>
          <a:p>
            <a:r>
              <a:rPr lang="en-US" dirty="0"/>
              <a:t>                &lt;</a:t>
            </a:r>
            <a:r>
              <a:rPr lang="en-US" dirty="0" err="1"/>
              <a:t>th</a:t>
            </a:r>
            <a:r>
              <a:rPr lang="en-US" dirty="0"/>
              <a:t>&gt;Price&lt;/</a:t>
            </a:r>
            <a:r>
              <a:rPr lang="en-US" dirty="0" err="1"/>
              <a:t>th</a:t>
            </a:r>
            <a:r>
              <a:rPr lang="en-US" dirty="0"/>
              <a:t>&gt;</a:t>
            </a:r>
          </a:p>
          <a:p>
            <a:r>
              <a:rPr lang="en-US" dirty="0"/>
              <a:t>                &lt;</a:t>
            </a:r>
            <a:r>
              <a:rPr lang="en-US" dirty="0" err="1"/>
              <a:t>th</a:t>
            </a:r>
            <a:r>
              <a:rPr lang="en-US" dirty="0"/>
              <a:t>&gt;Quantity&lt;/</a:t>
            </a:r>
            <a:r>
              <a:rPr lang="en-US" dirty="0" err="1"/>
              <a:t>th</a:t>
            </a:r>
            <a:r>
              <a:rPr lang="en-US" dirty="0"/>
              <a:t>&gt;</a:t>
            </a:r>
          </a:p>
          <a:p>
            <a:r>
              <a:rPr lang="en-US" dirty="0"/>
              <a:t>            &lt;/tr&gt;</a:t>
            </a:r>
          </a:p>
          <a:p>
            <a:endParaRPr lang="en-US" dirty="0"/>
          </a:p>
          <a:p>
            <a:r>
              <a:rPr lang="en-US" dirty="0"/>
              <a:t>            &lt;tr&gt;</a:t>
            </a:r>
          </a:p>
          <a:p>
            <a:r>
              <a:rPr lang="en-US" dirty="0"/>
              <a:t>                &lt;Th&gt;</a:t>
            </a:r>
            <a:r>
              <a:rPr lang="en-US" dirty="0" err="1"/>
              <a:t>french</a:t>
            </a:r>
            <a:r>
              <a:rPr lang="en-US" dirty="0"/>
              <a:t> vanilla&lt;/Th&gt;</a:t>
            </a:r>
          </a:p>
          <a:p>
            <a:r>
              <a:rPr lang="en-US" dirty="0"/>
              <a:t>                &lt;td&gt;200&lt;/td&gt;</a:t>
            </a:r>
          </a:p>
          <a:p>
            <a:r>
              <a:rPr lang="en-US" dirty="0"/>
              <a:t>                &lt;td&gt;</a:t>
            </a:r>
          </a:p>
          <a:p>
            <a:r>
              <a:rPr lang="en-US" dirty="0"/>
              <a:t>                    &lt;input type="text" id="</a:t>
            </a:r>
            <a:r>
              <a:rPr lang="en-US" dirty="0" err="1"/>
              <a:t>french</a:t>
            </a:r>
            <a:r>
              <a:rPr lang="en-US" dirty="0"/>
              <a:t>" size="2"&gt;</a:t>
            </a:r>
          </a:p>
          <a:p>
            <a:r>
              <a:rPr lang="en-US" dirty="0"/>
              <a:t>                &lt;/td&gt;</a:t>
            </a:r>
          </a:p>
          <a:p>
            <a:r>
              <a:rPr lang="en-US" dirty="0"/>
              <a:t>            &lt;/tr&gt;</a:t>
            </a:r>
          </a:p>
          <a:p>
            <a:r>
              <a:rPr lang="en-US" dirty="0"/>
              <a:t>            &lt;tr&gt;</a:t>
            </a:r>
          </a:p>
          <a:p>
            <a:r>
              <a:rPr lang="en-US" dirty="0"/>
              <a:t>                &lt;Th&gt;</a:t>
            </a:r>
            <a:r>
              <a:rPr lang="en-US" dirty="0" err="1"/>
              <a:t>Hazlenut</a:t>
            </a:r>
            <a:r>
              <a:rPr lang="en-US" dirty="0"/>
              <a:t>&lt;/Th&gt;</a:t>
            </a:r>
          </a:p>
          <a:p>
            <a:r>
              <a:rPr lang="en-US" dirty="0"/>
              <a:t>                &lt;td&gt;300&lt;/td&gt;</a:t>
            </a:r>
          </a:p>
          <a:p>
            <a:r>
              <a:rPr lang="en-US" dirty="0"/>
              <a:t>                &lt;td&gt;</a:t>
            </a:r>
          </a:p>
        </p:txBody>
      </p:sp>
    </p:spTree>
    <p:extLst>
      <p:ext uri="{BB962C8B-B14F-4D97-AF65-F5344CB8AC3E}">
        <p14:creationId xmlns:p14="http://schemas.microsoft.com/office/powerpoint/2010/main" val="259923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FA59EA-4111-223D-AFB8-CD7510D49876}"/>
              </a:ext>
            </a:extLst>
          </p:cNvPr>
          <p:cNvSpPr>
            <a:spLocks noGrp="1"/>
          </p:cNvSpPr>
          <p:nvPr>
            <p:ph type="sldNum" sz="quarter" idx="12"/>
          </p:nvPr>
        </p:nvSpPr>
        <p:spPr/>
        <p:txBody>
          <a:bodyPr/>
          <a:lstStyle/>
          <a:p>
            <a:fld id="{56EB6A26-E255-41DA-B629-B741FA01731F}" type="slidenum">
              <a:rPr lang="en-US" smtClean="0"/>
              <a:t>222</a:t>
            </a:fld>
            <a:endParaRPr lang="en-US"/>
          </a:p>
        </p:txBody>
      </p:sp>
      <p:sp>
        <p:nvSpPr>
          <p:cNvPr id="8" name="TextBox 7">
            <a:extLst>
              <a:ext uri="{FF2B5EF4-FFF2-40B4-BE49-F238E27FC236}">
                <a16:creationId xmlns:a16="http://schemas.microsoft.com/office/drawing/2014/main" id="{57A970F5-D78F-D790-3B37-2BE5E0245599}"/>
              </a:ext>
            </a:extLst>
          </p:cNvPr>
          <p:cNvSpPr txBox="1"/>
          <p:nvPr/>
        </p:nvSpPr>
        <p:spPr>
          <a:xfrm>
            <a:off x="432054" y="243531"/>
            <a:ext cx="6094476" cy="2308324"/>
          </a:xfrm>
          <a:prstGeom prst="rect">
            <a:avLst/>
          </a:prstGeom>
          <a:noFill/>
        </p:spPr>
        <p:txBody>
          <a:bodyPr wrap="square">
            <a:spAutoFit/>
          </a:bodyPr>
          <a:lstStyle/>
          <a:p>
            <a:r>
              <a:rPr lang="en-US" dirty="0"/>
              <a:t>function </a:t>
            </a:r>
            <a:r>
              <a:rPr lang="en-US" dirty="0" err="1"/>
              <a:t>computecost</a:t>
            </a:r>
            <a:r>
              <a:rPr lang="en-US" dirty="0"/>
              <a:t>()</a:t>
            </a:r>
          </a:p>
          <a:p>
            <a:r>
              <a:rPr lang="en-US" dirty="0"/>
              <a:t>{</a:t>
            </a:r>
          </a:p>
          <a:p>
            <a:r>
              <a:rPr lang="en-US" dirty="0"/>
              <a:t>var </a:t>
            </a:r>
            <a:r>
              <a:rPr lang="en-US" dirty="0" err="1"/>
              <a:t>french</a:t>
            </a:r>
            <a:r>
              <a:rPr lang="en-US" dirty="0"/>
              <a:t>=</a:t>
            </a:r>
            <a:r>
              <a:rPr lang="en-US" dirty="0" err="1"/>
              <a:t>document.getElementById</a:t>
            </a:r>
            <a:r>
              <a:rPr lang="en-US" dirty="0"/>
              <a:t>("</a:t>
            </a:r>
            <a:r>
              <a:rPr lang="en-US" dirty="0" err="1"/>
              <a:t>french</a:t>
            </a:r>
            <a:r>
              <a:rPr lang="en-US" dirty="0"/>
              <a:t>").value;</a:t>
            </a:r>
          </a:p>
          <a:p>
            <a:r>
              <a:rPr lang="en-US" dirty="0"/>
              <a:t>var </a:t>
            </a:r>
            <a:r>
              <a:rPr lang="en-US" dirty="0" err="1"/>
              <a:t>hazlenut</a:t>
            </a:r>
            <a:r>
              <a:rPr lang="en-US" dirty="0"/>
              <a:t>=</a:t>
            </a:r>
            <a:r>
              <a:rPr lang="en-US" dirty="0" err="1"/>
              <a:t>document.getElementById</a:t>
            </a:r>
            <a:r>
              <a:rPr lang="en-US" dirty="0"/>
              <a:t>("</a:t>
            </a:r>
            <a:r>
              <a:rPr lang="en-US" dirty="0" err="1"/>
              <a:t>Hazlenut</a:t>
            </a:r>
            <a:r>
              <a:rPr lang="en-US" dirty="0"/>
              <a:t>").value;</a:t>
            </a:r>
          </a:p>
          <a:p>
            <a:r>
              <a:rPr lang="en-US" dirty="0"/>
              <a:t>var </a:t>
            </a:r>
            <a:r>
              <a:rPr lang="en-US" dirty="0" err="1"/>
              <a:t>colombian</a:t>
            </a:r>
            <a:r>
              <a:rPr lang="en-US" dirty="0"/>
              <a:t>=</a:t>
            </a:r>
            <a:r>
              <a:rPr lang="en-US" dirty="0" err="1"/>
              <a:t>document.getElementById</a:t>
            </a:r>
            <a:r>
              <a:rPr lang="en-US" dirty="0"/>
              <a:t>("Colombian").value;</a:t>
            </a:r>
          </a:p>
          <a:p>
            <a:r>
              <a:rPr lang="en-US" dirty="0" err="1"/>
              <a:t>document.getElementById</a:t>
            </a:r>
            <a:r>
              <a:rPr lang="en-US" dirty="0"/>
              <a:t>("cost").value=</a:t>
            </a:r>
          </a:p>
          <a:p>
            <a:r>
              <a:rPr lang="en-US" dirty="0" err="1"/>
              <a:t>totalcost</a:t>
            </a:r>
            <a:r>
              <a:rPr lang="en-US" dirty="0"/>
              <a:t>=</a:t>
            </a:r>
            <a:r>
              <a:rPr lang="en-US" dirty="0" err="1"/>
              <a:t>french</a:t>
            </a:r>
            <a:r>
              <a:rPr lang="en-US" dirty="0"/>
              <a:t>*200+hazlenut*300+ </a:t>
            </a:r>
            <a:r>
              <a:rPr lang="en-US" dirty="0" err="1"/>
              <a:t>colombian</a:t>
            </a:r>
            <a:r>
              <a:rPr lang="en-US" dirty="0"/>
              <a:t>*500;</a:t>
            </a:r>
          </a:p>
          <a:p>
            <a:r>
              <a:rPr lang="en-US" dirty="0"/>
              <a:t>}</a:t>
            </a:r>
          </a:p>
        </p:txBody>
      </p:sp>
      <p:pic>
        <p:nvPicPr>
          <p:cNvPr id="10" name="Picture 9">
            <a:extLst>
              <a:ext uri="{FF2B5EF4-FFF2-40B4-BE49-F238E27FC236}">
                <a16:creationId xmlns:a16="http://schemas.microsoft.com/office/drawing/2014/main" id="{A25E4C4F-CD0D-FDFA-F52C-165C34E1E453}"/>
              </a:ext>
            </a:extLst>
          </p:cNvPr>
          <p:cNvPicPr>
            <a:picLocks noChangeAspect="1"/>
          </p:cNvPicPr>
          <p:nvPr/>
        </p:nvPicPr>
        <p:blipFill>
          <a:blip r:embed="rId2"/>
          <a:stretch>
            <a:fillRect/>
          </a:stretch>
        </p:blipFill>
        <p:spPr>
          <a:xfrm>
            <a:off x="7907186" y="136525"/>
            <a:ext cx="4324402" cy="4290485"/>
          </a:xfrm>
          <a:prstGeom prst="rect">
            <a:avLst/>
          </a:prstGeom>
        </p:spPr>
      </p:pic>
      <p:pic>
        <p:nvPicPr>
          <p:cNvPr id="12" name="Picture 11">
            <a:extLst>
              <a:ext uri="{FF2B5EF4-FFF2-40B4-BE49-F238E27FC236}">
                <a16:creationId xmlns:a16="http://schemas.microsoft.com/office/drawing/2014/main" id="{668BEC4B-BB3C-E736-678E-5211B0F09EC3}"/>
              </a:ext>
            </a:extLst>
          </p:cNvPr>
          <p:cNvPicPr>
            <a:picLocks noChangeAspect="1"/>
          </p:cNvPicPr>
          <p:nvPr/>
        </p:nvPicPr>
        <p:blipFill>
          <a:blip r:embed="rId3"/>
          <a:stretch>
            <a:fillRect/>
          </a:stretch>
        </p:blipFill>
        <p:spPr>
          <a:xfrm>
            <a:off x="164401" y="4306146"/>
            <a:ext cx="7742785" cy="2173796"/>
          </a:xfrm>
          <a:prstGeom prst="rect">
            <a:avLst/>
          </a:prstGeom>
        </p:spPr>
      </p:pic>
    </p:spTree>
    <p:extLst>
      <p:ext uri="{BB962C8B-B14F-4D97-AF65-F5344CB8AC3E}">
        <p14:creationId xmlns:p14="http://schemas.microsoft.com/office/powerpoint/2010/main" val="11436719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E32D06-42A4-4BE4-A98C-0DA19A3DB5AA}"/>
              </a:ext>
            </a:extLst>
          </p:cNvPr>
          <p:cNvSpPr>
            <a:spLocks noGrp="1"/>
          </p:cNvSpPr>
          <p:nvPr>
            <p:ph type="sldNum" sz="quarter" idx="12"/>
          </p:nvPr>
        </p:nvSpPr>
        <p:spPr/>
        <p:txBody>
          <a:bodyPr/>
          <a:lstStyle/>
          <a:p>
            <a:fld id="{56EB6A26-E255-41DA-B629-B741FA01731F}" type="slidenum">
              <a:rPr lang="en-US" smtClean="0"/>
              <a:t>223</a:t>
            </a:fld>
            <a:endParaRPr lang="en-US"/>
          </a:p>
        </p:txBody>
      </p:sp>
      <p:sp>
        <p:nvSpPr>
          <p:cNvPr id="6" name="TextBox 5">
            <a:extLst>
              <a:ext uri="{FF2B5EF4-FFF2-40B4-BE49-F238E27FC236}">
                <a16:creationId xmlns:a16="http://schemas.microsoft.com/office/drawing/2014/main" id="{9CBEABF0-EAC3-F37B-346E-DC69EC352F6B}"/>
              </a:ext>
            </a:extLst>
          </p:cNvPr>
          <p:cNvSpPr txBox="1"/>
          <p:nvPr/>
        </p:nvSpPr>
        <p:spPr>
          <a:xfrm>
            <a:off x="5827014" y="288792"/>
            <a:ext cx="6094476" cy="6186309"/>
          </a:xfrm>
          <a:prstGeom prst="rect">
            <a:avLst/>
          </a:prstGeom>
          <a:noFill/>
        </p:spPr>
        <p:txBody>
          <a:bodyPr wrap="square">
            <a:spAutoFit/>
          </a:bodyPr>
          <a:lstStyle/>
          <a:p>
            <a:r>
              <a:rPr lang="en-US" dirty="0"/>
              <a:t>&lt;input type="number" size="2" id="Mobile"&gt;</a:t>
            </a:r>
          </a:p>
          <a:p>
            <a:r>
              <a:rPr lang="en-US" dirty="0"/>
              <a:t>                &lt;/td&gt;</a:t>
            </a:r>
          </a:p>
          <a:p>
            <a:r>
              <a:rPr lang="en-US" dirty="0"/>
              <a:t>            &lt;/tr&gt;</a:t>
            </a:r>
          </a:p>
          <a:p>
            <a:r>
              <a:rPr lang="en-US" dirty="0"/>
              <a:t>            &lt;tr&gt;</a:t>
            </a:r>
          </a:p>
          <a:p>
            <a:r>
              <a:rPr lang="en-US" dirty="0"/>
              <a:t>                &lt;Th&gt;Headphone&lt;/Th&gt;</a:t>
            </a:r>
          </a:p>
          <a:p>
            <a:r>
              <a:rPr lang="en-US" dirty="0"/>
              <a:t>                &lt;td&gt;2000&lt;/td&gt;</a:t>
            </a:r>
          </a:p>
          <a:p>
            <a:r>
              <a:rPr lang="en-US" dirty="0"/>
              <a:t>                &lt;td&gt;</a:t>
            </a:r>
          </a:p>
          <a:p>
            <a:r>
              <a:rPr lang="en-US" dirty="0"/>
              <a:t>                    &lt;input type="number" size="2" id="Headphone"&gt;</a:t>
            </a:r>
          </a:p>
          <a:p>
            <a:r>
              <a:rPr lang="en-US" dirty="0"/>
              <a:t>                &lt;/td&gt;</a:t>
            </a:r>
          </a:p>
          <a:p>
            <a:r>
              <a:rPr lang="en-US" dirty="0"/>
              <a:t>            &lt;/tr&gt;</a:t>
            </a:r>
          </a:p>
          <a:p>
            <a:endParaRPr lang="en-US" dirty="0"/>
          </a:p>
          <a:p>
            <a:r>
              <a:rPr lang="en-US" dirty="0"/>
              <a:t>        &lt;/table&gt;</a:t>
            </a:r>
          </a:p>
          <a:p>
            <a:r>
              <a:rPr lang="en-US" dirty="0"/>
              <a:t>        &lt;input type="button" value="Total" onclick="</a:t>
            </a:r>
            <a:r>
              <a:rPr lang="en-US" dirty="0" err="1"/>
              <a:t>computecost</a:t>
            </a:r>
            <a:r>
              <a:rPr lang="en-US" dirty="0"/>
              <a:t>()"&gt;</a:t>
            </a:r>
          </a:p>
          <a:p>
            <a:r>
              <a:rPr lang="en-US" dirty="0"/>
              <a:t>        &lt;input type="text" id="cost"&gt;</a:t>
            </a:r>
          </a:p>
          <a:p>
            <a:r>
              <a:rPr lang="en-US" dirty="0"/>
              <a:t>        &lt;p&gt;</a:t>
            </a:r>
          </a:p>
          <a:p>
            <a:r>
              <a:rPr lang="en-US" dirty="0"/>
              <a:t>            &lt;input type="submit"  &gt;</a:t>
            </a:r>
          </a:p>
          <a:p>
            <a:r>
              <a:rPr lang="en-US" dirty="0"/>
              <a:t>            &lt;input type="reset"&gt;</a:t>
            </a:r>
          </a:p>
          <a:p>
            <a:r>
              <a:rPr lang="en-US" dirty="0"/>
              <a:t>        &lt;/p&gt;</a:t>
            </a:r>
          </a:p>
          <a:p>
            <a:r>
              <a:rPr lang="en-US" dirty="0"/>
              <a:t>    &lt;/form&gt;</a:t>
            </a:r>
          </a:p>
          <a:p>
            <a:r>
              <a:rPr lang="en-US" dirty="0"/>
              <a:t>    &lt;script </a:t>
            </a:r>
            <a:r>
              <a:rPr lang="en-US" dirty="0" err="1"/>
              <a:t>src</a:t>
            </a:r>
            <a:r>
              <a:rPr lang="en-US" dirty="0"/>
              <a:t>="click.js"&gt;&lt;/script&gt;</a:t>
            </a:r>
          </a:p>
          <a:p>
            <a:r>
              <a:rPr lang="en-US" dirty="0"/>
              <a:t>&lt;/body&gt;</a:t>
            </a:r>
          </a:p>
        </p:txBody>
      </p:sp>
      <p:sp>
        <p:nvSpPr>
          <p:cNvPr id="8" name="TextBox 7">
            <a:extLst>
              <a:ext uri="{FF2B5EF4-FFF2-40B4-BE49-F238E27FC236}">
                <a16:creationId xmlns:a16="http://schemas.microsoft.com/office/drawing/2014/main" id="{30EAEFDA-F465-A50C-E0A1-06A2604099E9}"/>
              </a:ext>
            </a:extLst>
          </p:cNvPr>
          <p:cNvSpPr txBox="1"/>
          <p:nvPr/>
        </p:nvSpPr>
        <p:spPr>
          <a:xfrm>
            <a:off x="441198" y="466541"/>
            <a:ext cx="5045202" cy="5909310"/>
          </a:xfrm>
          <a:prstGeom prst="rect">
            <a:avLst/>
          </a:prstGeom>
          <a:noFill/>
        </p:spPr>
        <p:txBody>
          <a:bodyPr wrap="square">
            <a:spAutoFit/>
          </a:bodyPr>
          <a:lstStyle/>
          <a:p>
            <a:r>
              <a:rPr lang="en-US" dirty="0"/>
              <a:t>&lt;body&gt;</a:t>
            </a:r>
          </a:p>
          <a:p>
            <a:r>
              <a:rPr lang="en-US" dirty="0"/>
              <a:t>    &lt;h3&gt;Electronic&lt;/h3&gt;</a:t>
            </a:r>
          </a:p>
          <a:p>
            <a:r>
              <a:rPr lang="en-US" dirty="0"/>
              <a:t>    &lt;form action=""&gt;</a:t>
            </a:r>
          </a:p>
          <a:p>
            <a:r>
              <a:rPr lang="en-US" dirty="0"/>
              <a:t>        &lt;table border="1"&gt;</a:t>
            </a:r>
          </a:p>
          <a:p>
            <a:r>
              <a:rPr lang="en-US" dirty="0"/>
              <a:t>            &lt;tr&gt;</a:t>
            </a:r>
          </a:p>
          <a:p>
            <a:r>
              <a:rPr lang="en-US" dirty="0"/>
              <a:t>                &lt;Th&gt;Product Name&lt;/Th&gt;</a:t>
            </a:r>
          </a:p>
          <a:p>
            <a:r>
              <a:rPr lang="en-US" dirty="0"/>
              <a:t>                &lt;Th&gt;Price &lt;/Th&gt;</a:t>
            </a:r>
          </a:p>
          <a:p>
            <a:r>
              <a:rPr lang="en-US" dirty="0"/>
              <a:t>                &lt;Th&gt;Quantity&lt;/Th&gt;</a:t>
            </a:r>
          </a:p>
          <a:p>
            <a:r>
              <a:rPr lang="en-US" dirty="0"/>
              <a:t>            &lt;/tr&gt;</a:t>
            </a:r>
          </a:p>
          <a:p>
            <a:r>
              <a:rPr lang="en-US" dirty="0"/>
              <a:t>            &lt;tr&gt;</a:t>
            </a:r>
          </a:p>
          <a:p>
            <a:r>
              <a:rPr lang="en-US" dirty="0"/>
              <a:t>                &lt;Th&gt;Computer&lt;/Th&gt;</a:t>
            </a:r>
          </a:p>
          <a:p>
            <a:r>
              <a:rPr lang="en-US" dirty="0"/>
              <a:t>                &lt;td&gt;10000&lt;/td&gt;</a:t>
            </a:r>
          </a:p>
          <a:p>
            <a:r>
              <a:rPr lang="en-US" dirty="0"/>
              <a:t>                &lt;td&gt;</a:t>
            </a:r>
          </a:p>
          <a:p>
            <a:r>
              <a:rPr lang="en-US" dirty="0"/>
              <a:t>                    &lt;input type="number" size="2" id="Computer"&gt;</a:t>
            </a:r>
          </a:p>
          <a:p>
            <a:r>
              <a:rPr lang="en-US" dirty="0"/>
              <a:t>                &lt;/td&gt;</a:t>
            </a:r>
          </a:p>
          <a:p>
            <a:r>
              <a:rPr lang="en-US" dirty="0"/>
              <a:t>            &lt;/tr&gt;</a:t>
            </a:r>
          </a:p>
          <a:p>
            <a:r>
              <a:rPr lang="en-US" dirty="0"/>
              <a:t>            &lt;tr&gt;</a:t>
            </a:r>
          </a:p>
          <a:p>
            <a:r>
              <a:rPr lang="en-US" dirty="0"/>
              <a:t>                &lt;Th&gt;Mobile&lt;/Th&gt;</a:t>
            </a:r>
          </a:p>
          <a:p>
            <a:r>
              <a:rPr lang="en-US" dirty="0"/>
              <a:t>                &lt;td&gt;1000&lt;/td&gt;</a:t>
            </a:r>
          </a:p>
          <a:p>
            <a:r>
              <a:rPr lang="en-US" dirty="0"/>
              <a:t>                &lt;td&gt;</a:t>
            </a:r>
          </a:p>
        </p:txBody>
      </p:sp>
    </p:spTree>
    <p:extLst>
      <p:ext uri="{BB962C8B-B14F-4D97-AF65-F5344CB8AC3E}">
        <p14:creationId xmlns:p14="http://schemas.microsoft.com/office/powerpoint/2010/main" val="24708638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C73236-042D-31A3-6732-F7BB5AD11CCC}"/>
              </a:ext>
            </a:extLst>
          </p:cNvPr>
          <p:cNvSpPr>
            <a:spLocks noGrp="1"/>
          </p:cNvSpPr>
          <p:nvPr>
            <p:ph type="sldNum" sz="quarter" idx="12"/>
          </p:nvPr>
        </p:nvSpPr>
        <p:spPr/>
        <p:txBody>
          <a:bodyPr/>
          <a:lstStyle/>
          <a:p>
            <a:fld id="{56EB6A26-E255-41DA-B629-B741FA01731F}" type="slidenum">
              <a:rPr lang="en-US" smtClean="0"/>
              <a:t>224</a:t>
            </a:fld>
            <a:endParaRPr lang="en-US"/>
          </a:p>
        </p:txBody>
      </p:sp>
      <p:sp>
        <p:nvSpPr>
          <p:cNvPr id="6" name="TextBox 5">
            <a:extLst>
              <a:ext uri="{FF2B5EF4-FFF2-40B4-BE49-F238E27FC236}">
                <a16:creationId xmlns:a16="http://schemas.microsoft.com/office/drawing/2014/main" id="{A04D1574-F9B4-DCA6-1391-490F2E6FD200}"/>
              </a:ext>
            </a:extLst>
          </p:cNvPr>
          <p:cNvSpPr txBox="1"/>
          <p:nvPr/>
        </p:nvSpPr>
        <p:spPr>
          <a:xfrm>
            <a:off x="688086" y="574054"/>
            <a:ext cx="6094476" cy="2308324"/>
          </a:xfrm>
          <a:prstGeom prst="rect">
            <a:avLst/>
          </a:prstGeom>
          <a:noFill/>
        </p:spPr>
        <p:txBody>
          <a:bodyPr wrap="square">
            <a:spAutoFit/>
          </a:bodyPr>
          <a:lstStyle/>
          <a:p>
            <a:r>
              <a:rPr lang="en-US" dirty="0"/>
              <a:t>function </a:t>
            </a:r>
            <a:r>
              <a:rPr lang="en-US" dirty="0" err="1"/>
              <a:t>computecost</a:t>
            </a:r>
            <a:r>
              <a:rPr lang="en-US" dirty="0"/>
              <a:t>()</a:t>
            </a:r>
          </a:p>
          <a:p>
            <a:r>
              <a:rPr lang="en-US" dirty="0"/>
              <a:t>{</a:t>
            </a:r>
          </a:p>
          <a:p>
            <a:r>
              <a:rPr lang="en-US" dirty="0"/>
              <a:t>    var </a:t>
            </a:r>
            <a:r>
              <a:rPr lang="en-US" dirty="0" err="1"/>
              <a:t>cmp</a:t>
            </a:r>
            <a:r>
              <a:rPr lang="en-US" dirty="0"/>
              <a:t>=</a:t>
            </a:r>
            <a:r>
              <a:rPr lang="en-US" dirty="0" err="1"/>
              <a:t>document.getElementById</a:t>
            </a:r>
            <a:r>
              <a:rPr lang="en-US" dirty="0"/>
              <a:t>("Computer").value;</a:t>
            </a:r>
          </a:p>
          <a:p>
            <a:r>
              <a:rPr lang="en-US" dirty="0"/>
              <a:t>    var </a:t>
            </a:r>
            <a:r>
              <a:rPr lang="en-US" dirty="0" err="1"/>
              <a:t>mbl</a:t>
            </a:r>
            <a:r>
              <a:rPr lang="en-US" dirty="0"/>
              <a:t>=</a:t>
            </a:r>
            <a:r>
              <a:rPr lang="en-US" dirty="0" err="1"/>
              <a:t>document.getElementById</a:t>
            </a:r>
            <a:r>
              <a:rPr lang="en-US" dirty="0"/>
              <a:t>("Mobile").value;</a:t>
            </a:r>
          </a:p>
          <a:p>
            <a:r>
              <a:rPr lang="en-US" dirty="0"/>
              <a:t>    var </a:t>
            </a:r>
            <a:r>
              <a:rPr lang="en-US" dirty="0" err="1"/>
              <a:t>hdphn</a:t>
            </a:r>
            <a:r>
              <a:rPr lang="en-US" dirty="0"/>
              <a:t>=</a:t>
            </a:r>
            <a:r>
              <a:rPr lang="en-US" dirty="0" err="1"/>
              <a:t>document.getElementById</a:t>
            </a:r>
            <a:r>
              <a:rPr lang="en-US" dirty="0"/>
              <a:t>("Headphone").value;</a:t>
            </a:r>
          </a:p>
          <a:p>
            <a:r>
              <a:rPr lang="en-US" dirty="0"/>
              <a:t>    </a:t>
            </a:r>
            <a:r>
              <a:rPr lang="en-US" dirty="0" err="1"/>
              <a:t>document.getElementById</a:t>
            </a:r>
            <a:r>
              <a:rPr lang="en-US" dirty="0"/>
              <a:t>("cost").value=</a:t>
            </a:r>
          </a:p>
          <a:p>
            <a:r>
              <a:rPr lang="en-US" dirty="0"/>
              <a:t>    total=</a:t>
            </a:r>
            <a:r>
              <a:rPr lang="en-US" dirty="0" err="1"/>
              <a:t>cmp</a:t>
            </a:r>
            <a:r>
              <a:rPr lang="en-US" dirty="0"/>
              <a:t>*10000+mbl*1000+hdphn*2000;</a:t>
            </a:r>
          </a:p>
          <a:p>
            <a:r>
              <a:rPr lang="en-US" dirty="0"/>
              <a:t>}</a:t>
            </a:r>
          </a:p>
        </p:txBody>
      </p:sp>
      <p:pic>
        <p:nvPicPr>
          <p:cNvPr id="8" name="Picture 7">
            <a:extLst>
              <a:ext uri="{FF2B5EF4-FFF2-40B4-BE49-F238E27FC236}">
                <a16:creationId xmlns:a16="http://schemas.microsoft.com/office/drawing/2014/main" id="{8B8F64C5-1DDE-1B66-16F8-8DCFF5658A3C}"/>
              </a:ext>
            </a:extLst>
          </p:cNvPr>
          <p:cNvPicPr>
            <a:picLocks noChangeAspect="1"/>
          </p:cNvPicPr>
          <p:nvPr/>
        </p:nvPicPr>
        <p:blipFill>
          <a:blip r:embed="rId2"/>
          <a:stretch>
            <a:fillRect/>
          </a:stretch>
        </p:blipFill>
        <p:spPr>
          <a:xfrm>
            <a:off x="6622252" y="2431811"/>
            <a:ext cx="5063970" cy="3087624"/>
          </a:xfrm>
          <a:prstGeom prst="rect">
            <a:avLst/>
          </a:prstGeom>
        </p:spPr>
      </p:pic>
    </p:spTree>
    <p:extLst>
      <p:ext uri="{BB962C8B-B14F-4D97-AF65-F5344CB8AC3E}">
        <p14:creationId xmlns:p14="http://schemas.microsoft.com/office/powerpoint/2010/main" val="55320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617DA-61D2-8A00-41E7-58C1ECC92B2B}"/>
              </a:ext>
            </a:extLst>
          </p:cNvPr>
          <p:cNvSpPr>
            <a:spLocks noGrp="1"/>
          </p:cNvSpPr>
          <p:nvPr>
            <p:ph type="sldNum" sz="quarter" idx="12"/>
          </p:nvPr>
        </p:nvSpPr>
        <p:spPr/>
        <p:txBody>
          <a:bodyPr/>
          <a:lstStyle/>
          <a:p>
            <a:fld id="{56EB6A26-E255-41DA-B629-B741FA01731F}" type="slidenum">
              <a:rPr lang="en-US" smtClean="0"/>
              <a:t>225</a:t>
            </a:fld>
            <a:endParaRPr lang="en-US"/>
          </a:p>
        </p:txBody>
      </p:sp>
      <p:pic>
        <p:nvPicPr>
          <p:cNvPr id="4" name="Picture 3">
            <a:extLst>
              <a:ext uri="{FF2B5EF4-FFF2-40B4-BE49-F238E27FC236}">
                <a16:creationId xmlns:a16="http://schemas.microsoft.com/office/drawing/2014/main" id="{63960E9A-F78B-2556-A6E6-48D874EC21AB}"/>
              </a:ext>
            </a:extLst>
          </p:cNvPr>
          <p:cNvPicPr>
            <a:picLocks noChangeAspect="1"/>
          </p:cNvPicPr>
          <p:nvPr/>
        </p:nvPicPr>
        <p:blipFill>
          <a:blip r:embed="rId2"/>
          <a:stretch>
            <a:fillRect/>
          </a:stretch>
        </p:blipFill>
        <p:spPr>
          <a:xfrm>
            <a:off x="600075" y="228600"/>
            <a:ext cx="10991850" cy="6400800"/>
          </a:xfrm>
          <a:prstGeom prst="rect">
            <a:avLst/>
          </a:prstGeom>
        </p:spPr>
      </p:pic>
    </p:spTree>
    <p:extLst>
      <p:ext uri="{BB962C8B-B14F-4D97-AF65-F5344CB8AC3E}">
        <p14:creationId xmlns:p14="http://schemas.microsoft.com/office/powerpoint/2010/main" val="9555478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CC07A-866A-FA29-2F96-63E3AE8B82C0}"/>
              </a:ext>
            </a:extLst>
          </p:cNvPr>
          <p:cNvSpPr>
            <a:spLocks noGrp="1"/>
          </p:cNvSpPr>
          <p:nvPr>
            <p:ph type="sldNum" sz="quarter" idx="12"/>
          </p:nvPr>
        </p:nvSpPr>
        <p:spPr/>
        <p:txBody>
          <a:bodyPr/>
          <a:lstStyle/>
          <a:p>
            <a:fld id="{56EB6A26-E255-41DA-B629-B741FA01731F}" type="slidenum">
              <a:rPr lang="en-US" smtClean="0"/>
              <a:t>226</a:t>
            </a:fld>
            <a:endParaRPr lang="en-US"/>
          </a:p>
        </p:txBody>
      </p:sp>
      <p:pic>
        <p:nvPicPr>
          <p:cNvPr id="4" name="Picture 3">
            <a:extLst>
              <a:ext uri="{FF2B5EF4-FFF2-40B4-BE49-F238E27FC236}">
                <a16:creationId xmlns:a16="http://schemas.microsoft.com/office/drawing/2014/main" id="{EBDA1742-8E3B-3656-865A-1ED8AFCB7E1F}"/>
              </a:ext>
            </a:extLst>
          </p:cNvPr>
          <p:cNvPicPr>
            <a:picLocks noChangeAspect="1"/>
          </p:cNvPicPr>
          <p:nvPr/>
        </p:nvPicPr>
        <p:blipFill>
          <a:blip r:embed="rId2"/>
          <a:stretch>
            <a:fillRect/>
          </a:stretch>
        </p:blipFill>
        <p:spPr>
          <a:xfrm>
            <a:off x="1099823" y="0"/>
            <a:ext cx="9992354" cy="6858000"/>
          </a:xfrm>
          <a:prstGeom prst="rect">
            <a:avLst/>
          </a:prstGeom>
        </p:spPr>
      </p:pic>
    </p:spTree>
    <p:extLst>
      <p:ext uri="{BB962C8B-B14F-4D97-AF65-F5344CB8AC3E}">
        <p14:creationId xmlns:p14="http://schemas.microsoft.com/office/powerpoint/2010/main" val="232583166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023785-5417-5E32-8F30-37A59706C0BD}"/>
              </a:ext>
            </a:extLst>
          </p:cNvPr>
          <p:cNvSpPr>
            <a:spLocks noGrp="1"/>
          </p:cNvSpPr>
          <p:nvPr>
            <p:ph type="sldNum" sz="quarter" idx="12"/>
          </p:nvPr>
        </p:nvSpPr>
        <p:spPr/>
        <p:txBody>
          <a:bodyPr/>
          <a:lstStyle/>
          <a:p>
            <a:fld id="{56EB6A26-E255-41DA-B629-B741FA01731F}" type="slidenum">
              <a:rPr lang="en-US" smtClean="0"/>
              <a:t>227</a:t>
            </a:fld>
            <a:endParaRPr lang="en-US"/>
          </a:p>
        </p:txBody>
      </p:sp>
      <p:sp>
        <p:nvSpPr>
          <p:cNvPr id="6" name="TextBox 5">
            <a:extLst>
              <a:ext uri="{FF2B5EF4-FFF2-40B4-BE49-F238E27FC236}">
                <a16:creationId xmlns:a16="http://schemas.microsoft.com/office/drawing/2014/main" id="{0137CD08-D01A-FC2B-CAFE-53C3B140331A}"/>
              </a:ext>
            </a:extLst>
          </p:cNvPr>
          <p:cNvSpPr txBox="1"/>
          <p:nvPr/>
        </p:nvSpPr>
        <p:spPr>
          <a:xfrm>
            <a:off x="304038" y="208294"/>
            <a:ext cx="6094476" cy="2031325"/>
          </a:xfrm>
          <a:prstGeom prst="rect">
            <a:avLst/>
          </a:prstGeom>
          <a:noFill/>
        </p:spPr>
        <p:txBody>
          <a:bodyPr wrap="square">
            <a:spAutoFit/>
          </a:bodyPr>
          <a:lstStyle/>
          <a:p>
            <a:endParaRPr lang="en-US" dirty="0"/>
          </a:p>
          <a:p>
            <a:r>
              <a:rPr lang="en-US" dirty="0"/>
              <a:t>&lt;h2&gt;JavaScript Validation&lt;/h2&gt;</a:t>
            </a:r>
          </a:p>
          <a:p>
            <a:r>
              <a:rPr lang="en-US" dirty="0"/>
              <a:t>&lt;form name="</a:t>
            </a:r>
            <a:r>
              <a:rPr lang="en-US" dirty="0" err="1"/>
              <a:t>myForm</a:t>
            </a:r>
            <a:r>
              <a:rPr lang="en-US" dirty="0"/>
              <a:t>" action="" </a:t>
            </a:r>
            <a:r>
              <a:rPr lang="en-US" dirty="0" err="1"/>
              <a:t>onsubmit</a:t>
            </a:r>
            <a:r>
              <a:rPr lang="en-US" dirty="0"/>
              <a:t>="return </a:t>
            </a:r>
            <a:r>
              <a:rPr lang="en-US" dirty="0" err="1"/>
              <a:t>validateForm</a:t>
            </a:r>
            <a:r>
              <a:rPr lang="en-US" dirty="0"/>
              <a:t>()" method="post"&gt;</a:t>
            </a:r>
          </a:p>
          <a:p>
            <a:r>
              <a:rPr lang="en-US" dirty="0"/>
              <a:t>  Name: &lt;input type="text" name="</a:t>
            </a:r>
            <a:r>
              <a:rPr lang="en-US" dirty="0" err="1"/>
              <a:t>fname</a:t>
            </a:r>
            <a:r>
              <a:rPr lang="en-US" dirty="0"/>
              <a:t>"&gt;</a:t>
            </a:r>
          </a:p>
          <a:p>
            <a:r>
              <a:rPr lang="en-US" dirty="0"/>
              <a:t>  &lt;input type="submit" value="Submit"&gt;</a:t>
            </a:r>
          </a:p>
          <a:p>
            <a:r>
              <a:rPr lang="en-US" dirty="0"/>
              <a:t>&lt;/form&gt;</a:t>
            </a:r>
          </a:p>
        </p:txBody>
      </p:sp>
      <p:sp>
        <p:nvSpPr>
          <p:cNvPr id="10" name="TextBox 9">
            <a:extLst>
              <a:ext uri="{FF2B5EF4-FFF2-40B4-BE49-F238E27FC236}">
                <a16:creationId xmlns:a16="http://schemas.microsoft.com/office/drawing/2014/main" id="{CA97D36D-AC13-AD9A-D46B-6296B02B7D85}"/>
              </a:ext>
            </a:extLst>
          </p:cNvPr>
          <p:cNvSpPr txBox="1"/>
          <p:nvPr/>
        </p:nvSpPr>
        <p:spPr>
          <a:xfrm>
            <a:off x="304038" y="4187274"/>
            <a:ext cx="6094476" cy="2031325"/>
          </a:xfrm>
          <a:prstGeom prst="rect">
            <a:avLst/>
          </a:prstGeom>
          <a:noFill/>
        </p:spPr>
        <p:txBody>
          <a:bodyPr wrap="square">
            <a:spAutoFit/>
          </a:bodyPr>
          <a:lstStyle/>
          <a:p>
            <a:r>
              <a:rPr lang="en-US" dirty="0"/>
              <a:t>function </a:t>
            </a:r>
            <a:r>
              <a:rPr lang="en-US" dirty="0" err="1"/>
              <a:t>validateForm</a:t>
            </a:r>
            <a:r>
              <a:rPr lang="en-US" dirty="0"/>
              <a:t>() {</a:t>
            </a:r>
          </a:p>
          <a:p>
            <a:r>
              <a:rPr lang="en-US" dirty="0"/>
              <a:t>    let x = </a:t>
            </a:r>
            <a:r>
              <a:rPr lang="en-US" dirty="0" err="1"/>
              <a:t>document.forms</a:t>
            </a:r>
            <a:r>
              <a:rPr lang="en-US" dirty="0"/>
              <a:t>["</a:t>
            </a:r>
            <a:r>
              <a:rPr lang="en-US" dirty="0" err="1"/>
              <a:t>myForm</a:t>
            </a:r>
            <a:r>
              <a:rPr lang="en-US" dirty="0"/>
              <a:t>"]["</a:t>
            </a:r>
            <a:r>
              <a:rPr lang="en-US" dirty="0" err="1"/>
              <a:t>fname</a:t>
            </a:r>
            <a:r>
              <a:rPr lang="en-US" dirty="0"/>
              <a:t>"].value;</a:t>
            </a:r>
          </a:p>
          <a:p>
            <a:r>
              <a:rPr lang="en-US" dirty="0"/>
              <a:t>    if (x == "") {</a:t>
            </a:r>
          </a:p>
          <a:p>
            <a:r>
              <a:rPr lang="en-US" dirty="0"/>
              <a:t>      alert("Name must be filled out");</a:t>
            </a:r>
          </a:p>
          <a:p>
            <a:r>
              <a:rPr lang="en-US" dirty="0"/>
              <a:t>      return false;</a:t>
            </a:r>
          </a:p>
          <a:p>
            <a:r>
              <a:rPr lang="en-US" dirty="0"/>
              <a:t>    }</a:t>
            </a:r>
          </a:p>
          <a:p>
            <a:r>
              <a:rPr lang="en-US" dirty="0"/>
              <a:t>  }</a:t>
            </a:r>
          </a:p>
        </p:txBody>
      </p:sp>
      <p:pic>
        <p:nvPicPr>
          <p:cNvPr id="12" name="Picture 11">
            <a:extLst>
              <a:ext uri="{FF2B5EF4-FFF2-40B4-BE49-F238E27FC236}">
                <a16:creationId xmlns:a16="http://schemas.microsoft.com/office/drawing/2014/main" id="{1237BFC7-FF73-F14C-EE28-5D785974E845}"/>
              </a:ext>
            </a:extLst>
          </p:cNvPr>
          <p:cNvPicPr>
            <a:picLocks noChangeAspect="1"/>
          </p:cNvPicPr>
          <p:nvPr/>
        </p:nvPicPr>
        <p:blipFill>
          <a:blip r:embed="rId2"/>
          <a:stretch>
            <a:fillRect/>
          </a:stretch>
        </p:blipFill>
        <p:spPr>
          <a:xfrm>
            <a:off x="5873115" y="1565338"/>
            <a:ext cx="5657850" cy="1514475"/>
          </a:xfrm>
          <a:prstGeom prst="rect">
            <a:avLst/>
          </a:prstGeom>
        </p:spPr>
      </p:pic>
    </p:spTree>
    <p:extLst>
      <p:ext uri="{BB962C8B-B14F-4D97-AF65-F5344CB8AC3E}">
        <p14:creationId xmlns:p14="http://schemas.microsoft.com/office/powerpoint/2010/main" val="17661830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E8E85B-F901-8BBD-3EA7-85919168E138}"/>
              </a:ext>
            </a:extLst>
          </p:cNvPr>
          <p:cNvSpPr>
            <a:spLocks noGrp="1"/>
          </p:cNvSpPr>
          <p:nvPr>
            <p:ph type="sldNum" sz="quarter" idx="12"/>
          </p:nvPr>
        </p:nvSpPr>
        <p:spPr/>
        <p:txBody>
          <a:bodyPr/>
          <a:lstStyle/>
          <a:p>
            <a:fld id="{56EB6A26-E255-41DA-B629-B741FA01731F}" type="slidenum">
              <a:rPr lang="en-US" smtClean="0"/>
              <a:t>228</a:t>
            </a:fld>
            <a:endParaRPr lang="en-US"/>
          </a:p>
        </p:txBody>
      </p:sp>
      <p:sp>
        <p:nvSpPr>
          <p:cNvPr id="6" name="TextBox 5">
            <a:extLst>
              <a:ext uri="{FF2B5EF4-FFF2-40B4-BE49-F238E27FC236}">
                <a16:creationId xmlns:a16="http://schemas.microsoft.com/office/drawing/2014/main" id="{25ED9CBD-66CE-D20E-B90C-A8A7E8BA6F90}"/>
              </a:ext>
            </a:extLst>
          </p:cNvPr>
          <p:cNvSpPr txBox="1"/>
          <p:nvPr/>
        </p:nvSpPr>
        <p:spPr>
          <a:xfrm>
            <a:off x="6430518" y="338757"/>
            <a:ext cx="6094476" cy="3693319"/>
          </a:xfrm>
          <a:prstGeom prst="rect">
            <a:avLst/>
          </a:prstGeom>
          <a:noFill/>
        </p:spPr>
        <p:txBody>
          <a:bodyPr wrap="square">
            <a:spAutoFit/>
          </a:bodyPr>
          <a:lstStyle/>
          <a:p>
            <a:r>
              <a:rPr lang="en-US" dirty="0"/>
              <a:t>function </a:t>
            </a:r>
            <a:r>
              <a:rPr lang="en-US" dirty="0" err="1"/>
              <a:t>validateForm</a:t>
            </a:r>
            <a:r>
              <a:rPr lang="en-US" dirty="0"/>
              <a:t>(){</a:t>
            </a:r>
          </a:p>
          <a:p>
            <a:r>
              <a:rPr lang="en-US" dirty="0"/>
              <a:t>   let x=</a:t>
            </a:r>
            <a:r>
              <a:rPr lang="en-US" dirty="0" err="1"/>
              <a:t>document.forms</a:t>
            </a:r>
            <a:r>
              <a:rPr lang="en-US" dirty="0"/>
              <a:t>["</a:t>
            </a:r>
            <a:r>
              <a:rPr lang="en-US" dirty="0" err="1"/>
              <a:t>myform</a:t>
            </a:r>
            <a:r>
              <a:rPr lang="en-US" dirty="0"/>
              <a:t>"]["First"].value;</a:t>
            </a:r>
          </a:p>
          <a:p>
            <a:r>
              <a:rPr lang="en-US" dirty="0"/>
              <a:t>   let y=</a:t>
            </a:r>
            <a:r>
              <a:rPr lang="en-US" dirty="0" err="1"/>
              <a:t>document.forms</a:t>
            </a:r>
            <a:r>
              <a:rPr lang="en-US" dirty="0"/>
              <a:t>["</a:t>
            </a:r>
            <a:r>
              <a:rPr lang="en-US" dirty="0" err="1"/>
              <a:t>myform</a:t>
            </a:r>
            <a:r>
              <a:rPr lang="en-US" dirty="0"/>
              <a:t>"]["Second"].value;</a:t>
            </a:r>
          </a:p>
          <a:p>
            <a:r>
              <a:rPr lang="en-US" dirty="0"/>
              <a:t>    if(x == "")</a:t>
            </a:r>
          </a:p>
          <a:p>
            <a:r>
              <a:rPr lang="en-US" dirty="0"/>
              <a:t>    {</a:t>
            </a:r>
          </a:p>
          <a:p>
            <a:r>
              <a:rPr lang="en-US" dirty="0"/>
              <a:t>        alert("</a:t>
            </a:r>
            <a:r>
              <a:rPr lang="en-US" dirty="0" err="1"/>
              <a:t>plz</a:t>
            </a:r>
            <a:r>
              <a:rPr lang="en-US" dirty="0"/>
              <a:t> fill out");</a:t>
            </a:r>
          </a:p>
          <a:p>
            <a:r>
              <a:rPr lang="en-US" dirty="0"/>
              <a:t>        return false;</a:t>
            </a:r>
          </a:p>
          <a:p>
            <a:r>
              <a:rPr lang="en-US" dirty="0"/>
              <a:t>    }</a:t>
            </a:r>
          </a:p>
          <a:p>
            <a:r>
              <a:rPr lang="en-US" dirty="0"/>
              <a:t>    if(x!=y)</a:t>
            </a:r>
          </a:p>
          <a:p>
            <a:r>
              <a:rPr lang="en-US" dirty="0"/>
              <a:t>    {</a:t>
            </a:r>
          </a:p>
          <a:p>
            <a:r>
              <a:rPr lang="en-US" dirty="0"/>
              <a:t>        alert("pw and confirm password not matched");</a:t>
            </a:r>
          </a:p>
          <a:p>
            <a:r>
              <a:rPr lang="en-US" dirty="0"/>
              <a:t>    }</a:t>
            </a:r>
          </a:p>
          <a:p>
            <a:r>
              <a:rPr lang="en-US" dirty="0"/>
              <a:t>}</a:t>
            </a:r>
          </a:p>
        </p:txBody>
      </p:sp>
      <p:sp>
        <p:nvSpPr>
          <p:cNvPr id="10" name="TextBox 9">
            <a:extLst>
              <a:ext uri="{FF2B5EF4-FFF2-40B4-BE49-F238E27FC236}">
                <a16:creationId xmlns:a16="http://schemas.microsoft.com/office/drawing/2014/main" id="{662C7153-E88F-76B9-EE39-CC6F20F7D958}"/>
              </a:ext>
            </a:extLst>
          </p:cNvPr>
          <p:cNvSpPr txBox="1"/>
          <p:nvPr/>
        </p:nvSpPr>
        <p:spPr>
          <a:xfrm>
            <a:off x="139446" y="238173"/>
            <a:ext cx="6094476" cy="3970318"/>
          </a:xfrm>
          <a:prstGeom prst="rect">
            <a:avLst/>
          </a:prstGeom>
          <a:noFill/>
        </p:spPr>
        <p:txBody>
          <a:bodyPr wrap="square">
            <a:spAutoFit/>
          </a:bodyPr>
          <a:lstStyle/>
          <a:p>
            <a:r>
              <a:rPr lang="en-US" dirty="0"/>
              <a:t> &lt;script </a:t>
            </a:r>
            <a:r>
              <a:rPr lang="en-US" dirty="0" err="1"/>
              <a:t>src</a:t>
            </a:r>
            <a:r>
              <a:rPr lang="en-US" dirty="0"/>
              <a:t>="click.js"&gt;&lt;/script&gt;</a:t>
            </a:r>
          </a:p>
          <a:p>
            <a:r>
              <a:rPr lang="en-US" dirty="0"/>
              <a:t>&lt;/head&gt;</a:t>
            </a:r>
          </a:p>
          <a:p>
            <a:r>
              <a:rPr lang="en-US" dirty="0"/>
              <a:t>&lt;body&gt;</a:t>
            </a:r>
          </a:p>
          <a:p>
            <a:r>
              <a:rPr lang="en-US" dirty="0"/>
              <a:t>    </a:t>
            </a:r>
          </a:p>
          <a:p>
            <a:r>
              <a:rPr lang="en-US" dirty="0"/>
              <a:t>    &lt;form  id="</a:t>
            </a:r>
            <a:r>
              <a:rPr lang="en-US" dirty="0" err="1"/>
              <a:t>myform</a:t>
            </a:r>
            <a:r>
              <a:rPr lang="en-US" dirty="0"/>
              <a:t>" </a:t>
            </a:r>
            <a:r>
              <a:rPr lang="en-US" dirty="0" err="1"/>
              <a:t>onsubmit</a:t>
            </a:r>
            <a:r>
              <a:rPr lang="en-US" dirty="0"/>
              <a:t>="return </a:t>
            </a:r>
            <a:r>
              <a:rPr lang="en-US" dirty="0" err="1"/>
              <a:t>validateForm</a:t>
            </a:r>
            <a:r>
              <a:rPr lang="en-US" dirty="0"/>
              <a:t>()"&gt;</a:t>
            </a:r>
          </a:p>
          <a:p>
            <a:r>
              <a:rPr lang="en-US" dirty="0"/>
              <a:t>        password:&lt;input type=“password" name="First"&gt;</a:t>
            </a:r>
          </a:p>
          <a:p>
            <a:r>
              <a:rPr lang="en-US" dirty="0"/>
              <a:t>        &lt;</a:t>
            </a:r>
            <a:r>
              <a:rPr lang="en-US" dirty="0" err="1"/>
              <a:t>br</a:t>
            </a:r>
            <a:r>
              <a:rPr lang="en-US" dirty="0"/>
              <a:t>&gt;&lt;</a:t>
            </a:r>
            <a:r>
              <a:rPr lang="en-US" dirty="0" err="1"/>
              <a:t>br</a:t>
            </a:r>
            <a:r>
              <a:rPr lang="en-US" dirty="0"/>
              <a:t>&gt;</a:t>
            </a:r>
          </a:p>
          <a:p>
            <a:r>
              <a:rPr lang="en-US" dirty="0"/>
              <a:t>        Confirm password&lt;input type=“password" name="Second"&gt;</a:t>
            </a:r>
          </a:p>
          <a:p>
            <a:r>
              <a:rPr lang="en-US" dirty="0"/>
              <a:t>        &lt;</a:t>
            </a:r>
            <a:r>
              <a:rPr lang="en-US" dirty="0" err="1"/>
              <a:t>br</a:t>
            </a:r>
            <a:r>
              <a:rPr lang="en-US" dirty="0"/>
              <a:t>&gt;&lt;</a:t>
            </a:r>
            <a:r>
              <a:rPr lang="en-US" dirty="0" err="1"/>
              <a:t>br</a:t>
            </a:r>
            <a:r>
              <a:rPr lang="en-US" dirty="0"/>
              <a:t>&gt;</a:t>
            </a:r>
          </a:p>
          <a:p>
            <a:r>
              <a:rPr lang="en-US" dirty="0"/>
              <a:t>        &lt;input type="submit" value="submit"&gt;</a:t>
            </a:r>
          </a:p>
          <a:p>
            <a:r>
              <a:rPr lang="en-US" dirty="0"/>
              <a:t>       </a:t>
            </a:r>
          </a:p>
          <a:p>
            <a:r>
              <a:rPr lang="en-US" dirty="0"/>
              <a:t>        &lt;input type="reset"&gt;</a:t>
            </a:r>
          </a:p>
          <a:p>
            <a:r>
              <a:rPr lang="en-US" dirty="0"/>
              <a:t>    &lt;/form&gt;</a:t>
            </a:r>
          </a:p>
        </p:txBody>
      </p:sp>
      <p:pic>
        <p:nvPicPr>
          <p:cNvPr id="12" name="Picture 11">
            <a:extLst>
              <a:ext uri="{FF2B5EF4-FFF2-40B4-BE49-F238E27FC236}">
                <a16:creationId xmlns:a16="http://schemas.microsoft.com/office/drawing/2014/main" id="{8FCFD9B4-8CEC-34C7-7801-D1B594A75DBD}"/>
              </a:ext>
            </a:extLst>
          </p:cNvPr>
          <p:cNvPicPr>
            <a:picLocks noChangeAspect="1"/>
          </p:cNvPicPr>
          <p:nvPr/>
        </p:nvPicPr>
        <p:blipFill>
          <a:blip r:embed="rId2"/>
          <a:stretch>
            <a:fillRect/>
          </a:stretch>
        </p:blipFill>
        <p:spPr>
          <a:xfrm>
            <a:off x="506920" y="4671441"/>
            <a:ext cx="3990975" cy="1428750"/>
          </a:xfrm>
          <a:prstGeom prst="rect">
            <a:avLst/>
          </a:prstGeom>
        </p:spPr>
      </p:pic>
      <p:pic>
        <p:nvPicPr>
          <p:cNvPr id="14" name="Picture 13">
            <a:extLst>
              <a:ext uri="{FF2B5EF4-FFF2-40B4-BE49-F238E27FC236}">
                <a16:creationId xmlns:a16="http://schemas.microsoft.com/office/drawing/2014/main" id="{DBBDAEF8-0E75-AF12-6B9B-645A095BBDCC}"/>
              </a:ext>
            </a:extLst>
          </p:cNvPr>
          <p:cNvPicPr>
            <a:picLocks noChangeAspect="1"/>
          </p:cNvPicPr>
          <p:nvPr/>
        </p:nvPicPr>
        <p:blipFill>
          <a:blip r:embed="rId3"/>
          <a:stretch>
            <a:fillRect/>
          </a:stretch>
        </p:blipFill>
        <p:spPr>
          <a:xfrm>
            <a:off x="4819650" y="4059994"/>
            <a:ext cx="5162550" cy="952500"/>
          </a:xfrm>
          <a:prstGeom prst="rect">
            <a:avLst/>
          </a:prstGeom>
        </p:spPr>
      </p:pic>
      <p:pic>
        <p:nvPicPr>
          <p:cNvPr id="16" name="Picture 15">
            <a:extLst>
              <a:ext uri="{FF2B5EF4-FFF2-40B4-BE49-F238E27FC236}">
                <a16:creationId xmlns:a16="http://schemas.microsoft.com/office/drawing/2014/main" id="{C5CF81E2-479B-5F83-A88B-7EAB880D765B}"/>
              </a:ext>
            </a:extLst>
          </p:cNvPr>
          <p:cNvPicPr>
            <a:picLocks noChangeAspect="1"/>
          </p:cNvPicPr>
          <p:nvPr/>
        </p:nvPicPr>
        <p:blipFill>
          <a:blip r:embed="rId4"/>
          <a:stretch>
            <a:fillRect/>
          </a:stretch>
        </p:blipFill>
        <p:spPr>
          <a:xfrm>
            <a:off x="5229034" y="5640082"/>
            <a:ext cx="5172075" cy="1000125"/>
          </a:xfrm>
          <a:prstGeom prst="rect">
            <a:avLst/>
          </a:prstGeom>
        </p:spPr>
      </p:pic>
    </p:spTree>
    <p:extLst>
      <p:ext uri="{BB962C8B-B14F-4D97-AF65-F5344CB8AC3E}">
        <p14:creationId xmlns:p14="http://schemas.microsoft.com/office/powerpoint/2010/main" val="26283862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9BCEB7-C4C4-8ED9-A7D0-11C3A89F6DE3}"/>
              </a:ext>
            </a:extLst>
          </p:cNvPr>
          <p:cNvSpPr>
            <a:spLocks noGrp="1"/>
          </p:cNvSpPr>
          <p:nvPr>
            <p:ph type="sldNum" sz="quarter" idx="12"/>
          </p:nvPr>
        </p:nvSpPr>
        <p:spPr/>
        <p:txBody>
          <a:bodyPr/>
          <a:lstStyle/>
          <a:p>
            <a:fld id="{56EB6A26-E255-41DA-B629-B741FA01731F}" type="slidenum">
              <a:rPr lang="en-US" smtClean="0"/>
              <a:t>229</a:t>
            </a:fld>
            <a:endParaRPr lang="en-US"/>
          </a:p>
        </p:txBody>
      </p:sp>
      <p:sp>
        <p:nvSpPr>
          <p:cNvPr id="6" name="TextBox 5">
            <a:extLst>
              <a:ext uri="{FF2B5EF4-FFF2-40B4-BE49-F238E27FC236}">
                <a16:creationId xmlns:a16="http://schemas.microsoft.com/office/drawing/2014/main" id="{5C7C7A52-4601-4210-5BE7-94574D06D40B}"/>
              </a:ext>
            </a:extLst>
          </p:cNvPr>
          <p:cNvSpPr txBox="1"/>
          <p:nvPr/>
        </p:nvSpPr>
        <p:spPr>
          <a:xfrm>
            <a:off x="112014" y="982176"/>
            <a:ext cx="6094476" cy="3970318"/>
          </a:xfrm>
          <a:prstGeom prst="rect">
            <a:avLst/>
          </a:prstGeom>
          <a:noFill/>
        </p:spPr>
        <p:txBody>
          <a:bodyPr wrap="square">
            <a:spAutoFit/>
          </a:bodyPr>
          <a:lstStyle/>
          <a:p>
            <a:r>
              <a:rPr lang="en-US" dirty="0"/>
              <a:t>&lt;script </a:t>
            </a:r>
            <a:r>
              <a:rPr lang="en-US" dirty="0" err="1"/>
              <a:t>src</a:t>
            </a:r>
            <a:r>
              <a:rPr lang="en-US" dirty="0"/>
              <a:t>="click.js"&gt;&lt;/script&gt;</a:t>
            </a:r>
          </a:p>
          <a:p>
            <a:r>
              <a:rPr lang="en-US" dirty="0"/>
              <a:t>&lt;/head&gt;</a:t>
            </a:r>
          </a:p>
          <a:p>
            <a:r>
              <a:rPr lang="en-US" dirty="0"/>
              <a:t>&lt;body&gt;</a:t>
            </a:r>
          </a:p>
          <a:p>
            <a:r>
              <a:rPr lang="en-US" dirty="0"/>
              <a:t>    </a:t>
            </a:r>
          </a:p>
          <a:p>
            <a:r>
              <a:rPr lang="en-US" dirty="0"/>
              <a:t>    &lt;form  id="</a:t>
            </a:r>
            <a:r>
              <a:rPr lang="en-US" dirty="0" err="1"/>
              <a:t>myform</a:t>
            </a:r>
            <a:r>
              <a:rPr lang="en-US" dirty="0"/>
              <a:t>"&gt;</a:t>
            </a:r>
          </a:p>
          <a:p>
            <a:r>
              <a:rPr lang="en-US" dirty="0"/>
              <a:t>        password:&lt;input type="Password" id="First"&gt;</a:t>
            </a:r>
          </a:p>
          <a:p>
            <a:r>
              <a:rPr lang="en-US" dirty="0"/>
              <a:t>        &lt;</a:t>
            </a:r>
            <a:r>
              <a:rPr lang="en-US" dirty="0" err="1"/>
              <a:t>br</a:t>
            </a:r>
            <a:r>
              <a:rPr lang="en-US" dirty="0"/>
              <a:t>&gt;&lt;</a:t>
            </a:r>
            <a:r>
              <a:rPr lang="en-US" dirty="0" err="1"/>
              <a:t>br</a:t>
            </a:r>
            <a:r>
              <a:rPr lang="en-US" dirty="0"/>
              <a:t>&gt;</a:t>
            </a:r>
          </a:p>
          <a:p>
            <a:r>
              <a:rPr lang="en-US" dirty="0"/>
              <a:t>        Confirm password&lt;input type="password" id="Second"&gt;</a:t>
            </a:r>
          </a:p>
          <a:p>
            <a:r>
              <a:rPr lang="en-US" dirty="0"/>
              <a:t>        &lt;</a:t>
            </a:r>
            <a:r>
              <a:rPr lang="en-US" dirty="0" err="1"/>
              <a:t>br</a:t>
            </a:r>
            <a:r>
              <a:rPr lang="en-US" dirty="0"/>
              <a:t>&gt;&lt;</a:t>
            </a:r>
            <a:r>
              <a:rPr lang="en-US" dirty="0" err="1"/>
              <a:t>br</a:t>
            </a:r>
            <a:r>
              <a:rPr lang="en-US" dirty="0"/>
              <a:t>&gt;</a:t>
            </a:r>
          </a:p>
          <a:p>
            <a:r>
              <a:rPr lang="en-US" dirty="0"/>
              <a:t>        &lt;input type="submit" value="submit"&gt;</a:t>
            </a:r>
          </a:p>
          <a:p>
            <a:r>
              <a:rPr lang="en-US" dirty="0"/>
              <a:t>       </a:t>
            </a:r>
          </a:p>
          <a:p>
            <a:r>
              <a:rPr lang="en-US" dirty="0"/>
              <a:t>        &lt;input type="reset"&gt;</a:t>
            </a:r>
          </a:p>
          <a:p>
            <a:r>
              <a:rPr lang="en-US" dirty="0"/>
              <a:t>    &lt;/form&gt;</a:t>
            </a:r>
          </a:p>
          <a:p>
            <a:r>
              <a:rPr lang="en-US" dirty="0"/>
              <a:t>    &lt;script </a:t>
            </a:r>
            <a:r>
              <a:rPr lang="en-US" dirty="0" err="1"/>
              <a:t>src</a:t>
            </a:r>
            <a:r>
              <a:rPr lang="en-US" dirty="0"/>
              <a:t>="click1.js"&gt;&lt;/script&gt;</a:t>
            </a:r>
          </a:p>
        </p:txBody>
      </p:sp>
      <p:sp>
        <p:nvSpPr>
          <p:cNvPr id="10" name="TextBox 9">
            <a:extLst>
              <a:ext uri="{FF2B5EF4-FFF2-40B4-BE49-F238E27FC236}">
                <a16:creationId xmlns:a16="http://schemas.microsoft.com/office/drawing/2014/main" id="{8D806221-D3A1-C17A-F065-F512BC213BDE}"/>
              </a:ext>
            </a:extLst>
          </p:cNvPr>
          <p:cNvSpPr txBox="1"/>
          <p:nvPr/>
        </p:nvSpPr>
        <p:spPr>
          <a:xfrm>
            <a:off x="5985510" y="596128"/>
            <a:ext cx="6094476" cy="3970318"/>
          </a:xfrm>
          <a:prstGeom prst="rect">
            <a:avLst/>
          </a:prstGeom>
          <a:noFill/>
        </p:spPr>
        <p:txBody>
          <a:bodyPr wrap="square">
            <a:spAutoFit/>
          </a:bodyPr>
          <a:lstStyle/>
          <a:p>
            <a:r>
              <a:rPr lang="en-US" dirty="0"/>
              <a:t>Click.js</a:t>
            </a:r>
          </a:p>
          <a:p>
            <a:r>
              <a:rPr lang="en-US" dirty="0"/>
              <a:t>function check(){</a:t>
            </a:r>
          </a:p>
          <a:p>
            <a:r>
              <a:rPr lang="en-US" dirty="0"/>
              <a:t>var F=</a:t>
            </a:r>
            <a:r>
              <a:rPr lang="en-US" dirty="0" err="1"/>
              <a:t>document.getElementById</a:t>
            </a:r>
            <a:r>
              <a:rPr lang="en-US" dirty="0"/>
              <a:t>("First").value;</a:t>
            </a:r>
          </a:p>
          <a:p>
            <a:r>
              <a:rPr lang="en-US" dirty="0"/>
              <a:t>var S=</a:t>
            </a:r>
            <a:r>
              <a:rPr lang="en-US" dirty="0" err="1"/>
              <a:t>document.getElementById</a:t>
            </a:r>
            <a:r>
              <a:rPr lang="en-US" dirty="0"/>
              <a:t>("Second").value;</a:t>
            </a:r>
          </a:p>
          <a:p>
            <a:r>
              <a:rPr lang="en-US" dirty="0"/>
              <a:t>if(F == "")</a:t>
            </a:r>
          </a:p>
          <a:p>
            <a:r>
              <a:rPr lang="en-US" dirty="0"/>
              <a:t>{</a:t>
            </a:r>
          </a:p>
          <a:p>
            <a:r>
              <a:rPr lang="en-US" dirty="0"/>
              <a:t>    alert("</a:t>
            </a:r>
            <a:r>
              <a:rPr lang="en-US" dirty="0" err="1"/>
              <a:t>plz</a:t>
            </a:r>
            <a:r>
              <a:rPr lang="en-US" dirty="0"/>
              <a:t> fill out");</a:t>
            </a:r>
          </a:p>
          <a:p>
            <a:r>
              <a:rPr lang="en-US" dirty="0"/>
              <a:t>    return false;</a:t>
            </a:r>
          </a:p>
          <a:p>
            <a:r>
              <a:rPr lang="en-US" dirty="0"/>
              <a:t>}</a:t>
            </a:r>
          </a:p>
          <a:p>
            <a:r>
              <a:rPr lang="en-US" dirty="0"/>
              <a:t>if(F!=S){</a:t>
            </a:r>
          </a:p>
          <a:p>
            <a:r>
              <a:rPr lang="en-US" dirty="0"/>
              <a:t>    alert("PW and Confirm PW not match");</a:t>
            </a:r>
          </a:p>
          <a:p>
            <a:r>
              <a:rPr lang="en-US" dirty="0"/>
              <a:t>    return false;</a:t>
            </a:r>
          </a:p>
          <a:p>
            <a:r>
              <a:rPr lang="en-US" dirty="0"/>
              <a:t>}}</a:t>
            </a:r>
          </a:p>
          <a:p>
            <a:endParaRPr lang="en-US" dirty="0"/>
          </a:p>
        </p:txBody>
      </p:sp>
      <p:sp>
        <p:nvSpPr>
          <p:cNvPr id="14" name="TextBox 13">
            <a:extLst>
              <a:ext uri="{FF2B5EF4-FFF2-40B4-BE49-F238E27FC236}">
                <a16:creationId xmlns:a16="http://schemas.microsoft.com/office/drawing/2014/main" id="{3B9C3CFB-C21B-8A94-3C3F-3629CCBE7B7A}"/>
              </a:ext>
            </a:extLst>
          </p:cNvPr>
          <p:cNvSpPr txBox="1"/>
          <p:nvPr/>
        </p:nvSpPr>
        <p:spPr>
          <a:xfrm>
            <a:off x="194310" y="5338542"/>
            <a:ext cx="6094476" cy="923330"/>
          </a:xfrm>
          <a:prstGeom prst="rect">
            <a:avLst/>
          </a:prstGeom>
          <a:noFill/>
        </p:spPr>
        <p:txBody>
          <a:bodyPr wrap="square">
            <a:spAutoFit/>
          </a:bodyPr>
          <a:lstStyle/>
          <a:p>
            <a:r>
              <a:rPr lang="en-US" dirty="0" err="1"/>
              <a:t>document.getElementById</a:t>
            </a:r>
            <a:r>
              <a:rPr lang="en-US" dirty="0"/>
              <a:t>("First").</a:t>
            </a:r>
            <a:r>
              <a:rPr lang="en-US" dirty="0" err="1"/>
              <a:t>onblur</a:t>
            </a:r>
            <a:r>
              <a:rPr lang="en-US" dirty="0"/>
              <a:t>=check;</a:t>
            </a:r>
          </a:p>
          <a:p>
            <a:r>
              <a:rPr lang="en-US" dirty="0" err="1"/>
              <a:t>document.getElementById</a:t>
            </a:r>
            <a:r>
              <a:rPr lang="en-US" dirty="0"/>
              <a:t>("Second").</a:t>
            </a:r>
            <a:r>
              <a:rPr lang="en-US" dirty="0" err="1"/>
              <a:t>onblur</a:t>
            </a:r>
            <a:r>
              <a:rPr lang="en-US" dirty="0"/>
              <a:t>=check;</a:t>
            </a:r>
          </a:p>
          <a:p>
            <a:r>
              <a:rPr lang="en-US" dirty="0" err="1"/>
              <a:t>document.getElementById</a:t>
            </a:r>
            <a:r>
              <a:rPr lang="en-US" dirty="0"/>
              <a:t>("</a:t>
            </a:r>
            <a:r>
              <a:rPr lang="en-US" dirty="0" err="1"/>
              <a:t>myform</a:t>
            </a:r>
            <a:r>
              <a:rPr lang="en-US" dirty="0"/>
              <a:t>").</a:t>
            </a:r>
            <a:r>
              <a:rPr lang="en-US" dirty="0" err="1"/>
              <a:t>onsubmit</a:t>
            </a:r>
            <a:r>
              <a:rPr lang="en-US" dirty="0"/>
              <a:t>=check;</a:t>
            </a:r>
          </a:p>
        </p:txBody>
      </p:sp>
      <p:sp>
        <p:nvSpPr>
          <p:cNvPr id="3" name="TextBox 2">
            <a:extLst>
              <a:ext uri="{FF2B5EF4-FFF2-40B4-BE49-F238E27FC236}">
                <a16:creationId xmlns:a16="http://schemas.microsoft.com/office/drawing/2014/main" id="{263F7BE4-85E7-6E37-3638-28ADC831AC02}"/>
              </a:ext>
            </a:extLst>
          </p:cNvPr>
          <p:cNvSpPr txBox="1"/>
          <p:nvPr/>
        </p:nvSpPr>
        <p:spPr>
          <a:xfrm flipH="1">
            <a:off x="475487" y="244298"/>
            <a:ext cx="3008377" cy="369332"/>
          </a:xfrm>
          <a:prstGeom prst="rect">
            <a:avLst/>
          </a:prstGeom>
          <a:noFill/>
        </p:spPr>
        <p:txBody>
          <a:bodyPr wrap="square" rtlCol="0">
            <a:spAutoFit/>
          </a:bodyPr>
          <a:lstStyle/>
          <a:p>
            <a:r>
              <a:rPr lang="en-US" dirty="0"/>
              <a:t>Another Approach</a:t>
            </a:r>
          </a:p>
        </p:txBody>
      </p:sp>
      <p:sp>
        <p:nvSpPr>
          <p:cNvPr id="5" name="TextBox 4">
            <a:extLst>
              <a:ext uri="{FF2B5EF4-FFF2-40B4-BE49-F238E27FC236}">
                <a16:creationId xmlns:a16="http://schemas.microsoft.com/office/drawing/2014/main" id="{0BFDE892-3607-C44C-6BEB-433678E7BA60}"/>
              </a:ext>
            </a:extLst>
          </p:cNvPr>
          <p:cNvSpPr txBox="1"/>
          <p:nvPr/>
        </p:nvSpPr>
        <p:spPr>
          <a:xfrm>
            <a:off x="4830318" y="6278588"/>
            <a:ext cx="6094476" cy="369332"/>
          </a:xfrm>
          <a:prstGeom prst="rect">
            <a:avLst/>
          </a:prstGeom>
          <a:noFill/>
        </p:spPr>
        <p:txBody>
          <a:bodyPr wrap="square">
            <a:spAutoFit/>
          </a:bodyPr>
          <a:lstStyle/>
          <a:p>
            <a:r>
              <a:rPr lang="en-US"/>
              <a:t>click1.js</a:t>
            </a:r>
            <a:endParaRPr lang="en-US" dirty="0"/>
          </a:p>
        </p:txBody>
      </p:sp>
      <p:sp>
        <p:nvSpPr>
          <p:cNvPr id="8" name="TextBox 7">
            <a:extLst>
              <a:ext uri="{FF2B5EF4-FFF2-40B4-BE49-F238E27FC236}">
                <a16:creationId xmlns:a16="http://schemas.microsoft.com/office/drawing/2014/main" id="{1D725E2F-5D55-56F5-7B9C-2D4F4D126C4F}"/>
              </a:ext>
            </a:extLst>
          </p:cNvPr>
          <p:cNvSpPr txBox="1"/>
          <p:nvPr/>
        </p:nvSpPr>
        <p:spPr>
          <a:xfrm>
            <a:off x="7563612" y="4274876"/>
            <a:ext cx="3159252" cy="369332"/>
          </a:xfrm>
          <a:prstGeom prst="rect">
            <a:avLst/>
          </a:prstGeom>
          <a:noFill/>
        </p:spPr>
        <p:txBody>
          <a:bodyPr wrap="square">
            <a:spAutoFit/>
          </a:bodyPr>
          <a:lstStyle/>
          <a:p>
            <a:r>
              <a:rPr lang="en-US" dirty="0"/>
              <a:t>click.js</a:t>
            </a:r>
          </a:p>
        </p:txBody>
      </p:sp>
    </p:spTree>
    <p:extLst>
      <p:ext uri="{BB962C8B-B14F-4D97-AF65-F5344CB8AC3E}">
        <p14:creationId xmlns:p14="http://schemas.microsoft.com/office/powerpoint/2010/main" val="4215520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D4C2-4A4A-682D-9408-8B36C1067007}"/>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E1D19A46-458D-3659-F3BB-C56D74CABC2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Sophisticated UI: By using JS you can create a UI that can communicate with the user and the Browser.</a:t>
            </a:r>
          </a:p>
          <a:p>
            <a:r>
              <a:rPr lang="en-US" sz="2400" dirty="0">
                <a:latin typeface="Times New Roman" panose="02020603050405020304" pitchFamily="18" charset="0"/>
                <a:cs typeface="Times New Roman" panose="02020603050405020304" pitchFamily="18" charset="0"/>
              </a:rPr>
              <a:t>In Built software: You don’t need extra tools to write JS any plain text or HTML editor will do so there is no expensive development software to buy.</a:t>
            </a:r>
          </a:p>
          <a:p>
            <a:r>
              <a:rPr lang="en-US" sz="2400" dirty="0">
                <a:latin typeface="Times New Roman" panose="02020603050405020304" pitchFamily="18" charset="0"/>
                <a:cs typeface="Times New Roman" panose="02020603050405020304" pitchFamily="18" charset="0"/>
              </a:rPr>
              <a:t>Easy to learn: The JS programmer should know the minimal syntax of JS since it supports many syntax and data types as C and C++.</a:t>
            </a:r>
          </a:p>
          <a:p>
            <a:r>
              <a:rPr lang="en-US" sz="2400" dirty="0">
                <a:latin typeface="Times New Roman" panose="02020603050405020304" pitchFamily="18" charset="0"/>
                <a:cs typeface="Times New Roman" panose="02020603050405020304" pitchFamily="18" charset="0"/>
              </a:rPr>
              <a:t>Designed for programming User Events: JS supports object/Event-based Programming. So the code written in JavaScript can easily be broken down into sub-modules.</a:t>
            </a:r>
          </a:p>
        </p:txBody>
      </p:sp>
      <p:sp>
        <p:nvSpPr>
          <p:cNvPr id="4" name="Slide Number Placeholder 3">
            <a:extLst>
              <a:ext uri="{FF2B5EF4-FFF2-40B4-BE49-F238E27FC236}">
                <a16:creationId xmlns:a16="http://schemas.microsoft.com/office/drawing/2014/main" id="{BD021EFF-87A9-052C-32FF-5E707C791E94}"/>
              </a:ext>
            </a:extLst>
          </p:cNvPr>
          <p:cNvSpPr>
            <a:spLocks noGrp="1"/>
          </p:cNvSpPr>
          <p:nvPr>
            <p:ph type="sldNum" sz="quarter" idx="12"/>
          </p:nvPr>
        </p:nvSpPr>
        <p:spPr/>
        <p:txBody>
          <a:bodyPr/>
          <a:lstStyle/>
          <a:p>
            <a:fld id="{56EB6A26-E255-41DA-B629-B741FA01731F}" type="slidenum">
              <a:rPr lang="en-US" smtClean="0"/>
              <a:t>23</a:t>
            </a:fld>
            <a:endParaRPr lang="en-US"/>
          </a:p>
        </p:txBody>
      </p:sp>
    </p:spTree>
    <p:extLst>
      <p:ext uri="{BB962C8B-B14F-4D97-AF65-F5344CB8AC3E}">
        <p14:creationId xmlns:p14="http://schemas.microsoft.com/office/powerpoint/2010/main" val="32017301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4BB5C9-1B14-9C1F-0BA1-AD40FA2C500C}"/>
              </a:ext>
            </a:extLst>
          </p:cNvPr>
          <p:cNvSpPr>
            <a:spLocks noGrp="1"/>
          </p:cNvSpPr>
          <p:nvPr>
            <p:ph type="sldNum" sz="quarter" idx="12"/>
          </p:nvPr>
        </p:nvSpPr>
        <p:spPr/>
        <p:txBody>
          <a:bodyPr/>
          <a:lstStyle/>
          <a:p>
            <a:fld id="{56EB6A26-E255-41DA-B629-B741FA01731F}" type="slidenum">
              <a:rPr lang="en-US" smtClean="0"/>
              <a:t>230</a:t>
            </a:fld>
            <a:endParaRPr lang="en-US"/>
          </a:p>
        </p:txBody>
      </p:sp>
      <p:sp>
        <p:nvSpPr>
          <p:cNvPr id="4" name="TextBox 3">
            <a:extLst>
              <a:ext uri="{FF2B5EF4-FFF2-40B4-BE49-F238E27FC236}">
                <a16:creationId xmlns:a16="http://schemas.microsoft.com/office/drawing/2014/main" id="{8474C280-7DE3-A2BB-7377-BF7AA33E5FAD}"/>
              </a:ext>
            </a:extLst>
          </p:cNvPr>
          <p:cNvSpPr txBox="1"/>
          <p:nvPr/>
        </p:nvSpPr>
        <p:spPr>
          <a:xfrm>
            <a:off x="6166866" y="2751157"/>
            <a:ext cx="6094476" cy="3970318"/>
          </a:xfrm>
          <a:prstGeom prst="rect">
            <a:avLst/>
          </a:prstGeom>
          <a:noFill/>
        </p:spPr>
        <p:txBody>
          <a:bodyPr wrap="square">
            <a:spAutoFit/>
          </a:bodyPr>
          <a:lstStyle/>
          <a:p>
            <a:r>
              <a:rPr lang="en-US" b="0" dirty="0">
                <a:effectLst/>
                <a:latin typeface="Consolas" panose="020B0609020204030204" pitchFamily="49" charset="0"/>
              </a:rPr>
              <a:t>            &lt;label for="User"&gt;Password&lt;/label&gt;</a:t>
            </a:r>
          </a:p>
          <a:p>
            <a:r>
              <a:rPr lang="en-US" b="0" dirty="0">
                <a:effectLst/>
                <a:latin typeface="Consolas" panose="020B0609020204030204" pitchFamily="49" charset="0"/>
              </a:rPr>
              <a:t>            &lt;</a:t>
            </a:r>
            <a:r>
              <a:rPr lang="en-US" b="0" dirty="0" err="1">
                <a:effectLst/>
                <a:latin typeface="Consolas" panose="020B0609020204030204" pitchFamily="49" charset="0"/>
              </a:rPr>
              <a:t>br</a:t>
            </a:r>
            <a:r>
              <a:rPr lang="en-US" b="0" dirty="0">
                <a:effectLst/>
                <a:latin typeface="Consolas" panose="020B0609020204030204" pitchFamily="49" charset="0"/>
              </a:rPr>
              <a:t>&gt;</a:t>
            </a:r>
          </a:p>
          <a:p>
            <a:r>
              <a:rPr lang="en-US" b="0" dirty="0">
                <a:effectLst/>
                <a:latin typeface="Consolas" panose="020B0609020204030204" pitchFamily="49" charset="0"/>
              </a:rPr>
              <a:t>             &lt;input type="password" id="Password" placeholder="Password"&gt;</a:t>
            </a:r>
          </a:p>
          <a:p>
            <a:r>
              <a:rPr lang="en-US" b="0" dirty="0">
                <a:effectLst/>
                <a:latin typeface="Consolas" panose="020B0609020204030204" pitchFamily="49" charset="0"/>
              </a:rPr>
              <a:t>             &lt;p id="</a:t>
            </a:r>
            <a:r>
              <a:rPr lang="en-US" b="0" dirty="0" err="1">
                <a:effectLst/>
                <a:latin typeface="Consolas" panose="020B0609020204030204" pitchFamily="49" charset="0"/>
              </a:rPr>
              <a:t>Passworderror</a:t>
            </a:r>
            <a:r>
              <a:rPr lang="en-US" b="0" dirty="0">
                <a:effectLst/>
                <a:latin typeface="Consolas" panose="020B0609020204030204" pitchFamily="49" charset="0"/>
              </a:rPr>
              <a:t>" class="error"&gt;&lt;/p&gt;</a:t>
            </a:r>
          </a:p>
          <a:p>
            <a:r>
              <a:rPr lang="en-US" b="0" dirty="0">
                <a:effectLst/>
                <a:latin typeface="Consolas" panose="020B0609020204030204" pitchFamily="49" charset="0"/>
              </a:rPr>
              <a:t>         &lt;/div&gt;</a:t>
            </a:r>
          </a:p>
          <a:p>
            <a:r>
              <a:rPr lang="en-US" b="0" dirty="0">
                <a:effectLst/>
                <a:latin typeface="Consolas" panose="020B0609020204030204" pitchFamily="49" charset="0"/>
              </a:rPr>
              <a:t>         &lt;</a:t>
            </a:r>
            <a:r>
              <a:rPr lang="en-US" b="0" dirty="0" err="1">
                <a:effectLst/>
                <a:latin typeface="Consolas" panose="020B0609020204030204" pitchFamily="49" charset="0"/>
              </a:rPr>
              <a:t>br</a:t>
            </a:r>
            <a:r>
              <a:rPr lang="en-US" b="0" dirty="0">
                <a:effectLst/>
                <a:latin typeface="Consolas" panose="020B0609020204030204" pitchFamily="49" charset="0"/>
              </a:rPr>
              <a:t>&gt;</a:t>
            </a:r>
          </a:p>
          <a:p>
            <a:r>
              <a:rPr lang="en-US" b="0" dirty="0">
                <a:effectLst/>
                <a:latin typeface="Consolas" panose="020B0609020204030204" pitchFamily="49" charset="0"/>
              </a:rPr>
              <a:t>       &lt;center&gt; &lt;input type="submit" id="submit" value="submit"&gt;&lt;/center&gt; </a:t>
            </a:r>
          </a:p>
          <a:p>
            <a:r>
              <a:rPr lang="en-US" b="0" dirty="0">
                <a:effectLst/>
                <a:latin typeface="Consolas" panose="020B0609020204030204" pitchFamily="49" charset="0"/>
              </a:rPr>
              <a:t>    &lt;/form&gt;</a:t>
            </a:r>
          </a:p>
          <a:p>
            <a:r>
              <a:rPr lang="en-US" b="0" dirty="0">
                <a:effectLst/>
                <a:latin typeface="Consolas" panose="020B0609020204030204" pitchFamily="49" charset="0"/>
              </a:rPr>
              <a:t>    &lt;script </a:t>
            </a:r>
            <a:r>
              <a:rPr lang="en-US" b="0" dirty="0" err="1">
                <a:effectLst/>
                <a:latin typeface="Consolas" panose="020B0609020204030204" pitchFamily="49" charset="0"/>
              </a:rPr>
              <a:t>src</a:t>
            </a:r>
            <a:r>
              <a:rPr lang="en-US" b="0" dirty="0">
                <a:effectLst/>
                <a:latin typeface="Consolas" panose="020B0609020204030204" pitchFamily="49" charset="0"/>
              </a:rPr>
              <a:t>="click.js"&gt;&lt;/script&gt;</a:t>
            </a:r>
          </a:p>
          <a:p>
            <a:r>
              <a:rPr lang="en-US" b="0" dirty="0">
                <a:effectLst/>
                <a:latin typeface="Consolas" panose="020B0609020204030204" pitchFamily="49" charset="0"/>
              </a:rPr>
              <a:t>&lt;/body&gt;</a:t>
            </a:r>
          </a:p>
          <a:p>
            <a:r>
              <a:rPr lang="en-US" b="0" dirty="0">
                <a:effectLst/>
                <a:latin typeface="Consolas" panose="020B0609020204030204" pitchFamily="49" charset="0"/>
              </a:rPr>
              <a:t>&lt;/html&gt;</a:t>
            </a:r>
          </a:p>
        </p:txBody>
      </p:sp>
      <p:sp>
        <p:nvSpPr>
          <p:cNvPr id="8" name="TextBox 7">
            <a:extLst>
              <a:ext uri="{FF2B5EF4-FFF2-40B4-BE49-F238E27FC236}">
                <a16:creationId xmlns:a16="http://schemas.microsoft.com/office/drawing/2014/main" id="{5CC59185-47E3-244D-E27E-CC202A1250BA}"/>
              </a:ext>
            </a:extLst>
          </p:cNvPr>
          <p:cNvSpPr txBox="1"/>
          <p:nvPr/>
        </p:nvSpPr>
        <p:spPr>
          <a:xfrm>
            <a:off x="534162" y="240620"/>
            <a:ext cx="3763518" cy="4524315"/>
          </a:xfrm>
          <a:prstGeom prst="rect">
            <a:avLst/>
          </a:prstGeom>
          <a:noFill/>
        </p:spPr>
        <p:txBody>
          <a:bodyPr wrap="square">
            <a:spAutoFit/>
          </a:bodyPr>
          <a:lstStyle/>
          <a:p>
            <a:r>
              <a:rPr lang="en-US" dirty="0"/>
              <a:t>&lt;style&gt;</a:t>
            </a:r>
          </a:p>
          <a:p>
            <a:r>
              <a:rPr lang="en-US" dirty="0"/>
              <a:t>#myform{</a:t>
            </a:r>
          </a:p>
          <a:p>
            <a:r>
              <a:rPr lang="en-US" dirty="0"/>
              <a:t>    margin:50px;</a:t>
            </a:r>
          </a:p>
          <a:p>
            <a:r>
              <a:rPr lang="en-US" dirty="0"/>
              <a:t>    box-shadow: 2px 1px 2px;</a:t>
            </a:r>
          </a:p>
          <a:p>
            <a:r>
              <a:rPr lang="en-US" dirty="0"/>
              <a:t>    background-color: azure;</a:t>
            </a:r>
          </a:p>
          <a:p>
            <a:r>
              <a:rPr lang="en-US" dirty="0"/>
              <a:t>    padding: 5px 2px;</a:t>
            </a:r>
          </a:p>
          <a:p>
            <a:r>
              <a:rPr lang="en-US" dirty="0"/>
              <a:t>    width: 50%;</a:t>
            </a:r>
            <a:br>
              <a:rPr lang="en-US" dirty="0"/>
            </a:br>
            <a:r>
              <a:rPr lang="en-US" dirty="0"/>
              <a:t>}</a:t>
            </a:r>
          </a:p>
          <a:p>
            <a:r>
              <a:rPr lang="en-US" dirty="0"/>
              <a:t>.error</a:t>
            </a:r>
          </a:p>
          <a:p>
            <a:r>
              <a:rPr lang="en-US" dirty="0"/>
              <a:t>{</a:t>
            </a:r>
          </a:p>
          <a:p>
            <a:r>
              <a:rPr lang="en-US" dirty="0"/>
              <a:t>    color: red;</a:t>
            </a:r>
          </a:p>
          <a:p>
            <a:r>
              <a:rPr lang="en-US" dirty="0"/>
              <a:t>    margin:0px;</a:t>
            </a:r>
          </a:p>
          <a:p>
            <a:r>
              <a:rPr lang="en-US" dirty="0"/>
              <a:t>}</a:t>
            </a:r>
            <a:br>
              <a:rPr lang="en-US" dirty="0"/>
            </a:br>
            <a:r>
              <a:rPr lang="en-US" dirty="0"/>
              <a:t>    &lt;/style&gt;</a:t>
            </a:r>
          </a:p>
          <a:p>
            <a:r>
              <a:rPr lang="en-US" dirty="0"/>
              <a:t>&lt;/head&gt;</a:t>
            </a:r>
          </a:p>
          <a:p>
            <a:r>
              <a:rPr lang="en-US" dirty="0"/>
              <a:t>&lt;body&gt;</a:t>
            </a:r>
          </a:p>
        </p:txBody>
      </p:sp>
      <p:sp>
        <p:nvSpPr>
          <p:cNvPr id="12" name="TextBox 11">
            <a:extLst>
              <a:ext uri="{FF2B5EF4-FFF2-40B4-BE49-F238E27FC236}">
                <a16:creationId xmlns:a16="http://schemas.microsoft.com/office/drawing/2014/main" id="{33B638A4-005D-6E79-EB93-AFD58E74E6F7}"/>
              </a:ext>
            </a:extLst>
          </p:cNvPr>
          <p:cNvSpPr txBox="1"/>
          <p:nvPr/>
        </p:nvSpPr>
        <p:spPr>
          <a:xfrm>
            <a:off x="3632454" y="240620"/>
            <a:ext cx="6094476" cy="2862322"/>
          </a:xfrm>
          <a:prstGeom prst="rect">
            <a:avLst/>
          </a:prstGeom>
          <a:noFill/>
        </p:spPr>
        <p:txBody>
          <a:bodyPr wrap="square">
            <a:spAutoFit/>
          </a:bodyPr>
          <a:lstStyle/>
          <a:p>
            <a:r>
              <a:rPr lang="en-US" dirty="0"/>
              <a:t>    &lt;form action="" id="</a:t>
            </a:r>
            <a:r>
              <a:rPr lang="en-US" dirty="0" err="1"/>
              <a:t>myform</a:t>
            </a:r>
            <a:r>
              <a:rPr lang="en-US" dirty="0"/>
              <a:t>" </a:t>
            </a:r>
            <a:r>
              <a:rPr lang="en-US" dirty="0" err="1"/>
              <a:t>onsubmit</a:t>
            </a:r>
            <a:r>
              <a:rPr lang="en-US" dirty="0"/>
              <a:t>="return validate()"&gt;</a:t>
            </a:r>
          </a:p>
          <a:p>
            <a:r>
              <a:rPr lang="en-US" dirty="0"/>
              <a:t>       &lt;h1 style="text-align: center;"&gt; Login&lt;/h1&gt;</a:t>
            </a:r>
          </a:p>
          <a:p>
            <a:r>
              <a:rPr lang="en-US" dirty="0"/>
              <a:t>        &lt;div&gt;</a:t>
            </a:r>
          </a:p>
          <a:p>
            <a:r>
              <a:rPr lang="en-US" dirty="0"/>
              <a:t>           &lt;label for="User"&gt;Username&lt;/label&gt;</a:t>
            </a:r>
          </a:p>
          <a:p>
            <a:r>
              <a:rPr lang="en-US" dirty="0"/>
              <a:t>           &lt;</a:t>
            </a:r>
            <a:r>
              <a:rPr lang="en-US" dirty="0" err="1"/>
              <a:t>br</a:t>
            </a:r>
            <a:r>
              <a:rPr lang="en-US" dirty="0"/>
              <a:t>&gt;</a:t>
            </a:r>
          </a:p>
          <a:p>
            <a:r>
              <a:rPr lang="en-US" dirty="0"/>
              <a:t>            &lt;input type="text" id="User" placeholder="User name"&gt;</a:t>
            </a:r>
          </a:p>
          <a:p>
            <a:r>
              <a:rPr lang="en-US" dirty="0"/>
              <a:t>            &lt;p id="</a:t>
            </a:r>
            <a:r>
              <a:rPr lang="en-US" dirty="0" err="1"/>
              <a:t>Usererror</a:t>
            </a:r>
            <a:r>
              <a:rPr lang="en-US" dirty="0"/>
              <a:t>" class="error"&gt;&lt;/p&gt;</a:t>
            </a:r>
          </a:p>
          <a:p>
            <a:r>
              <a:rPr lang="en-US" dirty="0"/>
              <a:t>        </a:t>
            </a:r>
          </a:p>
          <a:p>
            <a:r>
              <a:rPr lang="en-US" dirty="0"/>
              <a:t>        &lt;/div&gt;</a:t>
            </a:r>
          </a:p>
          <a:p>
            <a:r>
              <a:rPr lang="en-US" dirty="0"/>
              <a:t>        &lt;div&gt;</a:t>
            </a:r>
          </a:p>
        </p:txBody>
      </p:sp>
      <p:sp>
        <p:nvSpPr>
          <p:cNvPr id="13" name="Arrow: Right 12">
            <a:extLst>
              <a:ext uri="{FF2B5EF4-FFF2-40B4-BE49-F238E27FC236}">
                <a16:creationId xmlns:a16="http://schemas.microsoft.com/office/drawing/2014/main" id="{D743FD08-50EA-FE19-7E09-01B977F7D486}"/>
              </a:ext>
            </a:extLst>
          </p:cNvPr>
          <p:cNvSpPr/>
          <p:nvPr/>
        </p:nvSpPr>
        <p:spPr>
          <a:xfrm>
            <a:off x="2953512" y="2395728"/>
            <a:ext cx="402336" cy="201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729F317-50A5-5D5F-660B-F39D190329ED}"/>
              </a:ext>
            </a:extLst>
          </p:cNvPr>
          <p:cNvSpPr/>
          <p:nvPr/>
        </p:nvSpPr>
        <p:spPr>
          <a:xfrm>
            <a:off x="5693664" y="4397414"/>
            <a:ext cx="402336" cy="201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8957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D00612-0DC0-A6EC-0AE7-478A18B5698E}"/>
              </a:ext>
            </a:extLst>
          </p:cNvPr>
          <p:cNvSpPr>
            <a:spLocks noGrp="1"/>
          </p:cNvSpPr>
          <p:nvPr>
            <p:ph type="sldNum" sz="quarter" idx="12"/>
          </p:nvPr>
        </p:nvSpPr>
        <p:spPr/>
        <p:txBody>
          <a:bodyPr/>
          <a:lstStyle/>
          <a:p>
            <a:fld id="{56EB6A26-E255-41DA-B629-B741FA01731F}" type="slidenum">
              <a:rPr lang="en-US" smtClean="0"/>
              <a:t>231</a:t>
            </a:fld>
            <a:endParaRPr lang="en-US"/>
          </a:p>
        </p:txBody>
      </p:sp>
      <p:sp>
        <p:nvSpPr>
          <p:cNvPr id="4" name="TextBox 3">
            <a:extLst>
              <a:ext uri="{FF2B5EF4-FFF2-40B4-BE49-F238E27FC236}">
                <a16:creationId xmlns:a16="http://schemas.microsoft.com/office/drawing/2014/main" id="{7604B97A-B549-FB06-17E0-8901B9EB7B62}"/>
              </a:ext>
            </a:extLst>
          </p:cNvPr>
          <p:cNvSpPr txBox="1"/>
          <p:nvPr/>
        </p:nvSpPr>
        <p:spPr>
          <a:xfrm>
            <a:off x="5827014" y="0"/>
            <a:ext cx="6094476" cy="6432530"/>
          </a:xfrm>
          <a:prstGeom prst="rect">
            <a:avLst/>
          </a:prstGeom>
          <a:noFill/>
        </p:spPr>
        <p:txBody>
          <a:bodyPr wrap="square">
            <a:spAutoFit/>
          </a:bodyPr>
          <a:lstStyle/>
          <a:p>
            <a:br>
              <a:rPr lang="en-US" sz="1600" b="0" dirty="0">
                <a:effectLst/>
                <a:latin typeface="Consolas" panose="020B0609020204030204" pitchFamily="49" charset="0"/>
              </a:rPr>
            </a:br>
            <a:r>
              <a:rPr lang="en-US" sz="1600" b="0" dirty="0">
                <a:effectLst/>
                <a:latin typeface="Consolas" panose="020B0609020204030204" pitchFamily="49" charset="0"/>
              </a:rPr>
              <a:t>    if(</a:t>
            </a:r>
            <a:r>
              <a:rPr lang="en-US" sz="1600" b="0" dirty="0" err="1">
                <a:effectLst/>
                <a:latin typeface="Consolas" panose="020B0609020204030204" pitchFamily="49" charset="0"/>
              </a:rPr>
              <a:t>Password.value</a:t>
            </a:r>
            <a:r>
              <a:rPr lang="en-US" sz="1600" b="0" dirty="0">
                <a:effectLst/>
                <a:latin typeface="Consolas" panose="020B0609020204030204" pitchFamily="49" charset="0"/>
              </a:rPr>
              <a:t> == "")</a:t>
            </a:r>
          </a:p>
          <a:p>
            <a:r>
              <a:rPr lang="en-US" sz="1600" b="0" dirty="0">
                <a:effectLst/>
                <a:latin typeface="Consolas" panose="020B0609020204030204" pitchFamily="49" charset="0"/>
              </a:rPr>
              <a:t>    {</a:t>
            </a:r>
          </a:p>
          <a:p>
            <a:r>
              <a:rPr lang="en-US" sz="1600" b="0" dirty="0">
                <a:effectLst/>
                <a:latin typeface="Consolas" panose="020B0609020204030204" pitchFamily="49" charset="0"/>
              </a:rPr>
              <a:t>        </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a:t>
            </a:r>
            <a:r>
              <a:rPr lang="en-US" sz="1600" b="0" dirty="0" err="1">
                <a:effectLst/>
                <a:latin typeface="Consolas" panose="020B0609020204030204" pitchFamily="49" charset="0"/>
              </a:rPr>
              <a:t>Passworderror</a:t>
            </a:r>
            <a:r>
              <a:rPr lang="en-US" sz="1600" b="0" dirty="0">
                <a:effectLst/>
                <a:latin typeface="Consolas" panose="020B0609020204030204" pitchFamily="49" charset="0"/>
              </a:rPr>
              <a:t>").</a:t>
            </a:r>
            <a:r>
              <a:rPr lang="en-US" sz="1600" b="0" dirty="0" err="1">
                <a:effectLst/>
                <a:latin typeface="Consolas" panose="020B0609020204030204" pitchFamily="49" charset="0"/>
              </a:rPr>
              <a:t>innerHTML</a:t>
            </a:r>
            <a:r>
              <a:rPr lang="en-US" sz="1600" b="0" dirty="0">
                <a:effectLst/>
                <a:latin typeface="Consolas" panose="020B0609020204030204" pitchFamily="49" charset="0"/>
              </a:rPr>
              <a:t>="password is empty";</a:t>
            </a:r>
          </a:p>
          <a:p>
            <a:r>
              <a:rPr lang="en-US" sz="1600" b="0" dirty="0">
                <a:effectLst/>
                <a:latin typeface="Consolas" panose="020B0609020204030204" pitchFamily="49" charset="0"/>
              </a:rPr>
              <a:t>        flag=0;</a:t>
            </a:r>
          </a:p>
          <a:p>
            <a:r>
              <a:rPr lang="en-US" sz="1600" b="0" dirty="0">
                <a:effectLst/>
                <a:latin typeface="Consolas" panose="020B0609020204030204" pitchFamily="49" charset="0"/>
              </a:rPr>
              <a:t>    }</a:t>
            </a:r>
          </a:p>
          <a:p>
            <a:r>
              <a:rPr lang="en-US" sz="1600" b="0" dirty="0">
                <a:effectLst/>
                <a:latin typeface="Consolas" panose="020B0609020204030204" pitchFamily="49" charset="0"/>
              </a:rPr>
              <a:t>    else if(</a:t>
            </a:r>
            <a:r>
              <a:rPr lang="en-US" sz="1600" b="0" dirty="0" err="1">
                <a:effectLst/>
                <a:latin typeface="Consolas" panose="020B0609020204030204" pitchFamily="49" charset="0"/>
              </a:rPr>
              <a:t>Password.value.length</a:t>
            </a:r>
            <a:r>
              <a:rPr lang="en-US" sz="1600" b="0" dirty="0">
                <a:effectLst/>
                <a:latin typeface="Consolas" panose="020B0609020204030204" pitchFamily="49" charset="0"/>
              </a:rPr>
              <a:t>&lt;=3){</a:t>
            </a:r>
          </a:p>
          <a:p>
            <a:r>
              <a:rPr lang="en-US" sz="1600" b="0" dirty="0">
                <a:effectLst/>
                <a:latin typeface="Consolas" panose="020B0609020204030204" pitchFamily="49" charset="0"/>
              </a:rPr>
              <a:t>        </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a:t>
            </a:r>
            <a:r>
              <a:rPr lang="en-US" sz="1600" b="0" dirty="0" err="1">
                <a:effectLst/>
                <a:latin typeface="Consolas" panose="020B0609020204030204" pitchFamily="49" charset="0"/>
              </a:rPr>
              <a:t>Passworderror</a:t>
            </a:r>
            <a:r>
              <a:rPr lang="en-US" sz="1600" b="0" dirty="0">
                <a:effectLst/>
                <a:latin typeface="Consolas" panose="020B0609020204030204" pitchFamily="49" charset="0"/>
              </a:rPr>
              <a:t>").</a:t>
            </a:r>
            <a:r>
              <a:rPr lang="en-US" sz="1600" b="0" dirty="0" err="1">
                <a:effectLst/>
                <a:latin typeface="Consolas" panose="020B0609020204030204" pitchFamily="49" charset="0"/>
              </a:rPr>
              <a:t>innerHTML</a:t>
            </a:r>
            <a:r>
              <a:rPr lang="en-US" sz="1600" b="0" dirty="0">
                <a:effectLst/>
                <a:latin typeface="Consolas" panose="020B0609020204030204" pitchFamily="49" charset="0"/>
              </a:rPr>
              <a:t>="Length </a:t>
            </a:r>
            <a:r>
              <a:rPr lang="en-US" sz="1600" b="0" dirty="0" err="1">
                <a:effectLst/>
                <a:latin typeface="Consolas" panose="020B0609020204030204" pitchFamily="49" charset="0"/>
              </a:rPr>
              <a:t>shouldnt</a:t>
            </a:r>
            <a:r>
              <a:rPr lang="en-US" sz="1600" b="0" dirty="0">
                <a:effectLst/>
                <a:latin typeface="Consolas" panose="020B0609020204030204" pitchFamily="49" charset="0"/>
              </a:rPr>
              <a:t> match";</a:t>
            </a:r>
          </a:p>
          <a:p>
            <a:r>
              <a:rPr lang="en-US" sz="1600" b="0" dirty="0">
                <a:effectLst/>
                <a:latin typeface="Consolas" panose="020B0609020204030204" pitchFamily="49" charset="0"/>
              </a:rPr>
              <a:t>        flag=0;</a:t>
            </a:r>
          </a:p>
          <a:p>
            <a:r>
              <a:rPr lang="en-US" sz="1600" b="0" dirty="0">
                <a:effectLst/>
                <a:latin typeface="Consolas" panose="020B0609020204030204" pitchFamily="49" charset="0"/>
              </a:rPr>
              <a:t>    }</a:t>
            </a:r>
          </a:p>
          <a:p>
            <a:r>
              <a:rPr lang="en-US" sz="1600" b="0" dirty="0">
                <a:effectLst/>
                <a:latin typeface="Consolas" panose="020B0609020204030204" pitchFamily="49" charset="0"/>
              </a:rPr>
              <a:t>    else{</a:t>
            </a:r>
          </a:p>
          <a:p>
            <a:r>
              <a:rPr lang="en-US" sz="1600" b="0" dirty="0">
                <a:effectLst/>
                <a:latin typeface="Consolas" panose="020B0609020204030204" pitchFamily="49" charset="0"/>
              </a:rPr>
              <a:t>        </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a:t>
            </a:r>
            <a:r>
              <a:rPr lang="en-US" sz="1600" b="0" dirty="0" err="1">
                <a:effectLst/>
                <a:latin typeface="Consolas" panose="020B0609020204030204" pitchFamily="49" charset="0"/>
              </a:rPr>
              <a:t>Passworderror</a:t>
            </a:r>
            <a:r>
              <a:rPr lang="en-US" sz="1600" b="0" dirty="0">
                <a:effectLst/>
                <a:latin typeface="Consolas" panose="020B0609020204030204" pitchFamily="49" charset="0"/>
              </a:rPr>
              <a:t>").</a:t>
            </a:r>
            <a:r>
              <a:rPr lang="en-US" sz="1600" b="0" dirty="0" err="1">
                <a:effectLst/>
                <a:latin typeface="Consolas" panose="020B0609020204030204" pitchFamily="49" charset="0"/>
              </a:rPr>
              <a:t>innerHTML</a:t>
            </a:r>
            <a:r>
              <a:rPr lang="en-US" sz="1600" b="0" dirty="0">
                <a:effectLst/>
                <a:latin typeface="Consolas" panose="020B0609020204030204" pitchFamily="49" charset="0"/>
              </a:rPr>
              <a:t>="";</a:t>
            </a:r>
          </a:p>
          <a:p>
            <a:r>
              <a:rPr lang="en-US" sz="1600" b="0" dirty="0">
                <a:effectLst/>
                <a:latin typeface="Consolas" panose="020B0609020204030204" pitchFamily="49" charset="0"/>
              </a:rPr>
              <a:t>    </a:t>
            </a:r>
          </a:p>
          <a:p>
            <a:r>
              <a:rPr lang="en-US" sz="1600" b="0" dirty="0">
                <a:effectLst/>
                <a:latin typeface="Consolas" panose="020B0609020204030204" pitchFamily="49" charset="0"/>
              </a:rPr>
              <a:t>    }</a:t>
            </a:r>
          </a:p>
          <a:p>
            <a:r>
              <a:rPr lang="en-US" sz="1600" b="0" dirty="0">
                <a:effectLst/>
                <a:latin typeface="Consolas" panose="020B0609020204030204" pitchFamily="49" charset="0"/>
              </a:rPr>
              <a:t>       if(flag)</a:t>
            </a:r>
          </a:p>
          <a:p>
            <a:r>
              <a:rPr lang="en-US" sz="1600" b="0" dirty="0">
                <a:effectLst/>
                <a:latin typeface="Consolas" panose="020B0609020204030204" pitchFamily="49" charset="0"/>
              </a:rPr>
              <a:t>       {</a:t>
            </a:r>
          </a:p>
          <a:p>
            <a:r>
              <a:rPr lang="en-US" sz="1600" b="0" dirty="0">
                <a:effectLst/>
                <a:latin typeface="Consolas" panose="020B0609020204030204" pitchFamily="49" charset="0"/>
              </a:rPr>
              <a:t>        return true;</a:t>
            </a:r>
          </a:p>
          <a:p>
            <a:r>
              <a:rPr lang="en-US" sz="1600" b="0" dirty="0">
                <a:effectLst/>
                <a:latin typeface="Consolas" panose="020B0609020204030204" pitchFamily="49" charset="0"/>
              </a:rPr>
              <a:t>       }</a:t>
            </a:r>
          </a:p>
          <a:p>
            <a:r>
              <a:rPr lang="en-US" sz="1600" b="0" dirty="0">
                <a:effectLst/>
                <a:latin typeface="Consolas" panose="020B0609020204030204" pitchFamily="49" charset="0"/>
              </a:rPr>
              <a:t>   else{</a:t>
            </a:r>
          </a:p>
          <a:p>
            <a:r>
              <a:rPr lang="en-US" sz="1600" b="0" dirty="0">
                <a:effectLst/>
                <a:latin typeface="Consolas" panose="020B0609020204030204" pitchFamily="49" charset="0"/>
              </a:rPr>
              <a:t>    return false;</a:t>
            </a:r>
          </a:p>
          <a:p>
            <a:r>
              <a:rPr lang="en-US" sz="1600" b="0" dirty="0">
                <a:effectLst/>
                <a:latin typeface="Consolas" panose="020B0609020204030204" pitchFamily="49" charset="0"/>
              </a:rPr>
              <a:t>   }</a:t>
            </a:r>
          </a:p>
          <a:p>
            <a:r>
              <a:rPr lang="en-US" sz="1600" b="0" dirty="0">
                <a:effectLst/>
                <a:latin typeface="Consolas" panose="020B0609020204030204" pitchFamily="49" charset="0"/>
              </a:rPr>
              <a:t>}</a:t>
            </a:r>
          </a:p>
        </p:txBody>
      </p:sp>
      <p:sp>
        <p:nvSpPr>
          <p:cNvPr id="6" name="TextBox 5">
            <a:extLst>
              <a:ext uri="{FF2B5EF4-FFF2-40B4-BE49-F238E27FC236}">
                <a16:creationId xmlns:a16="http://schemas.microsoft.com/office/drawing/2014/main" id="{7AEC51BF-F007-33A5-E73D-412EC984A325}"/>
              </a:ext>
            </a:extLst>
          </p:cNvPr>
          <p:cNvSpPr txBox="1"/>
          <p:nvPr/>
        </p:nvSpPr>
        <p:spPr>
          <a:xfrm>
            <a:off x="270510" y="75604"/>
            <a:ext cx="5471922" cy="5970865"/>
          </a:xfrm>
          <a:prstGeom prst="rect">
            <a:avLst/>
          </a:prstGeom>
          <a:noFill/>
        </p:spPr>
        <p:txBody>
          <a:bodyPr wrap="square">
            <a:spAutoFit/>
          </a:bodyPr>
          <a:lstStyle/>
          <a:p>
            <a:r>
              <a:rPr lang="en-US" sz="1600" b="0" dirty="0">
                <a:effectLst/>
                <a:latin typeface="Consolas" panose="020B0609020204030204" pitchFamily="49" charset="0"/>
              </a:rPr>
              <a:t>var User=</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("User");</a:t>
            </a:r>
          </a:p>
          <a:p>
            <a:r>
              <a:rPr lang="en-US" sz="1600" b="0" dirty="0">
                <a:effectLst/>
                <a:latin typeface="Consolas" panose="020B0609020204030204" pitchFamily="49" charset="0"/>
              </a:rPr>
              <a:t>var Password=</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("Password");</a:t>
            </a:r>
          </a:p>
          <a:p>
            <a:r>
              <a:rPr lang="en-US" sz="1600" b="0" dirty="0">
                <a:effectLst/>
                <a:latin typeface="Consolas" panose="020B0609020204030204" pitchFamily="49" charset="0"/>
              </a:rPr>
              <a:t>let flag=1</a:t>
            </a:r>
          </a:p>
          <a:p>
            <a:r>
              <a:rPr lang="en-US" sz="1600" b="0" dirty="0">
                <a:effectLst/>
                <a:latin typeface="Consolas" panose="020B0609020204030204" pitchFamily="49" charset="0"/>
              </a:rPr>
              <a:t>function validate()</a:t>
            </a:r>
          </a:p>
          <a:p>
            <a:r>
              <a:rPr lang="en-US" sz="1600" b="0" dirty="0">
                <a:effectLst/>
                <a:latin typeface="Consolas" panose="020B0609020204030204" pitchFamily="49" charset="0"/>
              </a:rPr>
              <a:t>{</a:t>
            </a:r>
          </a:p>
          <a:p>
            <a:r>
              <a:rPr lang="en-US" sz="1600" b="0" dirty="0">
                <a:effectLst/>
                <a:latin typeface="Consolas" panose="020B0609020204030204" pitchFamily="49" charset="0"/>
              </a:rPr>
              <a:t>    if(</a:t>
            </a:r>
            <a:r>
              <a:rPr lang="en-US" sz="1600" b="0" dirty="0" err="1">
                <a:effectLst/>
                <a:latin typeface="Consolas" panose="020B0609020204030204" pitchFamily="49" charset="0"/>
              </a:rPr>
              <a:t>User.value</a:t>
            </a:r>
            <a:r>
              <a:rPr lang="en-US" sz="1600" b="0" dirty="0">
                <a:effectLst/>
                <a:latin typeface="Consolas" panose="020B0609020204030204" pitchFamily="49" charset="0"/>
              </a:rPr>
              <a:t> == "" || </a:t>
            </a:r>
            <a:r>
              <a:rPr lang="en-US" sz="1600" b="0" dirty="0" err="1">
                <a:effectLst/>
                <a:latin typeface="Consolas" panose="020B0609020204030204" pitchFamily="49" charset="0"/>
              </a:rPr>
              <a:t>User.value</a:t>
            </a:r>
            <a:r>
              <a:rPr lang="en-US" sz="1600" b="0" dirty="0">
                <a:effectLst/>
                <a:latin typeface="Consolas" panose="020B0609020204030204" pitchFamily="49" charset="0"/>
              </a:rPr>
              <a:t> ==null)</a:t>
            </a:r>
          </a:p>
          <a:p>
            <a:r>
              <a:rPr lang="en-US" sz="1600" b="0" dirty="0">
                <a:effectLst/>
                <a:latin typeface="Consolas" panose="020B0609020204030204" pitchFamily="49" charset="0"/>
              </a:rPr>
              <a:t>    {</a:t>
            </a:r>
          </a:p>
          <a:p>
            <a:r>
              <a:rPr lang="en-US" sz="1600" b="0" dirty="0">
                <a:effectLst/>
                <a:latin typeface="Consolas" panose="020B0609020204030204" pitchFamily="49" charset="0"/>
              </a:rPr>
              <a:t>        </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a:t>
            </a:r>
            <a:r>
              <a:rPr lang="en-US" sz="1600" b="0" dirty="0" err="1">
                <a:effectLst/>
                <a:latin typeface="Consolas" panose="020B0609020204030204" pitchFamily="49" charset="0"/>
              </a:rPr>
              <a:t>Usererror</a:t>
            </a:r>
            <a:r>
              <a:rPr lang="en-US" sz="1600" b="0" dirty="0">
                <a:effectLst/>
                <a:latin typeface="Consolas" panose="020B0609020204030204" pitchFamily="49" charset="0"/>
              </a:rPr>
              <a:t>").</a:t>
            </a:r>
            <a:r>
              <a:rPr lang="en-US" sz="1600" b="0" dirty="0" err="1">
                <a:effectLst/>
                <a:latin typeface="Consolas" panose="020B0609020204030204" pitchFamily="49" charset="0"/>
              </a:rPr>
              <a:t>innerHTML</a:t>
            </a:r>
            <a:r>
              <a:rPr lang="en-US" sz="1600" b="0" dirty="0">
                <a:effectLst/>
                <a:latin typeface="Consolas" panose="020B0609020204030204" pitchFamily="49" charset="0"/>
              </a:rPr>
              <a:t>="user name is empty";</a:t>
            </a:r>
          </a:p>
          <a:p>
            <a:r>
              <a:rPr lang="en-US" sz="1600" b="0" dirty="0">
                <a:effectLst/>
                <a:latin typeface="Consolas" panose="020B0609020204030204" pitchFamily="49" charset="0"/>
              </a:rPr>
              <a:t>       flag=0;</a:t>
            </a:r>
          </a:p>
          <a:p>
            <a:r>
              <a:rPr lang="en-US" sz="1600" b="0" dirty="0">
                <a:effectLst/>
                <a:latin typeface="Consolas" panose="020B0609020204030204" pitchFamily="49" charset="0"/>
              </a:rPr>
              <a:t>    }</a:t>
            </a:r>
          </a:p>
          <a:p>
            <a:r>
              <a:rPr lang="en-US" sz="1600" b="0" dirty="0">
                <a:effectLst/>
                <a:latin typeface="Consolas" panose="020B0609020204030204" pitchFamily="49" charset="0"/>
              </a:rPr>
              <a:t>    else if(</a:t>
            </a:r>
            <a:r>
              <a:rPr lang="en-US" sz="1600" b="0" dirty="0" err="1">
                <a:effectLst/>
                <a:latin typeface="Consolas" panose="020B0609020204030204" pitchFamily="49" charset="0"/>
              </a:rPr>
              <a:t>User.value.length</a:t>
            </a:r>
            <a:r>
              <a:rPr lang="en-US" sz="1600" b="0" dirty="0">
                <a:effectLst/>
                <a:latin typeface="Consolas" panose="020B0609020204030204" pitchFamily="49" charset="0"/>
              </a:rPr>
              <a:t> &lt; 2)</a:t>
            </a:r>
          </a:p>
          <a:p>
            <a:r>
              <a:rPr lang="en-US" sz="1600" b="0" dirty="0">
                <a:effectLst/>
                <a:latin typeface="Consolas" panose="020B0609020204030204" pitchFamily="49" charset="0"/>
              </a:rPr>
              <a:t>    {</a:t>
            </a:r>
          </a:p>
          <a:p>
            <a:r>
              <a:rPr lang="en-US" sz="1600" b="0" dirty="0">
                <a:effectLst/>
                <a:latin typeface="Consolas" panose="020B0609020204030204" pitchFamily="49" charset="0"/>
              </a:rPr>
              <a:t>        </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a:t>
            </a:r>
            <a:r>
              <a:rPr lang="en-US" sz="1600" b="0" dirty="0" err="1">
                <a:effectLst/>
                <a:latin typeface="Consolas" panose="020B0609020204030204" pitchFamily="49" charset="0"/>
              </a:rPr>
              <a:t>Usererror</a:t>
            </a:r>
            <a:r>
              <a:rPr lang="en-US" sz="1600" b="0" dirty="0">
                <a:effectLst/>
                <a:latin typeface="Consolas" panose="020B0609020204030204" pitchFamily="49" charset="0"/>
              </a:rPr>
              <a:t>").</a:t>
            </a:r>
            <a:r>
              <a:rPr lang="en-US" sz="1600" b="0" dirty="0" err="1">
                <a:effectLst/>
                <a:latin typeface="Consolas" panose="020B0609020204030204" pitchFamily="49" charset="0"/>
              </a:rPr>
              <a:t>innerHTML</a:t>
            </a:r>
            <a:r>
              <a:rPr lang="en-US" sz="1600" b="0" dirty="0">
                <a:effectLst/>
                <a:latin typeface="Consolas" panose="020B0609020204030204" pitchFamily="49" charset="0"/>
              </a:rPr>
              <a:t>="Length </a:t>
            </a:r>
            <a:r>
              <a:rPr lang="en-US" sz="1600" b="0" dirty="0" err="1">
                <a:effectLst/>
                <a:latin typeface="Consolas" panose="020B0609020204030204" pitchFamily="49" charset="0"/>
              </a:rPr>
              <a:t>shouldnt</a:t>
            </a:r>
            <a:r>
              <a:rPr lang="en-US" sz="1600" b="0" dirty="0">
                <a:effectLst/>
                <a:latin typeface="Consolas" panose="020B0609020204030204" pitchFamily="49" charset="0"/>
              </a:rPr>
              <a:t> match";</a:t>
            </a:r>
          </a:p>
          <a:p>
            <a:r>
              <a:rPr lang="en-US" sz="1600" b="0" dirty="0">
                <a:effectLst/>
                <a:latin typeface="Consolas" panose="020B0609020204030204" pitchFamily="49" charset="0"/>
              </a:rPr>
              <a:t>       flag=0;</a:t>
            </a:r>
          </a:p>
          <a:p>
            <a:r>
              <a:rPr lang="en-US" sz="1600" b="0" dirty="0">
                <a:effectLst/>
                <a:latin typeface="Consolas" panose="020B0609020204030204" pitchFamily="49" charset="0"/>
              </a:rPr>
              <a:t>    }</a:t>
            </a:r>
          </a:p>
          <a:p>
            <a:r>
              <a:rPr lang="en-US" sz="1600" b="0" dirty="0">
                <a:effectLst/>
                <a:latin typeface="Consolas" panose="020B0609020204030204" pitchFamily="49" charset="0"/>
              </a:rPr>
              <a:t>   else{</a:t>
            </a:r>
          </a:p>
          <a:p>
            <a:r>
              <a:rPr lang="en-US" sz="1600" b="0" dirty="0">
                <a:effectLst/>
                <a:latin typeface="Consolas" panose="020B0609020204030204" pitchFamily="49" charset="0"/>
              </a:rPr>
              <a:t>    </a:t>
            </a:r>
            <a:r>
              <a:rPr lang="en-US" sz="1600" b="0" dirty="0" err="1">
                <a:effectLst/>
                <a:latin typeface="Consolas" panose="020B0609020204030204" pitchFamily="49" charset="0"/>
              </a:rPr>
              <a:t>document.getElementById</a:t>
            </a:r>
            <a:r>
              <a:rPr lang="en-US" sz="1600" b="0" dirty="0">
                <a:effectLst/>
                <a:latin typeface="Consolas" panose="020B0609020204030204" pitchFamily="49" charset="0"/>
              </a:rPr>
              <a:t>("</a:t>
            </a:r>
            <a:r>
              <a:rPr lang="en-US" sz="1600" b="0" dirty="0" err="1">
                <a:effectLst/>
                <a:latin typeface="Consolas" panose="020B0609020204030204" pitchFamily="49" charset="0"/>
              </a:rPr>
              <a:t>Usererror</a:t>
            </a:r>
            <a:r>
              <a:rPr lang="en-US" sz="1600" b="0" dirty="0">
                <a:effectLst/>
                <a:latin typeface="Consolas" panose="020B0609020204030204" pitchFamily="49" charset="0"/>
              </a:rPr>
              <a:t>").</a:t>
            </a:r>
            <a:r>
              <a:rPr lang="en-US" sz="1600" b="0" dirty="0" err="1">
                <a:effectLst/>
                <a:latin typeface="Consolas" panose="020B0609020204030204" pitchFamily="49" charset="0"/>
              </a:rPr>
              <a:t>innerHTML</a:t>
            </a:r>
            <a:r>
              <a:rPr lang="en-US" sz="1600" b="0" dirty="0">
                <a:effectLst/>
                <a:latin typeface="Consolas" panose="020B0609020204030204" pitchFamily="49" charset="0"/>
              </a:rPr>
              <a:t>="";</a:t>
            </a:r>
          </a:p>
          <a:p>
            <a:r>
              <a:rPr lang="en-US" sz="1600" b="0" dirty="0">
                <a:effectLst/>
                <a:latin typeface="Consolas" panose="020B0609020204030204" pitchFamily="49" charset="0"/>
              </a:rPr>
              <a:t>    flag=1;</a:t>
            </a:r>
            <a:br>
              <a:rPr lang="en-US" sz="1600" b="0" dirty="0">
                <a:effectLst/>
                <a:latin typeface="Consolas" panose="020B0609020204030204" pitchFamily="49" charset="0"/>
              </a:rPr>
            </a:br>
            <a:r>
              <a:rPr lang="en-US" sz="1600" b="0" dirty="0">
                <a:effectLst/>
                <a:latin typeface="Consolas" panose="020B0609020204030204" pitchFamily="49" charset="0"/>
              </a:rPr>
              <a:t>   }</a:t>
            </a:r>
          </a:p>
        </p:txBody>
      </p:sp>
    </p:spTree>
    <p:extLst>
      <p:ext uri="{BB962C8B-B14F-4D97-AF65-F5344CB8AC3E}">
        <p14:creationId xmlns:p14="http://schemas.microsoft.com/office/powerpoint/2010/main" val="383372003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E8DDF1-5FEB-7105-16EB-37321FE2FE50}"/>
              </a:ext>
            </a:extLst>
          </p:cNvPr>
          <p:cNvSpPr>
            <a:spLocks noGrp="1"/>
          </p:cNvSpPr>
          <p:nvPr>
            <p:ph type="sldNum" sz="quarter" idx="12"/>
          </p:nvPr>
        </p:nvSpPr>
        <p:spPr/>
        <p:txBody>
          <a:bodyPr/>
          <a:lstStyle/>
          <a:p>
            <a:fld id="{56EB6A26-E255-41DA-B629-B741FA01731F}" type="slidenum">
              <a:rPr lang="en-US" smtClean="0"/>
              <a:t>232</a:t>
            </a:fld>
            <a:endParaRPr lang="en-US"/>
          </a:p>
        </p:txBody>
      </p:sp>
      <p:pic>
        <p:nvPicPr>
          <p:cNvPr id="4" name="Picture 3">
            <a:extLst>
              <a:ext uri="{FF2B5EF4-FFF2-40B4-BE49-F238E27FC236}">
                <a16:creationId xmlns:a16="http://schemas.microsoft.com/office/drawing/2014/main" id="{81259FFC-3D7D-A25C-D12E-4610D086A3EA}"/>
              </a:ext>
            </a:extLst>
          </p:cNvPr>
          <p:cNvPicPr>
            <a:picLocks noChangeAspect="1"/>
          </p:cNvPicPr>
          <p:nvPr/>
        </p:nvPicPr>
        <p:blipFill>
          <a:blip r:embed="rId2"/>
          <a:stretch>
            <a:fillRect/>
          </a:stretch>
        </p:blipFill>
        <p:spPr>
          <a:xfrm>
            <a:off x="206692" y="263271"/>
            <a:ext cx="3457575" cy="3295650"/>
          </a:xfrm>
          <a:prstGeom prst="rect">
            <a:avLst/>
          </a:prstGeom>
        </p:spPr>
      </p:pic>
      <p:pic>
        <p:nvPicPr>
          <p:cNvPr id="6" name="Picture 5">
            <a:extLst>
              <a:ext uri="{FF2B5EF4-FFF2-40B4-BE49-F238E27FC236}">
                <a16:creationId xmlns:a16="http://schemas.microsoft.com/office/drawing/2014/main" id="{9DDB33B5-E8B7-E1A6-886A-457C1AEDBF90}"/>
              </a:ext>
            </a:extLst>
          </p:cNvPr>
          <p:cNvPicPr>
            <a:picLocks noChangeAspect="1"/>
          </p:cNvPicPr>
          <p:nvPr/>
        </p:nvPicPr>
        <p:blipFill>
          <a:blip r:embed="rId3"/>
          <a:stretch>
            <a:fillRect/>
          </a:stretch>
        </p:blipFill>
        <p:spPr>
          <a:xfrm>
            <a:off x="4152900" y="147637"/>
            <a:ext cx="3429000" cy="3819525"/>
          </a:xfrm>
          <a:prstGeom prst="rect">
            <a:avLst/>
          </a:prstGeom>
        </p:spPr>
      </p:pic>
      <p:pic>
        <p:nvPicPr>
          <p:cNvPr id="8" name="Picture 7">
            <a:extLst>
              <a:ext uri="{FF2B5EF4-FFF2-40B4-BE49-F238E27FC236}">
                <a16:creationId xmlns:a16="http://schemas.microsoft.com/office/drawing/2014/main" id="{82A12426-F223-BBF6-7D8F-61632857BA90}"/>
              </a:ext>
            </a:extLst>
          </p:cNvPr>
          <p:cNvPicPr>
            <a:picLocks noChangeAspect="1"/>
          </p:cNvPicPr>
          <p:nvPr/>
        </p:nvPicPr>
        <p:blipFill>
          <a:blip r:embed="rId4"/>
          <a:stretch>
            <a:fillRect/>
          </a:stretch>
        </p:blipFill>
        <p:spPr>
          <a:xfrm>
            <a:off x="8372475" y="483298"/>
            <a:ext cx="3219450" cy="3429000"/>
          </a:xfrm>
          <a:prstGeom prst="rect">
            <a:avLst/>
          </a:prstGeom>
        </p:spPr>
      </p:pic>
    </p:spTree>
    <p:extLst>
      <p:ext uri="{BB962C8B-B14F-4D97-AF65-F5344CB8AC3E}">
        <p14:creationId xmlns:p14="http://schemas.microsoft.com/office/powerpoint/2010/main" val="350184538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DCB0A7-6200-99FB-31EF-889BE5A8DA41}"/>
              </a:ext>
            </a:extLst>
          </p:cNvPr>
          <p:cNvSpPr>
            <a:spLocks noGrp="1"/>
          </p:cNvSpPr>
          <p:nvPr>
            <p:ph type="sldNum" sz="quarter" idx="12"/>
          </p:nvPr>
        </p:nvSpPr>
        <p:spPr/>
        <p:txBody>
          <a:bodyPr/>
          <a:lstStyle/>
          <a:p>
            <a:fld id="{56EB6A26-E255-41DA-B629-B741FA01731F}" type="slidenum">
              <a:rPr lang="en-US" smtClean="0"/>
              <a:t>233</a:t>
            </a:fld>
            <a:endParaRPr lang="en-US"/>
          </a:p>
        </p:txBody>
      </p:sp>
    </p:spTree>
    <p:extLst>
      <p:ext uri="{BB962C8B-B14F-4D97-AF65-F5344CB8AC3E}">
        <p14:creationId xmlns:p14="http://schemas.microsoft.com/office/powerpoint/2010/main" val="18667746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CBC268-7F8B-B96D-FCD3-856B76CE18FC}"/>
              </a:ext>
            </a:extLst>
          </p:cNvPr>
          <p:cNvSpPr>
            <a:spLocks noGrp="1"/>
          </p:cNvSpPr>
          <p:nvPr>
            <p:ph type="sldNum" sz="quarter" idx="12"/>
          </p:nvPr>
        </p:nvSpPr>
        <p:spPr/>
        <p:txBody>
          <a:bodyPr/>
          <a:lstStyle/>
          <a:p>
            <a:fld id="{56EB6A26-E255-41DA-B629-B741FA01731F}" type="slidenum">
              <a:rPr lang="en-US" smtClean="0"/>
              <a:t>234</a:t>
            </a:fld>
            <a:endParaRPr lang="en-US"/>
          </a:p>
        </p:txBody>
      </p:sp>
      <p:sp>
        <p:nvSpPr>
          <p:cNvPr id="4" name="TextBox 3">
            <a:extLst>
              <a:ext uri="{FF2B5EF4-FFF2-40B4-BE49-F238E27FC236}">
                <a16:creationId xmlns:a16="http://schemas.microsoft.com/office/drawing/2014/main" id="{233E94C0-3EE8-159E-1342-0692A30FBC8A}"/>
              </a:ext>
            </a:extLst>
          </p:cNvPr>
          <p:cNvSpPr txBox="1"/>
          <p:nvPr/>
        </p:nvSpPr>
        <p:spPr>
          <a:xfrm>
            <a:off x="5855970" y="188877"/>
            <a:ext cx="6094476" cy="6124754"/>
          </a:xfrm>
          <a:prstGeom prst="rect">
            <a:avLst/>
          </a:prstGeom>
          <a:noFill/>
        </p:spPr>
        <p:txBody>
          <a:bodyPr wrap="square">
            <a:spAutoFit/>
          </a:bodyPr>
          <a:lstStyle/>
          <a:p>
            <a:r>
              <a:rPr lang="en-US" sz="1600" b="0" dirty="0">
                <a:effectLst/>
                <a:latin typeface="Consolas" panose="020B0609020204030204" pitchFamily="49" charset="0"/>
              </a:rPr>
              <a:t>for="email"&gt;Email&lt;/label&gt;</a:t>
            </a:r>
          </a:p>
          <a:p>
            <a:r>
              <a:rPr lang="en-US" sz="1600" b="0" dirty="0">
                <a:effectLst/>
                <a:latin typeface="Consolas" panose="020B0609020204030204" pitchFamily="49" charset="0"/>
              </a:rPr>
              <a:t>                &lt;input id="email" name="email" type="text"&gt;</a:t>
            </a:r>
          </a:p>
          <a:p>
            <a:r>
              <a:rPr lang="en-US" sz="1600" b="0" dirty="0">
                <a:effectLst/>
                <a:latin typeface="Consolas" panose="020B0609020204030204" pitchFamily="49" charset="0"/>
              </a:rPr>
              <a:t>                &lt;div class="error"&gt;&lt;/div&gt;</a:t>
            </a:r>
          </a:p>
          <a:p>
            <a:r>
              <a:rPr lang="en-US" sz="1600" b="0" dirty="0">
                <a:effectLst/>
                <a:latin typeface="Consolas" panose="020B0609020204030204" pitchFamily="49" charset="0"/>
              </a:rPr>
              <a:t>            &lt;/div&gt;</a:t>
            </a:r>
          </a:p>
          <a:p>
            <a:r>
              <a:rPr lang="en-US" sz="1600" b="0" dirty="0">
                <a:effectLst/>
                <a:latin typeface="Consolas" panose="020B0609020204030204" pitchFamily="49" charset="0"/>
              </a:rPr>
              <a:t>            &lt;div class="input-control"&gt;</a:t>
            </a:r>
          </a:p>
          <a:p>
            <a:r>
              <a:rPr lang="en-US" sz="1600" b="0" dirty="0">
                <a:effectLst/>
                <a:latin typeface="Consolas" panose="020B0609020204030204" pitchFamily="49" charset="0"/>
              </a:rPr>
              <a:t>                &lt;label for="password"&gt;Password&lt;/label&gt;</a:t>
            </a:r>
          </a:p>
          <a:p>
            <a:r>
              <a:rPr lang="en-US" sz="1600" b="0" dirty="0">
                <a:effectLst/>
                <a:latin typeface="Consolas" panose="020B0609020204030204" pitchFamily="49" charset="0"/>
              </a:rPr>
              <a:t>                &lt;input id="</a:t>
            </a:r>
            <a:r>
              <a:rPr lang="en-US" sz="1600" b="0" dirty="0" err="1">
                <a:effectLst/>
                <a:latin typeface="Consolas" panose="020B0609020204030204" pitchFamily="49" charset="0"/>
              </a:rPr>
              <a:t>password"name</a:t>
            </a:r>
            <a:r>
              <a:rPr lang="en-US" sz="1600" b="0" dirty="0">
                <a:effectLst/>
                <a:latin typeface="Consolas" panose="020B0609020204030204" pitchFamily="49" charset="0"/>
              </a:rPr>
              <a:t>="password" type="password"&gt;</a:t>
            </a:r>
          </a:p>
          <a:p>
            <a:r>
              <a:rPr lang="en-US" sz="1600" b="0" dirty="0">
                <a:effectLst/>
                <a:latin typeface="Consolas" panose="020B0609020204030204" pitchFamily="49" charset="0"/>
              </a:rPr>
              <a:t>                &lt;div class="error"&gt;&lt;/div&gt;</a:t>
            </a:r>
          </a:p>
          <a:p>
            <a:r>
              <a:rPr lang="en-US" sz="1600" b="0" dirty="0">
                <a:effectLst/>
                <a:latin typeface="Consolas" panose="020B0609020204030204" pitchFamily="49" charset="0"/>
              </a:rPr>
              <a:t>            &lt;/div&gt;</a:t>
            </a:r>
          </a:p>
          <a:p>
            <a:r>
              <a:rPr lang="en-US" sz="1600" b="0" dirty="0">
                <a:effectLst/>
                <a:latin typeface="Consolas" panose="020B0609020204030204" pitchFamily="49" charset="0"/>
              </a:rPr>
              <a:t>            &lt;div class="input-control"&gt;</a:t>
            </a:r>
          </a:p>
          <a:p>
            <a:r>
              <a:rPr lang="en-US" sz="1600" b="0" dirty="0">
                <a:effectLst/>
                <a:latin typeface="Consolas" panose="020B0609020204030204" pitchFamily="49" charset="0"/>
              </a:rPr>
              <a:t>                &lt;label for="password2"&gt;Password again&lt;/label&gt;</a:t>
            </a:r>
          </a:p>
          <a:p>
            <a:r>
              <a:rPr lang="en-US" sz="1600" b="0" dirty="0">
                <a:effectLst/>
                <a:latin typeface="Consolas" panose="020B0609020204030204" pitchFamily="49" charset="0"/>
              </a:rPr>
              <a:t>                &lt;input id="password2"name="password2" type="password"&gt;</a:t>
            </a:r>
          </a:p>
          <a:p>
            <a:r>
              <a:rPr lang="en-US" sz="1600" b="0" dirty="0">
                <a:effectLst/>
                <a:latin typeface="Consolas" panose="020B0609020204030204" pitchFamily="49" charset="0"/>
              </a:rPr>
              <a:t>                &lt;div class="error"&gt;&lt;/div&gt;</a:t>
            </a:r>
          </a:p>
          <a:p>
            <a:r>
              <a:rPr lang="en-US" sz="1600" b="0" dirty="0">
                <a:effectLst/>
                <a:latin typeface="Consolas" panose="020B0609020204030204" pitchFamily="49" charset="0"/>
              </a:rPr>
              <a:t>            &lt;/div&gt;</a:t>
            </a:r>
          </a:p>
          <a:p>
            <a:r>
              <a:rPr lang="en-US" sz="1600" b="0" dirty="0">
                <a:effectLst/>
                <a:latin typeface="Consolas" panose="020B0609020204030204" pitchFamily="49" charset="0"/>
              </a:rPr>
              <a:t>            &lt;button type="submit"&gt;Sign Up&lt;/button&gt;</a:t>
            </a:r>
          </a:p>
          <a:p>
            <a:r>
              <a:rPr lang="en-US" sz="1600" b="0" dirty="0">
                <a:effectLst/>
                <a:latin typeface="Consolas" panose="020B0609020204030204" pitchFamily="49" charset="0"/>
              </a:rPr>
              <a:t>        &lt;/form&gt;</a:t>
            </a:r>
          </a:p>
          <a:p>
            <a:r>
              <a:rPr lang="en-US" sz="1600" b="0" dirty="0">
                <a:effectLst/>
                <a:latin typeface="Consolas" panose="020B0609020204030204" pitchFamily="49" charset="0"/>
              </a:rPr>
              <a:t>    &lt;/div&gt;</a:t>
            </a:r>
          </a:p>
          <a:p>
            <a:r>
              <a:rPr lang="en-US" sz="1600" b="0" dirty="0">
                <a:effectLst/>
                <a:latin typeface="Consolas" panose="020B0609020204030204" pitchFamily="49" charset="0"/>
              </a:rPr>
              <a:t>&lt;/body&gt;</a:t>
            </a:r>
          </a:p>
          <a:p>
            <a:r>
              <a:rPr lang="en-US" sz="1600" b="0" dirty="0">
                <a:effectLst/>
                <a:latin typeface="Consolas" panose="020B0609020204030204" pitchFamily="49" charset="0"/>
              </a:rPr>
              <a:t>&lt;/html&gt;</a:t>
            </a:r>
          </a:p>
        </p:txBody>
      </p:sp>
      <p:sp>
        <p:nvSpPr>
          <p:cNvPr id="6" name="TextBox 5">
            <a:extLst>
              <a:ext uri="{FF2B5EF4-FFF2-40B4-BE49-F238E27FC236}">
                <a16:creationId xmlns:a16="http://schemas.microsoft.com/office/drawing/2014/main" id="{C75C9A91-3D07-D792-5122-32B268B0A85C}"/>
              </a:ext>
            </a:extLst>
          </p:cNvPr>
          <p:cNvSpPr txBox="1"/>
          <p:nvPr/>
        </p:nvSpPr>
        <p:spPr>
          <a:xfrm>
            <a:off x="241554" y="0"/>
            <a:ext cx="6094476" cy="6247864"/>
          </a:xfrm>
          <a:prstGeom prst="rect">
            <a:avLst/>
          </a:prstGeom>
          <a:noFill/>
        </p:spPr>
        <p:txBody>
          <a:bodyPr wrap="square">
            <a:spAutoFit/>
          </a:bodyPr>
          <a:lstStyle/>
          <a:p>
            <a:r>
              <a:rPr lang="en-US" sz="1600" b="0" dirty="0">
                <a:effectLst/>
                <a:latin typeface="Consolas" panose="020B0609020204030204" pitchFamily="49" charset="0"/>
              </a:rPr>
              <a:t>&lt;html lang="</a:t>
            </a:r>
            <a:r>
              <a:rPr lang="en-US" sz="1600" b="0" dirty="0" err="1">
                <a:effectLst/>
                <a:latin typeface="Consolas" panose="020B0609020204030204" pitchFamily="49" charset="0"/>
              </a:rPr>
              <a:t>en</a:t>
            </a:r>
            <a:r>
              <a:rPr lang="en-US" sz="1600" b="0" dirty="0">
                <a:effectLst/>
                <a:latin typeface="Consolas" panose="020B0609020204030204" pitchFamily="49" charset="0"/>
              </a:rPr>
              <a:t>"&gt;</a:t>
            </a:r>
          </a:p>
          <a:p>
            <a:r>
              <a:rPr lang="en-US" sz="1600" b="0" dirty="0">
                <a:effectLst/>
                <a:latin typeface="Consolas" panose="020B0609020204030204" pitchFamily="49" charset="0"/>
              </a:rPr>
              <a:t>&lt;head&gt;</a:t>
            </a:r>
          </a:p>
          <a:p>
            <a:r>
              <a:rPr lang="en-US" sz="1600" b="0" dirty="0">
                <a:effectLst/>
                <a:latin typeface="Consolas" panose="020B0609020204030204" pitchFamily="49" charset="0"/>
              </a:rPr>
              <a:t>    &lt;meta charset="UTF-8"&gt;</a:t>
            </a:r>
          </a:p>
          <a:p>
            <a:r>
              <a:rPr lang="en-US" sz="1600" b="0" dirty="0">
                <a:effectLst/>
                <a:latin typeface="Consolas" panose="020B0609020204030204" pitchFamily="49" charset="0"/>
              </a:rPr>
              <a:t>    &lt;meta http-</a:t>
            </a:r>
            <a:r>
              <a:rPr lang="en-US" sz="1600" b="0" dirty="0" err="1">
                <a:effectLst/>
                <a:latin typeface="Consolas" panose="020B0609020204030204" pitchFamily="49" charset="0"/>
              </a:rPr>
              <a:t>equiv</a:t>
            </a:r>
            <a:r>
              <a:rPr lang="en-US" sz="1600" b="0" dirty="0">
                <a:effectLst/>
                <a:latin typeface="Consolas" panose="020B0609020204030204" pitchFamily="49" charset="0"/>
              </a:rPr>
              <a:t>="X-UA-Compatible" content="IE=edge"&gt;</a:t>
            </a:r>
          </a:p>
          <a:p>
            <a:r>
              <a:rPr lang="en-US" sz="1600" b="0" dirty="0">
                <a:effectLst/>
                <a:latin typeface="Consolas" panose="020B0609020204030204" pitchFamily="49" charset="0"/>
              </a:rPr>
              <a:t>    &lt;meta name="viewport" content="width=device-width, initial-scale=1.0"&gt;</a:t>
            </a:r>
          </a:p>
          <a:p>
            <a:r>
              <a:rPr lang="en-US" sz="1600" b="0" dirty="0">
                <a:effectLst/>
                <a:latin typeface="Consolas" panose="020B0609020204030204" pitchFamily="49" charset="0"/>
              </a:rPr>
              <a:t>    &lt;title&gt;Form Validation&lt;/title&gt;</a:t>
            </a:r>
          </a:p>
          <a:p>
            <a:r>
              <a:rPr lang="en-US" sz="1600" b="0" dirty="0">
                <a:effectLst/>
                <a:latin typeface="Consolas" panose="020B0609020204030204" pitchFamily="49" charset="0"/>
              </a:rPr>
              <a:t>   </a:t>
            </a:r>
          </a:p>
          <a:p>
            <a:r>
              <a:rPr lang="en-US" sz="1600" b="0" dirty="0">
                <a:effectLst/>
                <a:latin typeface="Consolas" panose="020B0609020204030204" pitchFamily="49" charset="0"/>
              </a:rPr>
              <a:t>    &lt;link </a:t>
            </a:r>
            <a:r>
              <a:rPr lang="en-US" sz="1600" b="0" dirty="0" err="1">
                <a:effectLst/>
                <a:latin typeface="Consolas" panose="020B0609020204030204" pitchFamily="49" charset="0"/>
              </a:rPr>
              <a:t>rel</a:t>
            </a:r>
            <a:r>
              <a:rPr lang="en-US" sz="1600" b="0" dirty="0">
                <a:effectLst/>
                <a:latin typeface="Consolas" panose="020B0609020204030204" pitchFamily="49" charset="0"/>
              </a:rPr>
              <a:t>="stylesheet" </a:t>
            </a:r>
            <a:r>
              <a:rPr lang="en-US" sz="1600" b="0" dirty="0" err="1">
                <a:effectLst/>
                <a:latin typeface="Consolas" panose="020B0609020204030204" pitchFamily="49" charset="0"/>
              </a:rPr>
              <a:t>href</a:t>
            </a:r>
            <a:r>
              <a:rPr lang="en-US" sz="1600" b="0" dirty="0">
                <a:effectLst/>
                <a:latin typeface="Consolas" panose="020B0609020204030204" pitchFamily="49" charset="0"/>
              </a:rPr>
              <a:t>=“</a:t>
            </a:r>
            <a:r>
              <a:rPr lang="en-US" sz="1600" dirty="0">
                <a:latin typeface="Consolas" panose="020B0609020204030204" pitchFamily="49" charset="0"/>
              </a:rPr>
              <a:t>index</a:t>
            </a:r>
            <a:r>
              <a:rPr lang="en-US" sz="1600" b="0" dirty="0">
                <a:effectLst/>
                <a:latin typeface="Consolas" panose="020B0609020204030204" pitchFamily="49" charset="0"/>
              </a:rPr>
              <a:t>.css"&gt;</a:t>
            </a:r>
          </a:p>
          <a:p>
            <a:r>
              <a:rPr lang="en-US" sz="1600" b="0" dirty="0">
                <a:effectLst/>
                <a:latin typeface="Consolas" panose="020B0609020204030204" pitchFamily="49" charset="0"/>
              </a:rPr>
              <a:t>    &lt;script  </a:t>
            </a:r>
            <a:r>
              <a:rPr lang="en-US" sz="1600" b="0" dirty="0" err="1">
                <a:effectLst/>
                <a:latin typeface="Consolas" panose="020B0609020204030204" pitchFamily="49" charset="0"/>
              </a:rPr>
              <a:t>src</a:t>
            </a:r>
            <a:r>
              <a:rPr lang="en-US" sz="1600" b="0" dirty="0">
                <a:effectLst/>
                <a:latin typeface="Consolas" panose="020B0609020204030204" pitchFamily="49" charset="0"/>
              </a:rPr>
              <a:t>="index.js"&gt;&lt;/script&gt;</a:t>
            </a:r>
          </a:p>
          <a:p>
            <a:r>
              <a:rPr lang="en-US" sz="1600" b="0" dirty="0">
                <a:effectLst/>
                <a:latin typeface="Consolas" panose="020B0609020204030204" pitchFamily="49" charset="0"/>
              </a:rPr>
              <a:t>&lt;/head&gt;</a:t>
            </a:r>
          </a:p>
          <a:p>
            <a:r>
              <a:rPr lang="en-US" sz="1600" b="0" dirty="0">
                <a:effectLst/>
                <a:latin typeface="Consolas" panose="020B0609020204030204" pitchFamily="49" charset="0"/>
              </a:rPr>
              <a:t>&lt;body&gt;</a:t>
            </a:r>
          </a:p>
          <a:p>
            <a:r>
              <a:rPr lang="en-US" sz="1600" b="0" dirty="0">
                <a:effectLst/>
                <a:latin typeface="Consolas" panose="020B0609020204030204" pitchFamily="49" charset="0"/>
              </a:rPr>
              <a:t>    &lt;div class="container"&gt;</a:t>
            </a:r>
          </a:p>
          <a:p>
            <a:r>
              <a:rPr lang="en-US" sz="1600" b="0" dirty="0">
                <a:effectLst/>
                <a:latin typeface="Consolas" panose="020B0609020204030204" pitchFamily="49" charset="0"/>
              </a:rPr>
              <a:t>        &lt;form id="form" &gt;</a:t>
            </a:r>
          </a:p>
          <a:p>
            <a:r>
              <a:rPr lang="en-US" sz="1600" b="0" dirty="0">
                <a:effectLst/>
                <a:latin typeface="Consolas" panose="020B0609020204030204" pitchFamily="49" charset="0"/>
              </a:rPr>
              <a:t>            &lt;h1&gt;Registration&lt;/h1&gt;</a:t>
            </a:r>
          </a:p>
          <a:p>
            <a:r>
              <a:rPr lang="en-US" sz="1600" b="0" dirty="0">
                <a:effectLst/>
                <a:latin typeface="Consolas" panose="020B0609020204030204" pitchFamily="49" charset="0"/>
              </a:rPr>
              <a:t>            &lt;div class="input-control"&gt;</a:t>
            </a:r>
          </a:p>
          <a:p>
            <a:r>
              <a:rPr lang="en-US" sz="1600" b="0" dirty="0">
                <a:effectLst/>
                <a:latin typeface="Consolas" panose="020B0609020204030204" pitchFamily="49" charset="0"/>
              </a:rPr>
              <a:t>                &lt;label for="username"&gt;Username&lt;/label&gt;</a:t>
            </a:r>
          </a:p>
          <a:p>
            <a:r>
              <a:rPr lang="en-US" sz="1600" b="0" dirty="0">
                <a:effectLst/>
                <a:latin typeface="Consolas" panose="020B0609020204030204" pitchFamily="49" charset="0"/>
              </a:rPr>
              <a:t>                &lt;input id="username" name="username" type="text"&gt;</a:t>
            </a:r>
          </a:p>
          <a:p>
            <a:r>
              <a:rPr lang="en-US" sz="1600" b="0" dirty="0">
                <a:effectLst/>
                <a:latin typeface="Consolas" panose="020B0609020204030204" pitchFamily="49" charset="0"/>
              </a:rPr>
              <a:t>                &lt;div class="error"&gt;&lt;/div&gt;</a:t>
            </a:r>
          </a:p>
          <a:p>
            <a:r>
              <a:rPr lang="en-US" sz="1600" b="0" dirty="0">
                <a:effectLst/>
                <a:latin typeface="Consolas" panose="020B0609020204030204" pitchFamily="49" charset="0"/>
              </a:rPr>
              <a:t>            &lt;/div&gt;</a:t>
            </a:r>
          </a:p>
          <a:p>
            <a:r>
              <a:rPr lang="en-US" sz="1600" b="0" dirty="0">
                <a:effectLst/>
                <a:latin typeface="Consolas" panose="020B0609020204030204" pitchFamily="49" charset="0"/>
              </a:rPr>
              <a:t>            &lt;div class="input-control"&gt;</a:t>
            </a:r>
          </a:p>
          <a:p>
            <a:r>
              <a:rPr lang="en-US" sz="1600" b="0" dirty="0">
                <a:effectLst/>
                <a:latin typeface="Consolas" panose="020B0609020204030204" pitchFamily="49" charset="0"/>
              </a:rPr>
              <a:t>                &lt;label </a:t>
            </a:r>
          </a:p>
        </p:txBody>
      </p:sp>
      <p:sp>
        <p:nvSpPr>
          <p:cNvPr id="7" name="Arrow: Right 6">
            <a:extLst>
              <a:ext uri="{FF2B5EF4-FFF2-40B4-BE49-F238E27FC236}">
                <a16:creationId xmlns:a16="http://schemas.microsoft.com/office/drawing/2014/main" id="{AB1253B0-51E2-C6F1-54A4-1C4CEFC7A3EF}"/>
              </a:ext>
            </a:extLst>
          </p:cNvPr>
          <p:cNvSpPr/>
          <p:nvPr/>
        </p:nvSpPr>
        <p:spPr>
          <a:xfrm>
            <a:off x="5120640" y="850392"/>
            <a:ext cx="493776" cy="28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9347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8E6D72-84EF-0843-A57E-9E8809E073B3}"/>
              </a:ext>
            </a:extLst>
          </p:cNvPr>
          <p:cNvSpPr>
            <a:spLocks noGrp="1"/>
          </p:cNvSpPr>
          <p:nvPr>
            <p:ph type="sldNum" sz="quarter" idx="12"/>
          </p:nvPr>
        </p:nvSpPr>
        <p:spPr/>
        <p:txBody>
          <a:bodyPr/>
          <a:lstStyle/>
          <a:p>
            <a:fld id="{56EB6A26-E255-41DA-B629-B741FA01731F}" type="slidenum">
              <a:rPr lang="en-US" smtClean="0"/>
              <a:t>235</a:t>
            </a:fld>
            <a:endParaRPr lang="en-US"/>
          </a:p>
        </p:txBody>
      </p:sp>
      <p:sp>
        <p:nvSpPr>
          <p:cNvPr id="4" name="TextBox 3">
            <a:extLst>
              <a:ext uri="{FF2B5EF4-FFF2-40B4-BE49-F238E27FC236}">
                <a16:creationId xmlns:a16="http://schemas.microsoft.com/office/drawing/2014/main" id="{0A1DA2AB-A35D-4618-23C2-81B405274D2E}"/>
              </a:ext>
            </a:extLst>
          </p:cNvPr>
          <p:cNvSpPr txBox="1"/>
          <p:nvPr/>
        </p:nvSpPr>
        <p:spPr>
          <a:xfrm>
            <a:off x="8815578" y="1618488"/>
            <a:ext cx="3376422" cy="4142232"/>
          </a:xfrm>
          <a:prstGeom prst="rect">
            <a:avLst/>
          </a:prstGeom>
          <a:noFill/>
        </p:spPr>
        <p:txBody>
          <a:bodyPr wrap="square">
            <a:spAutoFit/>
          </a:bodyPr>
          <a:lstStyle/>
          <a:p>
            <a:endParaRPr lang="en-US" sz="1600" dirty="0"/>
          </a:p>
          <a:p>
            <a:endParaRPr lang="en-US" sz="1600" dirty="0"/>
          </a:p>
          <a:p>
            <a:r>
              <a:rPr lang="en-US" sz="1600" dirty="0"/>
              <a:t>.input-control </a:t>
            </a:r>
            <a:r>
              <a:rPr lang="en-US" sz="1600" dirty="0" err="1"/>
              <a:t>input:focus</a:t>
            </a:r>
            <a:r>
              <a:rPr lang="en-US" sz="1600" dirty="0"/>
              <a:t> {</a:t>
            </a:r>
          </a:p>
          <a:p>
            <a:r>
              <a:rPr lang="en-US" sz="1600" dirty="0"/>
              <a:t>    outline: 0;</a:t>
            </a:r>
          </a:p>
          <a:p>
            <a:r>
              <a:rPr lang="en-US" sz="1600" dirty="0"/>
              <a:t>}</a:t>
            </a:r>
          </a:p>
          <a:p>
            <a:r>
              <a:rPr lang="en-US" sz="1600" dirty="0"/>
              <a:t>.input-</a:t>
            </a:r>
            <a:r>
              <a:rPr lang="en-US" sz="1600" dirty="0" err="1"/>
              <a:t>control.success</a:t>
            </a:r>
            <a:r>
              <a:rPr lang="en-US" sz="1600" dirty="0"/>
              <a:t> input {</a:t>
            </a:r>
          </a:p>
          <a:p>
            <a:r>
              <a:rPr lang="en-US" sz="1600" dirty="0"/>
              <a:t>    border-color: #09c372;</a:t>
            </a:r>
          </a:p>
          <a:p>
            <a:r>
              <a:rPr lang="en-US" sz="1600" dirty="0"/>
              <a:t>}</a:t>
            </a:r>
          </a:p>
          <a:p>
            <a:r>
              <a:rPr lang="en-US" sz="1600" dirty="0"/>
              <a:t>.input-</a:t>
            </a:r>
            <a:r>
              <a:rPr lang="en-US" sz="1600" dirty="0" err="1"/>
              <a:t>control.error</a:t>
            </a:r>
            <a:r>
              <a:rPr lang="en-US" sz="1600" dirty="0"/>
              <a:t> input {</a:t>
            </a:r>
          </a:p>
          <a:p>
            <a:r>
              <a:rPr lang="en-US" sz="1600" dirty="0"/>
              <a:t>    border-color: #ff3860;</a:t>
            </a:r>
          </a:p>
          <a:p>
            <a:r>
              <a:rPr lang="en-US" sz="1600" dirty="0"/>
              <a:t>}</a:t>
            </a:r>
          </a:p>
          <a:p>
            <a:r>
              <a:rPr lang="en-US" sz="1600" dirty="0"/>
              <a:t>.input-control .error {</a:t>
            </a:r>
          </a:p>
          <a:p>
            <a:r>
              <a:rPr lang="en-US" sz="1600" dirty="0"/>
              <a:t>    color: #ff3860;</a:t>
            </a:r>
          </a:p>
          <a:p>
            <a:r>
              <a:rPr lang="en-US" sz="1600" dirty="0"/>
              <a:t>    font-size: 9px;</a:t>
            </a:r>
          </a:p>
          <a:p>
            <a:r>
              <a:rPr lang="en-US" sz="1600" dirty="0"/>
              <a:t>    height: 13px;</a:t>
            </a:r>
          </a:p>
          <a:p>
            <a:r>
              <a:rPr lang="en-US" sz="1600" dirty="0"/>
              <a:t>}</a:t>
            </a:r>
          </a:p>
        </p:txBody>
      </p:sp>
      <p:sp>
        <p:nvSpPr>
          <p:cNvPr id="6" name="TextBox 5">
            <a:extLst>
              <a:ext uri="{FF2B5EF4-FFF2-40B4-BE49-F238E27FC236}">
                <a16:creationId xmlns:a16="http://schemas.microsoft.com/office/drawing/2014/main" id="{E7048850-112C-1214-69F0-C803D8532981}"/>
              </a:ext>
            </a:extLst>
          </p:cNvPr>
          <p:cNvSpPr txBox="1"/>
          <p:nvPr/>
        </p:nvSpPr>
        <p:spPr>
          <a:xfrm>
            <a:off x="285750" y="440448"/>
            <a:ext cx="6094476" cy="6647974"/>
          </a:xfrm>
          <a:prstGeom prst="rect">
            <a:avLst/>
          </a:prstGeom>
          <a:noFill/>
        </p:spPr>
        <p:txBody>
          <a:bodyPr wrap="square">
            <a:spAutoFit/>
          </a:bodyPr>
          <a:lstStyle/>
          <a:p>
            <a:r>
              <a:rPr lang="en-US" sz="1600" dirty="0"/>
              <a:t>body {</a:t>
            </a:r>
          </a:p>
          <a:p>
            <a:r>
              <a:rPr lang="en-US" sz="1600" dirty="0"/>
              <a:t>    background: linear-gradient(to right, #0f2027, #203a43, #2c5364);</a:t>
            </a:r>
          </a:p>
          <a:p>
            <a:r>
              <a:rPr lang="en-US" sz="1600" dirty="0"/>
              <a:t>    font-family: 'Poppins', sans-serif;</a:t>
            </a:r>
          </a:p>
          <a:p>
            <a:r>
              <a:rPr lang="en-US" sz="1600" dirty="0"/>
              <a:t>}</a:t>
            </a:r>
          </a:p>
          <a:p>
            <a:r>
              <a:rPr lang="en-US" sz="1600" dirty="0"/>
              <a:t>#form {</a:t>
            </a:r>
          </a:p>
          <a:p>
            <a:r>
              <a:rPr lang="en-US" sz="1600" dirty="0"/>
              <a:t>    width: 300px;</a:t>
            </a:r>
          </a:p>
          <a:p>
            <a:r>
              <a:rPr lang="en-US" sz="1600" dirty="0"/>
              <a:t>    margin: 20vh auto 0 auto;</a:t>
            </a:r>
          </a:p>
          <a:p>
            <a:r>
              <a:rPr lang="en-US" sz="1600" dirty="0"/>
              <a:t>    padding: 20px;</a:t>
            </a:r>
          </a:p>
          <a:p>
            <a:r>
              <a:rPr lang="en-US" sz="1600" dirty="0"/>
              <a:t>    background-color: WhiteSmoke;</a:t>
            </a:r>
          </a:p>
          <a:p>
            <a:r>
              <a:rPr lang="en-US" sz="1600" dirty="0"/>
              <a:t>    border-radius: 4px;</a:t>
            </a:r>
          </a:p>
          <a:p>
            <a:r>
              <a:rPr lang="en-US" sz="1600" dirty="0"/>
              <a:t>    font-size: 12px;</a:t>
            </a:r>
          </a:p>
          <a:p>
            <a:r>
              <a:rPr lang="en-US" sz="1600" dirty="0"/>
              <a:t>}</a:t>
            </a:r>
          </a:p>
          <a:p>
            <a:r>
              <a:rPr lang="en-US" sz="1600" dirty="0"/>
              <a:t>#form h1 {</a:t>
            </a:r>
          </a:p>
          <a:p>
            <a:r>
              <a:rPr lang="en-US" sz="1600" dirty="0"/>
              <a:t>    color: #0f2027;</a:t>
            </a:r>
          </a:p>
          <a:p>
            <a:r>
              <a:rPr lang="en-US" sz="1600" dirty="0"/>
              <a:t>    text-align: center;</a:t>
            </a:r>
          </a:p>
          <a:p>
            <a:r>
              <a:rPr lang="en-US" sz="1600" dirty="0"/>
              <a:t>}</a:t>
            </a:r>
          </a:p>
          <a:p>
            <a:r>
              <a:rPr lang="en-US" sz="1600" dirty="0"/>
              <a:t>#form button {</a:t>
            </a:r>
          </a:p>
          <a:p>
            <a:r>
              <a:rPr lang="en-US" sz="1600" dirty="0"/>
              <a:t>    padding: 10px;</a:t>
            </a:r>
          </a:p>
          <a:p>
            <a:r>
              <a:rPr lang="en-US" sz="1600" dirty="0"/>
              <a:t>    margin-top: 10px;</a:t>
            </a:r>
          </a:p>
          <a:p>
            <a:r>
              <a:rPr lang="en-US" sz="1600" dirty="0"/>
              <a:t>    width: 100%;</a:t>
            </a:r>
          </a:p>
          <a:p>
            <a:r>
              <a:rPr lang="en-US" sz="1600" dirty="0"/>
              <a:t>    color: white;</a:t>
            </a:r>
          </a:p>
          <a:p>
            <a:r>
              <a:rPr lang="en-US" sz="1600" dirty="0"/>
              <a:t>    background-color: </a:t>
            </a:r>
            <a:r>
              <a:rPr lang="en-US" sz="1600" dirty="0" err="1"/>
              <a:t>rgb</a:t>
            </a:r>
            <a:r>
              <a:rPr lang="en-US" sz="1600" dirty="0"/>
              <a:t>(41, 57, 194);</a:t>
            </a:r>
          </a:p>
          <a:p>
            <a:r>
              <a:rPr lang="en-US" sz="1600" dirty="0"/>
              <a:t>    border: none;</a:t>
            </a:r>
          </a:p>
          <a:p>
            <a:r>
              <a:rPr lang="en-US" sz="1600" dirty="0"/>
              <a:t>    border-radius: 4px;</a:t>
            </a:r>
          </a:p>
          <a:p>
            <a:r>
              <a:rPr lang="en-US" sz="1600" dirty="0"/>
              <a:t>}</a:t>
            </a:r>
          </a:p>
          <a:p>
            <a:endParaRPr lang="en-US" sz="1600" dirty="0"/>
          </a:p>
        </p:txBody>
      </p:sp>
      <p:sp>
        <p:nvSpPr>
          <p:cNvPr id="8" name="TextBox 7">
            <a:extLst>
              <a:ext uri="{FF2B5EF4-FFF2-40B4-BE49-F238E27FC236}">
                <a16:creationId xmlns:a16="http://schemas.microsoft.com/office/drawing/2014/main" id="{98D68A04-8370-60A9-8757-744B199282AA}"/>
              </a:ext>
            </a:extLst>
          </p:cNvPr>
          <p:cNvSpPr txBox="1"/>
          <p:nvPr/>
        </p:nvSpPr>
        <p:spPr>
          <a:xfrm>
            <a:off x="4012311" y="1618488"/>
            <a:ext cx="4167378" cy="3693319"/>
          </a:xfrm>
          <a:prstGeom prst="rect">
            <a:avLst/>
          </a:prstGeom>
          <a:noFill/>
        </p:spPr>
        <p:txBody>
          <a:bodyPr wrap="square">
            <a:spAutoFit/>
          </a:bodyPr>
          <a:lstStyle/>
          <a:p>
            <a:r>
              <a:rPr lang="en-US" sz="1800" dirty="0"/>
              <a:t>.input-control {</a:t>
            </a:r>
          </a:p>
          <a:p>
            <a:r>
              <a:rPr lang="en-US" sz="1800" dirty="0"/>
              <a:t>    display: flex;</a:t>
            </a:r>
          </a:p>
          <a:p>
            <a:r>
              <a:rPr lang="en-US" sz="1800" dirty="0"/>
              <a:t>    flex-direction: column;</a:t>
            </a:r>
          </a:p>
          <a:p>
            <a:r>
              <a:rPr lang="en-US" sz="1800" dirty="0"/>
              <a:t>}</a:t>
            </a:r>
          </a:p>
          <a:p>
            <a:endParaRPr lang="en-US" sz="1800" dirty="0"/>
          </a:p>
          <a:p>
            <a:r>
              <a:rPr lang="en-US" sz="1800" dirty="0"/>
              <a:t>.input-control input {</a:t>
            </a:r>
          </a:p>
          <a:p>
            <a:r>
              <a:rPr lang="en-US" sz="1800" dirty="0"/>
              <a:t>    border: 2px solid #f0f0f0;</a:t>
            </a:r>
          </a:p>
          <a:p>
            <a:r>
              <a:rPr lang="en-US" sz="1800" dirty="0"/>
              <a:t>	border-radius: 4px;</a:t>
            </a:r>
          </a:p>
          <a:p>
            <a:r>
              <a:rPr lang="en-US" sz="1800" dirty="0"/>
              <a:t>	display: block;</a:t>
            </a:r>
          </a:p>
          <a:p>
            <a:r>
              <a:rPr lang="en-US" sz="1800" dirty="0"/>
              <a:t>	font-size: 12px;</a:t>
            </a:r>
          </a:p>
          <a:p>
            <a:r>
              <a:rPr lang="en-US" sz="1800" dirty="0"/>
              <a:t>	padding: 10px;</a:t>
            </a:r>
          </a:p>
          <a:p>
            <a:r>
              <a:rPr lang="en-US" sz="1800" dirty="0"/>
              <a:t>	width: 100%;</a:t>
            </a:r>
          </a:p>
          <a:p>
            <a:r>
              <a:rPr lang="en-US" sz="1800" dirty="0"/>
              <a:t>}</a:t>
            </a:r>
          </a:p>
        </p:txBody>
      </p:sp>
      <p:sp>
        <p:nvSpPr>
          <p:cNvPr id="9" name="Arrow: Right 8">
            <a:extLst>
              <a:ext uri="{FF2B5EF4-FFF2-40B4-BE49-F238E27FC236}">
                <a16:creationId xmlns:a16="http://schemas.microsoft.com/office/drawing/2014/main" id="{2824CEEC-DD28-A596-F3BC-C8436257B1EB}"/>
              </a:ext>
            </a:extLst>
          </p:cNvPr>
          <p:cNvSpPr/>
          <p:nvPr/>
        </p:nvSpPr>
        <p:spPr>
          <a:xfrm>
            <a:off x="2706624" y="3547872"/>
            <a:ext cx="493776" cy="28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3490414E-5742-C5E5-0C97-7C988103FED9}"/>
              </a:ext>
            </a:extLst>
          </p:cNvPr>
          <p:cNvSpPr/>
          <p:nvPr/>
        </p:nvSpPr>
        <p:spPr>
          <a:xfrm>
            <a:off x="7685913" y="3480971"/>
            <a:ext cx="493776" cy="28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21623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428D42-429B-D286-BD66-2B94D6EB250C}"/>
              </a:ext>
            </a:extLst>
          </p:cNvPr>
          <p:cNvSpPr>
            <a:spLocks noGrp="1"/>
          </p:cNvSpPr>
          <p:nvPr>
            <p:ph type="sldNum" sz="quarter" idx="12"/>
          </p:nvPr>
        </p:nvSpPr>
        <p:spPr/>
        <p:txBody>
          <a:bodyPr/>
          <a:lstStyle/>
          <a:p>
            <a:fld id="{56EB6A26-E255-41DA-B629-B741FA01731F}" type="slidenum">
              <a:rPr lang="en-US" smtClean="0"/>
              <a:t>236</a:t>
            </a:fld>
            <a:endParaRPr lang="en-US"/>
          </a:p>
        </p:txBody>
      </p:sp>
      <p:sp>
        <p:nvSpPr>
          <p:cNvPr id="6" name="TextBox 5">
            <a:extLst>
              <a:ext uri="{FF2B5EF4-FFF2-40B4-BE49-F238E27FC236}">
                <a16:creationId xmlns:a16="http://schemas.microsoft.com/office/drawing/2014/main" id="{68A37788-4018-8F8C-91F8-BF904D12DB3D}"/>
              </a:ext>
            </a:extLst>
          </p:cNvPr>
          <p:cNvSpPr txBox="1"/>
          <p:nvPr/>
        </p:nvSpPr>
        <p:spPr>
          <a:xfrm>
            <a:off x="66294" y="0"/>
            <a:ext cx="6181344" cy="5632311"/>
          </a:xfrm>
          <a:prstGeom prst="rect">
            <a:avLst/>
          </a:prstGeom>
          <a:noFill/>
        </p:spPr>
        <p:txBody>
          <a:bodyPr wrap="square">
            <a:spAutoFit/>
          </a:bodyPr>
          <a:lstStyle/>
          <a:p>
            <a:r>
              <a:rPr lang="en-US" dirty="0"/>
              <a:t>const form = </a:t>
            </a:r>
            <a:r>
              <a:rPr lang="en-US" dirty="0" err="1"/>
              <a:t>document.getElementById</a:t>
            </a:r>
            <a:r>
              <a:rPr lang="en-US" dirty="0"/>
              <a:t>('form');</a:t>
            </a:r>
          </a:p>
          <a:p>
            <a:r>
              <a:rPr lang="en-US" dirty="0"/>
              <a:t>const username = </a:t>
            </a:r>
            <a:r>
              <a:rPr lang="en-US" dirty="0" err="1"/>
              <a:t>document.getElementById</a:t>
            </a:r>
            <a:r>
              <a:rPr lang="en-US" dirty="0"/>
              <a:t>('username');</a:t>
            </a:r>
          </a:p>
          <a:p>
            <a:r>
              <a:rPr lang="en-US" dirty="0"/>
              <a:t>const email = </a:t>
            </a:r>
            <a:r>
              <a:rPr lang="en-US" dirty="0" err="1"/>
              <a:t>document.getElementById</a:t>
            </a:r>
            <a:r>
              <a:rPr lang="en-US" dirty="0"/>
              <a:t>('email');</a:t>
            </a:r>
          </a:p>
          <a:p>
            <a:r>
              <a:rPr lang="en-US" dirty="0"/>
              <a:t>const password = </a:t>
            </a:r>
            <a:r>
              <a:rPr lang="en-US" dirty="0" err="1"/>
              <a:t>document.getElementById</a:t>
            </a:r>
            <a:r>
              <a:rPr lang="en-US" dirty="0"/>
              <a:t>('password');</a:t>
            </a:r>
          </a:p>
          <a:p>
            <a:r>
              <a:rPr lang="en-US" dirty="0"/>
              <a:t>const password2 = </a:t>
            </a:r>
            <a:r>
              <a:rPr lang="en-US" dirty="0" err="1"/>
              <a:t>document.getElementById</a:t>
            </a:r>
            <a:r>
              <a:rPr lang="en-US" dirty="0"/>
              <a:t>('password2');</a:t>
            </a:r>
          </a:p>
          <a:p>
            <a:endParaRPr lang="en-US" dirty="0"/>
          </a:p>
          <a:p>
            <a:r>
              <a:rPr lang="en-US" dirty="0" err="1"/>
              <a:t>form.addEventListener</a:t>
            </a:r>
            <a:r>
              <a:rPr lang="en-US" dirty="0"/>
              <a:t>('submit', e =&gt; {</a:t>
            </a:r>
          </a:p>
          <a:p>
            <a:r>
              <a:rPr lang="en-US" dirty="0"/>
              <a:t>    </a:t>
            </a:r>
            <a:r>
              <a:rPr lang="en-US" dirty="0" err="1"/>
              <a:t>e.preventDefault</a:t>
            </a:r>
            <a:r>
              <a:rPr lang="en-US" dirty="0"/>
              <a:t>();</a:t>
            </a:r>
          </a:p>
          <a:p>
            <a:endParaRPr lang="en-US" dirty="0"/>
          </a:p>
          <a:p>
            <a:r>
              <a:rPr lang="en-US" dirty="0"/>
              <a:t>    </a:t>
            </a:r>
            <a:r>
              <a:rPr lang="en-US" dirty="0" err="1"/>
              <a:t>validateInputs</a:t>
            </a:r>
            <a:r>
              <a:rPr lang="en-US" dirty="0"/>
              <a:t>();</a:t>
            </a:r>
          </a:p>
          <a:p>
            <a:r>
              <a:rPr lang="en-US" dirty="0"/>
              <a:t>});</a:t>
            </a:r>
          </a:p>
          <a:p>
            <a:endParaRPr lang="en-US" dirty="0"/>
          </a:p>
          <a:p>
            <a:r>
              <a:rPr lang="en-US" dirty="0"/>
              <a:t>const </a:t>
            </a:r>
            <a:r>
              <a:rPr lang="en-US" dirty="0" err="1"/>
              <a:t>setError</a:t>
            </a:r>
            <a:r>
              <a:rPr lang="en-US" dirty="0"/>
              <a:t> = (element, message) =&gt; {</a:t>
            </a:r>
          </a:p>
          <a:p>
            <a:r>
              <a:rPr lang="en-US" dirty="0"/>
              <a:t>    const </a:t>
            </a:r>
            <a:r>
              <a:rPr lang="en-US" dirty="0" err="1"/>
              <a:t>inputControl</a:t>
            </a:r>
            <a:r>
              <a:rPr lang="en-US" dirty="0"/>
              <a:t> = </a:t>
            </a:r>
            <a:r>
              <a:rPr lang="en-US" dirty="0" err="1"/>
              <a:t>element.parentElement</a:t>
            </a:r>
            <a:r>
              <a:rPr lang="en-US" dirty="0"/>
              <a:t>;</a:t>
            </a:r>
          </a:p>
          <a:p>
            <a:r>
              <a:rPr lang="en-US" dirty="0"/>
              <a:t>    const </a:t>
            </a:r>
            <a:r>
              <a:rPr lang="en-US" dirty="0" err="1"/>
              <a:t>errorDisplay</a:t>
            </a:r>
            <a:r>
              <a:rPr lang="en-US" dirty="0"/>
              <a:t> = </a:t>
            </a:r>
            <a:r>
              <a:rPr lang="en-US" dirty="0" err="1"/>
              <a:t>inputControl.querySelector</a:t>
            </a:r>
            <a:r>
              <a:rPr lang="en-US" dirty="0"/>
              <a:t>('.error');</a:t>
            </a:r>
          </a:p>
          <a:p>
            <a:endParaRPr lang="en-US" dirty="0"/>
          </a:p>
          <a:p>
            <a:r>
              <a:rPr lang="en-US" dirty="0"/>
              <a:t>    </a:t>
            </a:r>
            <a:r>
              <a:rPr lang="en-US" dirty="0" err="1"/>
              <a:t>errorDisplay.innerText</a:t>
            </a:r>
            <a:r>
              <a:rPr lang="en-US" dirty="0"/>
              <a:t> = message;</a:t>
            </a:r>
          </a:p>
          <a:p>
            <a:r>
              <a:rPr lang="en-US" dirty="0"/>
              <a:t>    </a:t>
            </a:r>
            <a:r>
              <a:rPr lang="en-US" dirty="0" err="1"/>
              <a:t>inputControl.classList.add</a:t>
            </a:r>
            <a:r>
              <a:rPr lang="en-US" dirty="0"/>
              <a:t>('error');</a:t>
            </a:r>
          </a:p>
          <a:p>
            <a:r>
              <a:rPr lang="en-US" dirty="0"/>
              <a:t>    </a:t>
            </a:r>
            <a:r>
              <a:rPr lang="en-US" dirty="0" err="1"/>
              <a:t>inputControl.classList.remove</a:t>
            </a:r>
            <a:r>
              <a:rPr lang="en-US" dirty="0"/>
              <a:t>('success')</a:t>
            </a:r>
          </a:p>
          <a:p>
            <a:r>
              <a:rPr lang="en-US" dirty="0"/>
              <a:t>}</a:t>
            </a:r>
          </a:p>
        </p:txBody>
      </p:sp>
      <p:sp>
        <p:nvSpPr>
          <p:cNvPr id="8" name="TextBox 7">
            <a:extLst>
              <a:ext uri="{FF2B5EF4-FFF2-40B4-BE49-F238E27FC236}">
                <a16:creationId xmlns:a16="http://schemas.microsoft.com/office/drawing/2014/main" id="{15A47A41-F9F7-5B62-BBB6-7B7ED895B8A7}"/>
              </a:ext>
            </a:extLst>
          </p:cNvPr>
          <p:cNvSpPr txBox="1"/>
          <p:nvPr/>
        </p:nvSpPr>
        <p:spPr>
          <a:xfrm>
            <a:off x="6097524" y="-96369"/>
            <a:ext cx="6094476" cy="4801314"/>
          </a:xfrm>
          <a:prstGeom prst="rect">
            <a:avLst/>
          </a:prstGeom>
          <a:noFill/>
        </p:spPr>
        <p:txBody>
          <a:bodyPr wrap="square">
            <a:spAutoFit/>
          </a:bodyPr>
          <a:lstStyle/>
          <a:p>
            <a:endParaRPr lang="en-US" dirty="0"/>
          </a:p>
          <a:p>
            <a:r>
              <a:rPr lang="en-US" dirty="0"/>
              <a:t>const </a:t>
            </a:r>
            <a:r>
              <a:rPr lang="en-US" dirty="0" err="1"/>
              <a:t>setSuccess</a:t>
            </a:r>
            <a:r>
              <a:rPr lang="en-US" dirty="0"/>
              <a:t> = element =&gt; {</a:t>
            </a:r>
          </a:p>
          <a:p>
            <a:r>
              <a:rPr lang="en-US" dirty="0"/>
              <a:t>    const </a:t>
            </a:r>
            <a:r>
              <a:rPr lang="en-US" dirty="0" err="1"/>
              <a:t>inputControl</a:t>
            </a:r>
            <a:r>
              <a:rPr lang="en-US" dirty="0"/>
              <a:t> = </a:t>
            </a:r>
            <a:r>
              <a:rPr lang="en-US" dirty="0" err="1"/>
              <a:t>element.parentElement</a:t>
            </a:r>
            <a:r>
              <a:rPr lang="en-US" dirty="0"/>
              <a:t>;</a:t>
            </a:r>
          </a:p>
          <a:p>
            <a:r>
              <a:rPr lang="en-US" dirty="0"/>
              <a:t>    const </a:t>
            </a:r>
            <a:r>
              <a:rPr lang="en-US" dirty="0" err="1"/>
              <a:t>errorDisplay</a:t>
            </a:r>
            <a:r>
              <a:rPr lang="en-US" dirty="0"/>
              <a:t> = </a:t>
            </a:r>
            <a:r>
              <a:rPr lang="en-US" dirty="0" err="1"/>
              <a:t>inputControl.querySelector</a:t>
            </a:r>
            <a:r>
              <a:rPr lang="en-US" dirty="0"/>
              <a:t>('.error');</a:t>
            </a:r>
          </a:p>
          <a:p>
            <a:endParaRPr lang="en-US" dirty="0"/>
          </a:p>
          <a:p>
            <a:r>
              <a:rPr lang="en-US" dirty="0"/>
              <a:t>    </a:t>
            </a:r>
            <a:r>
              <a:rPr lang="en-US" dirty="0" err="1"/>
              <a:t>errorDisplay.innerText</a:t>
            </a:r>
            <a:r>
              <a:rPr lang="en-US" dirty="0"/>
              <a:t> = '';</a:t>
            </a:r>
          </a:p>
          <a:p>
            <a:r>
              <a:rPr lang="en-US" dirty="0"/>
              <a:t>    </a:t>
            </a:r>
            <a:r>
              <a:rPr lang="en-US" dirty="0" err="1"/>
              <a:t>inputControl.classList.add</a:t>
            </a:r>
            <a:r>
              <a:rPr lang="en-US" dirty="0"/>
              <a:t>('success');</a:t>
            </a:r>
          </a:p>
          <a:p>
            <a:r>
              <a:rPr lang="en-US" dirty="0"/>
              <a:t>    </a:t>
            </a:r>
            <a:r>
              <a:rPr lang="en-US" dirty="0" err="1"/>
              <a:t>inputControl.classList.remove</a:t>
            </a:r>
            <a:r>
              <a:rPr lang="en-US" dirty="0"/>
              <a:t>('error');</a:t>
            </a:r>
          </a:p>
          <a:p>
            <a:r>
              <a:rPr lang="en-US" dirty="0"/>
              <a:t>};</a:t>
            </a:r>
          </a:p>
          <a:p>
            <a:endParaRPr lang="en-US" dirty="0"/>
          </a:p>
          <a:p>
            <a:r>
              <a:rPr lang="en-US" dirty="0"/>
              <a:t>const </a:t>
            </a:r>
            <a:r>
              <a:rPr lang="en-US" dirty="0" err="1"/>
              <a:t>isValidEmail</a:t>
            </a:r>
            <a:r>
              <a:rPr lang="en-US" dirty="0"/>
              <a:t> = email =&gt; {</a:t>
            </a:r>
          </a:p>
          <a:p>
            <a:r>
              <a:rPr lang="en-US" dirty="0"/>
              <a:t>    const re = /^(([^&lt;&gt;()[\]\\.,;:\s@"]+(\.[^&lt;&gt;()[\]\\.,;:\s@"]+)*)|(".+"))@((\[[0-9]{1,3}\.[0-9]{1,3}\.[0-9]{1,3}\.[0-9]{1,3}\])|(([a-zA-Z\-0-9]+\.)+[a-zA-Z]{2,}))$/;</a:t>
            </a:r>
          </a:p>
          <a:p>
            <a:r>
              <a:rPr lang="en-US" dirty="0"/>
              <a:t>    return </a:t>
            </a:r>
            <a:r>
              <a:rPr lang="en-US" dirty="0" err="1"/>
              <a:t>re.test</a:t>
            </a:r>
            <a:r>
              <a:rPr lang="en-US" dirty="0"/>
              <a:t>(String(email).</a:t>
            </a:r>
            <a:r>
              <a:rPr lang="en-US" dirty="0" err="1"/>
              <a:t>toLowerCase</a:t>
            </a:r>
            <a:r>
              <a:rPr lang="en-US" dirty="0"/>
              <a:t>());</a:t>
            </a:r>
          </a:p>
          <a:p>
            <a:r>
              <a:rPr lang="en-US" dirty="0"/>
              <a:t>}</a:t>
            </a:r>
          </a:p>
        </p:txBody>
      </p:sp>
      <p:sp>
        <p:nvSpPr>
          <p:cNvPr id="9" name="Arrow: Right 8">
            <a:extLst>
              <a:ext uri="{FF2B5EF4-FFF2-40B4-BE49-F238E27FC236}">
                <a16:creationId xmlns:a16="http://schemas.microsoft.com/office/drawing/2014/main" id="{61938DFB-3263-A106-7560-3DCC7F67C744}"/>
              </a:ext>
            </a:extLst>
          </p:cNvPr>
          <p:cNvSpPr/>
          <p:nvPr/>
        </p:nvSpPr>
        <p:spPr>
          <a:xfrm>
            <a:off x="4361688" y="2674423"/>
            <a:ext cx="493776" cy="28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59814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C193D-758B-13F3-5829-9AE535367242}"/>
              </a:ext>
            </a:extLst>
          </p:cNvPr>
          <p:cNvSpPr>
            <a:spLocks noGrp="1"/>
          </p:cNvSpPr>
          <p:nvPr>
            <p:ph type="sldNum" sz="quarter" idx="12"/>
          </p:nvPr>
        </p:nvSpPr>
        <p:spPr/>
        <p:txBody>
          <a:bodyPr/>
          <a:lstStyle/>
          <a:p>
            <a:fld id="{56EB6A26-E255-41DA-B629-B741FA01731F}" type="slidenum">
              <a:rPr lang="en-US" smtClean="0"/>
              <a:t>237</a:t>
            </a:fld>
            <a:endParaRPr lang="en-US"/>
          </a:p>
        </p:txBody>
      </p:sp>
      <p:sp>
        <p:nvSpPr>
          <p:cNvPr id="3" name="TextBox 2">
            <a:extLst>
              <a:ext uri="{FF2B5EF4-FFF2-40B4-BE49-F238E27FC236}">
                <a16:creationId xmlns:a16="http://schemas.microsoft.com/office/drawing/2014/main" id="{DA490FDC-D2D4-1197-75C9-665F89C358EA}"/>
              </a:ext>
            </a:extLst>
          </p:cNvPr>
          <p:cNvSpPr txBox="1"/>
          <p:nvPr/>
        </p:nvSpPr>
        <p:spPr>
          <a:xfrm>
            <a:off x="6345174" y="274320"/>
            <a:ext cx="6094476" cy="5355312"/>
          </a:xfrm>
          <a:prstGeom prst="rect">
            <a:avLst/>
          </a:prstGeom>
          <a:noFill/>
        </p:spPr>
        <p:txBody>
          <a:bodyPr wrap="square">
            <a:spAutoFit/>
          </a:bodyPr>
          <a:lstStyle/>
          <a:p>
            <a:endParaRPr lang="en-US" dirty="0"/>
          </a:p>
          <a:p>
            <a:r>
              <a:rPr lang="en-US" dirty="0"/>
              <a:t>    if(</a:t>
            </a:r>
            <a:r>
              <a:rPr lang="en-US" dirty="0" err="1"/>
              <a:t>passwordValue</a:t>
            </a:r>
            <a:r>
              <a:rPr lang="en-US" dirty="0"/>
              <a:t> === '') {</a:t>
            </a:r>
          </a:p>
          <a:p>
            <a:r>
              <a:rPr lang="en-US" dirty="0"/>
              <a:t>        </a:t>
            </a:r>
            <a:r>
              <a:rPr lang="en-US" dirty="0" err="1"/>
              <a:t>setError</a:t>
            </a:r>
            <a:r>
              <a:rPr lang="en-US" dirty="0"/>
              <a:t>(password, 'Password is required');</a:t>
            </a:r>
          </a:p>
          <a:p>
            <a:r>
              <a:rPr lang="en-US" dirty="0"/>
              <a:t>    } else if (</a:t>
            </a:r>
            <a:r>
              <a:rPr lang="en-US" dirty="0" err="1"/>
              <a:t>passwordValue.length</a:t>
            </a:r>
            <a:r>
              <a:rPr lang="en-US" dirty="0"/>
              <a:t> &lt; 8 ) {</a:t>
            </a:r>
          </a:p>
          <a:p>
            <a:r>
              <a:rPr lang="en-US" dirty="0"/>
              <a:t>        </a:t>
            </a:r>
            <a:r>
              <a:rPr lang="en-US" dirty="0" err="1"/>
              <a:t>setError</a:t>
            </a:r>
            <a:r>
              <a:rPr lang="en-US" dirty="0"/>
              <a:t>(password, 'Password must be at least 8 character.')</a:t>
            </a:r>
          </a:p>
          <a:p>
            <a:r>
              <a:rPr lang="en-US" dirty="0"/>
              <a:t>    } else {</a:t>
            </a:r>
          </a:p>
          <a:p>
            <a:r>
              <a:rPr lang="en-US" dirty="0"/>
              <a:t>        </a:t>
            </a:r>
            <a:r>
              <a:rPr lang="en-US" dirty="0" err="1"/>
              <a:t>setSuccess</a:t>
            </a:r>
            <a:r>
              <a:rPr lang="en-US" dirty="0"/>
              <a:t>(password);</a:t>
            </a:r>
          </a:p>
          <a:p>
            <a:r>
              <a:rPr lang="en-US" dirty="0"/>
              <a:t>    }</a:t>
            </a:r>
          </a:p>
          <a:p>
            <a:endParaRPr lang="en-US" dirty="0"/>
          </a:p>
          <a:p>
            <a:r>
              <a:rPr lang="en-US" dirty="0"/>
              <a:t>    if(password2Value === '') {</a:t>
            </a:r>
          </a:p>
          <a:p>
            <a:r>
              <a:rPr lang="en-US" dirty="0"/>
              <a:t>        </a:t>
            </a:r>
            <a:r>
              <a:rPr lang="en-US" dirty="0" err="1"/>
              <a:t>setError</a:t>
            </a:r>
            <a:r>
              <a:rPr lang="en-US" dirty="0"/>
              <a:t>(password2, 'Please confirm your password');</a:t>
            </a:r>
          </a:p>
          <a:p>
            <a:r>
              <a:rPr lang="en-US" dirty="0"/>
              <a:t>    } else if (password2Value !== </a:t>
            </a:r>
            <a:r>
              <a:rPr lang="en-US" dirty="0" err="1"/>
              <a:t>passwordValue</a:t>
            </a:r>
            <a:r>
              <a:rPr lang="en-US" dirty="0"/>
              <a:t>) {</a:t>
            </a:r>
          </a:p>
          <a:p>
            <a:r>
              <a:rPr lang="en-US" dirty="0"/>
              <a:t>        </a:t>
            </a:r>
            <a:r>
              <a:rPr lang="en-US" dirty="0" err="1"/>
              <a:t>setError</a:t>
            </a:r>
            <a:r>
              <a:rPr lang="en-US" dirty="0"/>
              <a:t>(password2, "Passwords doesn't match");</a:t>
            </a:r>
          </a:p>
          <a:p>
            <a:r>
              <a:rPr lang="en-US" dirty="0"/>
              <a:t>    } else {</a:t>
            </a:r>
          </a:p>
          <a:p>
            <a:r>
              <a:rPr lang="en-US" dirty="0"/>
              <a:t>        </a:t>
            </a:r>
            <a:r>
              <a:rPr lang="en-US" dirty="0" err="1"/>
              <a:t>setSuccess</a:t>
            </a:r>
            <a:r>
              <a:rPr lang="en-US" dirty="0"/>
              <a:t>(password2);</a:t>
            </a:r>
          </a:p>
          <a:p>
            <a:r>
              <a:rPr lang="en-US" dirty="0"/>
              <a:t>    }</a:t>
            </a:r>
          </a:p>
          <a:p>
            <a:endParaRPr lang="en-US" dirty="0"/>
          </a:p>
          <a:p>
            <a:r>
              <a:rPr lang="en-US" dirty="0"/>
              <a:t>};</a:t>
            </a:r>
          </a:p>
        </p:txBody>
      </p:sp>
      <p:sp>
        <p:nvSpPr>
          <p:cNvPr id="5" name="TextBox 4">
            <a:extLst>
              <a:ext uri="{FF2B5EF4-FFF2-40B4-BE49-F238E27FC236}">
                <a16:creationId xmlns:a16="http://schemas.microsoft.com/office/drawing/2014/main" id="{4A4EE141-3F33-29A3-F28B-E8CA9D3C361F}"/>
              </a:ext>
            </a:extLst>
          </p:cNvPr>
          <p:cNvSpPr txBox="1"/>
          <p:nvPr/>
        </p:nvSpPr>
        <p:spPr>
          <a:xfrm>
            <a:off x="274320" y="-2679"/>
            <a:ext cx="6217920" cy="5632311"/>
          </a:xfrm>
          <a:prstGeom prst="rect">
            <a:avLst/>
          </a:prstGeom>
          <a:noFill/>
        </p:spPr>
        <p:txBody>
          <a:bodyPr wrap="square">
            <a:spAutoFit/>
          </a:bodyPr>
          <a:lstStyle/>
          <a:p>
            <a:endParaRPr lang="en-US" dirty="0"/>
          </a:p>
          <a:p>
            <a:r>
              <a:rPr lang="en-US" dirty="0"/>
              <a:t>const </a:t>
            </a:r>
            <a:r>
              <a:rPr lang="en-US" dirty="0" err="1"/>
              <a:t>validateInputs</a:t>
            </a:r>
            <a:r>
              <a:rPr lang="en-US" dirty="0"/>
              <a:t> = () =&gt; {</a:t>
            </a:r>
          </a:p>
          <a:p>
            <a:r>
              <a:rPr lang="en-US" dirty="0"/>
              <a:t>    const </a:t>
            </a:r>
            <a:r>
              <a:rPr lang="en-US" dirty="0" err="1"/>
              <a:t>usernameValue</a:t>
            </a:r>
            <a:r>
              <a:rPr lang="en-US" dirty="0"/>
              <a:t> = </a:t>
            </a:r>
            <a:r>
              <a:rPr lang="en-US" dirty="0" err="1"/>
              <a:t>username.value.trim</a:t>
            </a:r>
            <a:r>
              <a:rPr lang="en-US" dirty="0"/>
              <a:t>();</a:t>
            </a:r>
          </a:p>
          <a:p>
            <a:r>
              <a:rPr lang="en-US" dirty="0"/>
              <a:t>    const </a:t>
            </a:r>
            <a:r>
              <a:rPr lang="en-US" dirty="0" err="1"/>
              <a:t>emailValue</a:t>
            </a:r>
            <a:r>
              <a:rPr lang="en-US" dirty="0"/>
              <a:t> = </a:t>
            </a:r>
            <a:r>
              <a:rPr lang="en-US" dirty="0" err="1"/>
              <a:t>email.value.trim</a:t>
            </a:r>
            <a:r>
              <a:rPr lang="en-US" dirty="0"/>
              <a:t>();</a:t>
            </a:r>
          </a:p>
          <a:p>
            <a:r>
              <a:rPr lang="en-US" dirty="0"/>
              <a:t>    const </a:t>
            </a:r>
            <a:r>
              <a:rPr lang="en-US" dirty="0" err="1"/>
              <a:t>passwordValue</a:t>
            </a:r>
            <a:r>
              <a:rPr lang="en-US" dirty="0"/>
              <a:t> = </a:t>
            </a:r>
            <a:r>
              <a:rPr lang="en-US" dirty="0" err="1"/>
              <a:t>password.value.trim</a:t>
            </a:r>
            <a:r>
              <a:rPr lang="en-US" dirty="0"/>
              <a:t>();</a:t>
            </a:r>
          </a:p>
          <a:p>
            <a:r>
              <a:rPr lang="en-US" dirty="0"/>
              <a:t>    const password2Value = password2.value.trim();</a:t>
            </a:r>
          </a:p>
          <a:p>
            <a:endParaRPr lang="en-US" dirty="0"/>
          </a:p>
          <a:p>
            <a:r>
              <a:rPr lang="en-US" dirty="0"/>
              <a:t>    if(</a:t>
            </a:r>
            <a:r>
              <a:rPr lang="en-US" dirty="0" err="1"/>
              <a:t>usernameValue</a:t>
            </a:r>
            <a:r>
              <a:rPr lang="en-US" dirty="0"/>
              <a:t> === '') {</a:t>
            </a:r>
          </a:p>
          <a:p>
            <a:r>
              <a:rPr lang="en-US" dirty="0"/>
              <a:t>        </a:t>
            </a:r>
            <a:r>
              <a:rPr lang="en-US" dirty="0" err="1"/>
              <a:t>setError</a:t>
            </a:r>
            <a:r>
              <a:rPr lang="en-US" dirty="0"/>
              <a:t>(username, 'Username is required');</a:t>
            </a:r>
          </a:p>
          <a:p>
            <a:r>
              <a:rPr lang="en-US" dirty="0"/>
              <a:t>    } else {</a:t>
            </a:r>
          </a:p>
          <a:p>
            <a:r>
              <a:rPr lang="en-US" dirty="0"/>
              <a:t>        </a:t>
            </a:r>
            <a:r>
              <a:rPr lang="en-US" dirty="0" err="1"/>
              <a:t>setSuccess</a:t>
            </a:r>
            <a:r>
              <a:rPr lang="en-US" dirty="0"/>
              <a:t>(username);</a:t>
            </a:r>
          </a:p>
          <a:p>
            <a:r>
              <a:rPr lang="en-US" dirty="0"/>
              <a:t>    }</a:t>
            </a:r>
          </a:p>
          <a:p>
            <a:endParaRPr lang="en-US" dirty="0"/>
          </a:p>
          <a:p>
            <a:r>
              <a:rPr lang="en-US" dirty="0"/>
              <a:t>    if(</a:t>
            </a:r>
            <a:r>
              <a:rPr lang="en-US" dirty="0" err="1"/>
              <a:t>emailValue</a:t>
            </a:r>
            <a:r>
              <a:rPr lang="en-US" dirty="0"/>
              <a:t> === '') {</a:t>
            </a:r>
          </a:p>
          <a:p>
            <a:r>
              <a:rPr lang="en-US" dirty="0"/>
              <a:t>        </a:t>
            </a:r>
            <a:r>
              <a:rPr lang="en-US" dirty="0" err="1"/>
              <a:t>setError</a:t>
            </a:r>
            <a:r>
              <a:rPr lang="en-US" dirty="0"/>
              <a:t>(email, 'Email is required');</a:t>
            </a:r>
          </a:p>
          <a:p>
            <a:r>
              <a:rPr lang="en-US" dirty="0"/>
              <a:t>    } else if (!</a:t>
            </a:r>
            <a:r>
              <a:rPr lang="en-US" dirty="0" err="1"/>
              <a:t>isValidEmail</a:t>
            </a:r>
            <a:r>
              <a:rPr lang="en-US" dirty="0"/>
              <a:t>(</a:t>
            </a:r>
            <a:r>
              <a:rPr lang="en-US" dirty="0" err="1"/>
              <a:t>emailValue</a:t>
            </a:r>
            <a:r>
              <a:rPr lang="en-US" dirty="0"/>
              <a:t>)) {</a:t>
            </a:r>
          </a:p>
          <a:p>
            <a:r>
              <a:rPr lang="en-US" dirty="0"/>
              <a:t>        </a:t>
            </a:r>
            <a:r>
              <a:rPr lang="en-US" dirty="0" err="1"/>
              <a:t>setError</a:t>
            </a:r>
            <a:r>
              <a:rPr lang="en-US" dirty="0"/>
              <a:t>(email, 'Provide a valid email address');</a:t>
            </a:r>
          </a:p>
          <a:p>
            <a:r>
              <a:rPr lang="en-US" dirty="0"/>
              <a:t>    } else {</a:t>
            </a:r>
          </a:p>
          <a:p>
            <a:r>
              <a:rPr lang="en-US" dirty="0"/>
              <a:t>        </a:t>
            </a:r>
            <a:r>
              <a:rPr lang="en-US" dirty="0" err="1"/>
              <a:t>setSuccess</a:t>
            </a:r>
            <a:r>
              <a:rPr lang="en-US" dirty="0"/>
              <a:t>(email);</a:t>
            </a:r>
          </a:p>
          <a:p>
            <a:r>
              <a:rPr lang="en-US" dirty="0"/>
              <a:t>    }</a:t>
            </a:r>
          </a:p>
        </p:txBody>
      </p:sp>
      <p:sp>
        <p:nvSpPr>
          <p:cNvPr id="6" name="Arrow: Right 5">
            <a:extLst>
              <a:ext uri="{FF2B5EF4-FFF2-40B4-BE49-F238E27FC236}">
                <a16:creationId xmlns:a16="http://schemas.microsoft.com/office/drawing/2014/main" id="{42CE6839-E90A-A6CD-F9AC-DA7C869E8243}"/>
              </a:ext>
            </a:extLst>
          </p:cNvPr>
          <p:cNvSpPr/>
          <p:nvPr/>
        </p:nvSpPr>
        <p:spPr>
          <a:xfrm>
            <a:off x="5193792" y="2942832"/>
            <a:ext cx="493776" cy="283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183992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18FA05-A3CF-748A-B262-776CE98576E9}"/>
              </a:ext>
            </a:extLst>
          </p:cNvPr>
          <p:cNvSpPr>
            <a:spLocks noGrp="1"/>
          </p:cNvSpPr>
          <p:nvPr>
            <p:ph type="sldNum" sz="quarter" idx="12"/>
          </p:nvPr>
        </p:nvSpPr>
        <p:spPr/>
        <p:txBody>
          <a:bodyPr/>
          <a:lstStyle/>
          <a:p>
            <a:fld id="{56EB6A26-E255-41DA-B629-B741FA01731F}" type="slidenum">
              <a:rPr lang="en-US" smtClean="0"/>
              <a:t>238</a:t>
            </a:fld>
            <a:endParaRPr lang="en-US"/>
          </a:p>
        </p:txBody>
      </p:sp>
      <p:pic>
        <p:nvPicPr>
          <p:cNvPr id="4" name="Picture 3">
            <a:extLst>
              <a:ext uri="{FF2B5EF4-FFF2-40B4-BE49-F238E27FC236}">
                <a16:creationId xmlns:a16="http://schemas.microsoft.com/office/drawing/2014/main" id="{9BF47FEE-5EAC-788D-36D7-F3473F18FC67}"/>
              </a:ext>
            </a:extLst>
          </p:cNvPr>
          <p:cNvPicPr>
            <a:picLocks noChangeAspect="1"/>
          </p:cNvPicPr>
          <p:nvPr/>
        </p:nvPicPr>
        <p:blipFill rotWithShape="1">
          <a:blip r:embed="rId2"/>
          <a:srcRect l="24875" t="10844" r="23717" b="12145"/>
          <a:stretch/>
        </p:blipFill>
        <p:spPr>
          <a:xfrm>
            <a:off x="182880" y="91440"/>
            <a:ext cx="3968496" cy="4480560"/>
          </a:xfrm>
          <a:prstGeom prst="rect">
            <a:avLst/>
          </a:prstGeom>
        </p:spPr>
      </p:pic>
      <p:pic>
        <p:nvPicPr>
          <p:cNvPr id="6" name="Picture 5">
            <a:extLst>
              <a:ext uri="{FF2B5EF4-FFF2-40B4-BE49-F238E27FC236}">
                <a16:creationId xmlns:a16="http://schemas.microsoft.com/office/drawing/2014/main" id="{C1FF1854-BF1C-500B-43EB-9CE790FE6781}"/>
              </a:ext>
            </a:extLst>
          </p:cNvPr>
          <p:cNvPicPr>
            <a:picLocks noChangeAspect="1"/>
          </p:cNvPicPr>
          <p:nvPr/>
        </p:nvPicPr>
        <p:blipFill>
          <a:blip r:embed="rId3"/>
          <a:stretch>
            <a:fillRect/>
          </a:stretch>
        </p:blipFill>
        <p:spPr>
          <a:xfrm>
            <a:off x="4781129" y="172719"/>
            <a:ext cx="4927893" cy="5706873"/>
          </a:xfrm>
          <a:prstGeom prst="rect">
            <a:avLst/>
          </a:prstGeom>
        </p:spPr>
      </p:pic>
    </p:spTree>
    <p:extLst>
      <p:ext uri="{BB962C8B-B14F-4D97-AF65-F5344CB8AC3E}">
        <p14:creationId xmlns:p14="http://schemas.microsoft.com/office/powerpoint/2010/main" val="57754748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E24264-C12A-0193-666F-0434E2AFFCD3}"/>
              </a:ext>
            </a:extLst>
          </p:cNvPr>
          <p:cNvSpPr>
            <a:spLocks noGrp="1"/>
          </p:cNvSpPr>
          <p:nvPr>
            <p:ph type="sldNum" sz="quarter" idx="12"/>
          </p:nvPr>
        </p:nvSpPr>
        <p:spPr/>
        <p:txBody>
          <a:bodyPr/>
          <a:lstStyle/>
          <a:p>
            <a:fld id="{56EB6A26-E255-41DA-B629-B741FA01731F}" type="slidenum">
              <a:rPr lang="en-US" smtClean="0"/>
              <a:t>239</a:t>
            </a:fld>
            <a:endParaRPr lang="en-US"/>
          </a:p>
        </p:txBody>
      </p:sp>
      <p:pic>
        <p:nvPicPr>
          <p:cNvPr id="4" name="Picture 3">
            <a:extLst>
              <a:ext uri="{FF2B5EF4-FFF2-40B4-BE49-F238E27FC236}">
                <a16:creationId xmlns:a16="http://schemas.microsoft.com/office/drawing/2014/main" id="{3DA8718E-6DA5-DFE9-ACA4-83E42F32C435}"/>
              </a:ext>
            </a:extLst>
          </p:cNvPr>
          <p:cNvPicPr>
            <a:picLocks noChangeAspect="1"/>
          </p:cNvPicPr>
          <p:nvPr/>
        </p:nvPicPr>
        <p:blipFill>
          <a:blip r:embed="rId2"/>
          <a:stretch>
            <a:fillRect/>
          </a:stretch>
        </p:blipFill>
        <p:spPr>
          <a:xfrm>
            <a:off x="1038225" y="819150"/>
            <a:ext cx="10115550" cy="5219700"/>
          </a:xfrm>
          <a:prstGeom prst="rect">
            <a:avLst/>
          </a:prstGeom>
        </p:spPr>
      </p:pic>
    </p:spTree>
    <p:extLst>
      <p:ext uri="{BB962C8B-B14F-4D97-AF65-F5344CB8AC3E}">
        <p14:creationId xmlns:p14="http://schemas.microsoft.com/office/powerpoint/2010/main" val="346112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DA9E-27EA-3EB2-696B-C3F442B80E46}"/>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823DF56E-FD31-2C16-B551-74F2996F2CB4}"/>
              </a:ext>
            </a:extLst>
          </p:cNvPr>
          <p:cNvSpPr>
            <a:spLocks noGrp="1"/>
          </p:cNvSpPr>
          <p:nvPr>
            <p:ph idx="1"/>
          </p:nvPr>
        </p:nvSpPr>
        <p:spPr/>
        <p:txBody>
          <a:bodyPr>
            <a:normAutofit fontScale="92500" lnSpcReduction="20000"/>
          </a:bodyPr>
          <a:lstStyle/>
          <a:p>
            <a:r>
              <a:rPr lang="en-US" b="1" dirty="0"/>
              <a:t>Launching an application on the client’s computer: </a:t>
            </a:r>
            <a:r>
              <a:rPr lang="en-US" dirty="0"/>
              <a:t>JS is not used to create stand-alone applications, it is only used to add some functionality in any web page.</a:t>
            </a:r>
          </a:p>
          <a:p>
            <a:r>
              <a:rPr lang="en-US" b="1" dirty="0"/>
              <a:t>Reading or writing files: </a:t>
            </a:r>
            <a:r>
              <a:rPr lang="en-US" dirty="0"/>
              <a:t>JavaScript cant read and write files into the client machines. It can only be used as a utility language to develop any web </a:t>
            </a:r>
            <a:r>
              <a:rPr lang="en-US" dirty="0" err="1"/>
              <a:t>site.Retrieving</a:t>
            </a:r>
            <a:r>
              <a:rPr lang="en-US" dirty="0"/>
              <a:t> the text contents of HTML pages or files from the server.</a:t>
            </a:r>
          </a:p>
          <a:p>
            <a:r>
              <a:rPr lang="en-US" dirty="0"/>
              <a:t>Reading and writing files to the server: JavaScript can read and write to any file in the server as well.</a:t>
            </a:r>
          </a:p>
          <a:p>
            <a:r>
              <a:rPr lang="en-US" b="1" dirty="0"/>
              <a:t>Sending secret e-mails from website visitors to you: </a:t>
            </a:r>
            <a:r>
              <a:rPr lang="en-US" dirty="0"/>
              <a:t>JS cant be used to send emails to the visitors or users of the website. This can be done only with server-side scripting.</a:t>
            </a:r>
          </a:p>
          <a:p>
            <a:r>
              <a:rPr lang="en-US" b="1" dirty="0"/>
              <a:t>Cannot create database application: </a:t>
            </a:r>
            <a:r>
              <a:rPr lang="en-US" dirty="0"/>
              <a:t>By using you cant connect the website to the </a:t>
            </a:r>
            <a:r>
              <a:rPr lang="en-US" dirty="0" err="1"/>
              <a:t>database.For</a:t>
            </a:r>
            <a:r>
              <a:rPr lang="en-US" dirty="0"/>
              <a:t> this you need to use server side scripting</a:t>
            </a:r>
          </a:p>
        </p:txBody>
      </p:sp>
      <p:sp>
        <p:nvSpPr>
          <p:cNvPr id="4" name="Slide Number Placeholder 3">
            <a:extLst>
              <a:ext uri="{FF2B5EF4-FFF2-40B4-BE49-F238E27FC236}">
                <a16:creationId xmlns:a16="http://schemas.microsoft.com/office/drawing/2014/main" id="{861EFE42-4174-98E6-E562-431958F757D1}"/>
              </a:ext>
            </a:extLst>
          </p:cNvPr>
          <p:cNvSpPr>
            <a:spLocks noGrp="1"/>
          </p:cNvSpPr>
          <p:nvPr>
            <p:ph type="sldNum" sz="quarter" idx="12"/>
          </p:nvPr>
        </p:nvSpPr>
        <p:spPr/>
        <p:txBody>
          <a:bodyPr/>
          <a:lstStyle/>
          <a:p>
            <a:fld id="{56EB6A26-E255-41DA-B629-B741FA01731F}" type="slidenum">
              <a:rPr lang="en-US" smtClean="0"/>
              <a:t>24</a:t>
            </a:fld>
            <a:endParaRPr lang="en-US"/>
          </a:p>
        </p:txBody>
      </p:sp>
    </p:spTree>
    <p:extLst>
      <p:ext uri="{BB962C8B-B14F-4D97-AF65-F5344CB8AC3E}">
        <p14:creationId xmlns:p14="http://schemas.microsoft.com/office/powerpoint/2010/main" val="284237384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07600C-6317-7570-5C90-EC4CFE22B865}"/>
              </a:ext>
            </a:extLst>
          </p:cNvPr>
          <p:cNvSpPr>
            <a:spLocks noGrp="1"/>
          </p:cNvSpPr>
          <p:nvPr>
            <p:ph type="sldNum" sz="quarter" idx="12"/>
          </p:nvPr>
        </p:nvSpPr>
        <p:spPr/>
        <p:txBody>
          <a:bodyPr/>
          <a:lstStyle/>
          <a:p>
            <a:fld id="{56EB6A26-E255-41DA-B629-B741FA01731F}" type="slidenum">
              <a:rPr lang="en-US" smtClean="0"/>
              <a:t>240</a:t>
            </a:fld>
            <a:endParaRPr lang="en-US"/>
          </a:p>
        </p:txBody>
      </p:sp>
      <p:pic>
        <p:nvPicPr>
          <p:cNvPr id="4" name="Picture 3">
            <a:extLst>
              <a:ext uri="{FF2B5EF4-FFF2-40B4-BE49-F238E27FC236}">
                <a16:creationId xmlns:a16="http://schemas.microsoft.com/office/drawing/2014/main" id="{78E7A2F8-75E5-7DD3-D4DD-02209505E1F9}"/>
              </a:ext>
            </a:extLst>
          </p:cNvPr>
          <p:cNvPicPr>
            <a:picLocks noChangeAspect="1"/>
          </p:cNvPicPr>
          <p:nvPr/>
        </p:nvPicPr>
        <p:blipFill>
          <a:blip r:embed="rId2"/>
          <a:stretch>
            <a:fillRect/>
          </a:stretch>
        </p:blipFill>
        <p:spPr>
          <a:xfrm>
            <a:off x="1347787" y="1490662"/>
            <a:ext cx="9496425" cy="3876675"/>
          </a:xfrm>
          <a:prstGeom prst="rect">
            <a:avLst/>
          </a:prstGeom>
        </p:spPr>
      </p:pic>
    </p:spTree>
    <p:extLst>
      <p:ext uri="{BB962C8B-B14F-4D97-AF65-F5344CB8AC3E}">
        <p14:creationId xmlns:p14="http://schemas.microsoft.com/office/powerpoint/2010/main" val="71849096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C19AB-4BCE-6748-583B-CAAD3C3B7FD9}"/>
              </a:ext>
            </a:extLst>
          </p:cNvPr>
          <p:cNvSpPr>
            <a:spLocks noGrp="1"/>
          </p:cNvSpPr>
          <p:nvPr>
            <p:ph type="sldNum" sz="quarter" idx="12"/>
          </p:nvPr>
        </p:nvSpPr>
        <p:spPr/>
        <p:txBody>
          <a:bodyPr/>
          <a:lstStyle/>
          <a:p>
            <a:fld id="{56EB6A26-E255-41DA-B629-B741FA01731F}" type="slidenum">
              <a:rPr lang="en-US" smtClean="0"/>
              <a:t>241</a:t>
            </a:fld>
            <a:endParaRPr lang="en-US"/>
          </a:p>
        </p:txBody>
      </p:sp>
      <p:sp>
        <p:nvSpPr>
          <p:cNvPr id="4" name="TextBox 3">
            <a:extLst>
              <a:ext uri="{FF2B5EF4-FFF2-40B4-BE49-F238E27FC236}">
                <a16:creationId xmlns:a16="http://schemas.microsoft.com/office/drawing/2014/main" id="{3BF50151-1318-A56B-80C2-D96435AAD558}"/>
              </a:ext>
            </a:extLst>
          </p:cNvPr>
          <p:cNvSpPr txBox="1"/>
          <p:nvPr/>
        </p:nvSpPr>
        <p:spPr>
          <a:xfrm>
            <a:off x="5562600" y="612844"/>
            <a:ext cx="6096000" cy="5632311"/>
          </a:xfrm>
          <a:prstGeom prst="rect">
            <a:avLst/>
          </a:prstGeom>
          <a:noFill/>
        </p:spPr>
        <p:txBody>
          <a:bodyPr wrap="square">
            <a:spAutoFit/>
          </a:bodyPr>
          <a:lstStyle/>
          <a:p>
            <a:r>
              <a:rPr lang="en-US" b="0" dirty="0">
                <a:effectLst/>
                <a:latin typeface="Consolas" panose="020B0609020204030204" pitchFamily="49" charset="0"/>
              </a:rPr>
              <a:t>&lt;p class="</a:t>
            </a:r>
            <a:r>
              <a:rPr lang="en-US" b="0" dirty="0" err="1">
                <a:effectLst/>
                <a:latin typeface="Consolas" panose="020B0609020204030204" pitchFamily="49" charset="0"/>
              </a:rPr>
              <a:t>regtext</a:t>
            </a:r>
            <a:r>
              <a:rPr lang="en-US" b="0" dirty="0">
                <a:effectLst/>
                <a:latin typeface="Consolas" panose="020B0609020204030204" pitchFamily="49" charset="0"/>
              </a:rPr>
              <a:t>"&gt;</a:t>
            </a:r>
          </a:p>
          <a:p>
            <a:r>
              <a:rPr lang="en-US" b="0" dirty="0">
                <a:effectLst/>
                <a:latin typeface="Consolas" panose="020B0609020204030204" pitchFamily="49" charset="0"/>
              </a:rPr>
              <a:t>        Lorem ipsum dolor sit </a:t>
            </a:r>
            <a:r>
              <a:rPr lang="en-US" b="0" dirty="0" err="1">
                <a:effectLst/>
                <a:latin typeface="Consolas" panose="020B0609020204030204" pitchFamily="49" charset="0"/>
              </a:rPr>
              <a:t>amet</a:t>
            </a:r>
            <a:r>
              <a:rPr lang="en-US" b="0" dirty="0">
                <a:effectLst/>
                <a:latin typeface="Consolas" panose="020B0609020204030204" pitchFamily="49" charset="0"/>
              </a:rPr>
              <a:t> </a:t>
            </a:r>
            <a:r>
              <a:rPr lang="en-US" b="0" dirty="0" err="1">
                <a:effectLst/>
                <a:latin typeface="Consolas" panose="020B0609020204030204" pitchFamily="49" charset="0"/>
              </a:rPr>
              <a:t>consectetur</a:t>
            </a:r>
            <a:r>
              <a:rPr lang="en-US" b="0" dirty="0">
                <a:effectLst/>
                <a:latin typeface="Consolas" panose="020B0609020204030204" pitchFamily="49" charset="0"/>
              </a:rPr>
              <a:t> </a:t>
            </a:r>
            <a:r>
              <a:rPr lang="en-US" b="0" dirty="0" err="1">
                <a:effectLst/>
                <a:latin typeface="Consolas" panose="020B0609020204030204" pitchFamily="49" charset="0"/>
              </a:rPr>
              <a:t>adipisicing</a:t>
            </a:r>
            <a:r>
              <a:rPr lang="en-US" b="0" dirty="0">
                <a:effectLst/>
                <a:latin typeface="Consolas" panose="020B0609020204030204" pitchFamily="49" charset="0"/>
              </a:rPr>
              <a:t> </a:t>
            </a:r>
            <a:r>
              <a:rPr lang="en-US" b="0" dirty="0" err="1">
                <a:effectLst/>
                <a:latin typeface="Consolas" panose="020B0609020204030204" pitchFamily="49" charset="0"/>
              </a:rPr>
              <a:t>elit</a:t>
            </a:r>
            <a:r>
              <a:rPr lang="en-US" b="0" dirty="0">
                <a:effectLst/>
                <a:latin typeface="Consolas" panose="020B0609020204030204" pitchFamily="49" charset="0"/>
              </a:rPr>
              <a:t>. Provident </a:t>
            </a:r>
            <a:r>
              <a:rPr lang="en-US" b="0" dirty="0" err="1">
                <a:effectLst/>
                <a:latin typeface="Consolas" panose="020B0609020204030204" pitchFamily="49" charset="0"/>
              </a:rPr>
              <a:t>quam</a:t>
            </a:r>
            <a:r>
              <a:rPr lang="en-US" b="0" dirty="0">
                <a:effectLst/>
                <a:latin typeface="Consolas" panose="020B0609020204030204" pitchFamily="49" charset="0"/>
              </a:rPr>
              <a:t> delectus </a:t>
            </a:r>
            <a:r>
              <a:rPr lang="en-US" b="0" dirty="0" err="1">
                <a:effectLst/>
                <a:latin typeface="Consolas" panose="020B0609020204030204" pitchFamily="49" charset="0"/>
              </a:rPr>
              <a:t>consequatur</a:t>
            </a:r>
            <a:r>
              <a:rPr lang="en-US" b="0" dirty="0">
                <a:effectLst/>
                <a:latin typeface="Consolas" panose="020B0609020204030204" pitchFamily="49" charset="0"/>
              </a:rPr>
              <a:t> </a:t>
            </a:r>
            <a:r>
              <a:rPr lang="en-US" b="0" dirty="0" err="1">
                <a:effectLst/>
                <a:latin typeface="Consolas" panose="020B0609020204030204" pitchFamily="49" charset="0"/>
              </a:rPr>
              <a:t>nesciunt</a:t>
            </a:r>
            <a:r>
              <a:rPr lang="en-US" b="0" dirty="0">
                <a:effectLst/>
                <a:latin typeface="Consolas" panose="020B0609020204030204" pitchFamily="49" charset="0"/>
              </a:rPr>
              <a:t> </a:t>
            </a:r>
            <a:r>
              <a:rPr lang="en-US" b="0" dirty="0" err="1">
                <a:effectLst/>
                <a:latin typeface="Consolas" panose="020B0609020204030204" pitchFamily="49" charset="0"/>
              </a:rPr>
              <a:t>facere</a:t>
            </a:r>
            <a:r>
              <a:rPr lang="en-US" b="0" dirty="0">
                <a:effectLst/>
                <a:latin typeface="Consolas" panose="020B0609020204030204" pitchFamily="49" charset="0"/>
              </a:rPr>
              <a:t>, </a:t>
            </a:r>
            <a:r>
              <a:rPr lang="en-US" b="0" dirty="0" err="1">
                <a:effectLst/>
                <a:latin typeface="Consolas" panose="020B0609020204030204" pitchFamily="49" charset="0"/>
              </a:rPr>
              <a:t>iusto</a:t>
            </a:r>
            <a:r>
              <a:rPr lang="en-US" b="0" dirty="0">
                <a:effectLst/>
                <a:latin typeface="Consolas" panose="020B0609020204030204" pitchFamily="49" charset="0"/>
              </a:rPr>
              <a:t> </a:t>
            </a:r>
            <a:r>
              <a:rPr lang="en-US" b="0" dirty="0" err="1">
                <a:effectLst/>
                <a:latin typeface="Consolas" panose="020B0609020204030204" pitchFamily="49" charset="0"/>
              </a:rPr>
              <a:t>velit</a:t>
            </a:r>
            <a:r>
              <a:rPr lang="en-US" b="0" dirty="0">
                <a:effectLst/>
                <a:latin typeface="Consolas" panose="020B0609020204030204" pitchFamily="49" charset="0"/>
              </a:rPr>
              <a:t> </a:t>
            </a:r>
            <a:r>
              <a:rPr lang="en-US" b="0" dirty="0" err="1">
                <a:effectLst/>
                <a:latin typeface="Consolas" panose="020B0609020204030204" pitchFamily="49" charset="0"/>
              </a:rPr>
              <a:t>quisquam</a:t>
            </a:r>
            <a:r>
              <a:rPr lang="en-US" b="0" dirty="0">
                <a:effectLst/>
                <a:latin typeface="Consolas" panose="020B0609020204030204" pitchFamily="49" charset="0"/>
              </a:rPr>
              <a:t> </a:t>
            </a:r>
            <a:r>
              <a:rPr lang="en-US" b="0" dirty="0" err="1">
                <a:effectLst/>
                <a:latin typeface="Consolas" panose="020B0609020204030204" pitchFamily="49" charset="0"/>
              </a:rPr>
              <a:t>veritatis</a:t>
            </a:r>
            <a:r>
              <a:rPr lang="en-US" b="0" dirty="0">
                <a:effectLst/>
                <a:latin typeface="Consolas" panose="020B0609020204030204" pitchFamily="49" charset="0"/>
              </a:rPr>
              <a:t> </a:t>
            </a:r>
            <a:r>
              <a:rPr lang="en-US" b="0" dirty="0" err="1">
                <a:effectLst/>
                <a:latin typeface="Consolas" panose="020B0609020204030204" pitchFamily="49" charset="0"/>
              </a:rPr>
              <a:t>eius</a:t>
            </a:r>
            <a:r>
              <a:rPr lang="en-US" b="0" dirty="0">
                <a:effectLst/>
                <a:latin typeface="Consolas" panose="020B0609020204030204" pitchFamily="49" charset="0"/>
              </a:rPr>
              <a:t>? </a:t>
            </a:r>
            <a:r>
              <a:rPr lang="en-US" b="0" dirty="0" err="1">
                <a:effectLst/>
                <a:latin typeface="Consolas" panose="020B0609020204030204" pitchFamily="49" charset="0"/>
              </a:rPr>
              <a:t>Iure</a:t>
            </a:r>
            <a:r>
              <a:rPr lang="en-US" b="0" dirty="0">
                <a:effectLst/>
                <a:latin typeface="Consolas" panose="020B0609020204030204" pitchFamily="49" charset="0"/>
              </a:rPr>
              <a:t> </a:t>
            </a:r>
            <a:r>
              <a:rPr lang="en-US" b="0" dirty="0" err="1">
                <a:effectLst/>
                <a:latin typeface="Consolas" panose="020B0609020204030204" pitchFamily="49" charset="0"/>
              </a:rPr>
              <a:t>excepturi</a:t>
            </a:r>
            <a:r>
              <a:rPr lang="en-US" b="0" dirty="0">
                <a:effectLst/>
                <a:latin typeface="Consolas" panose="020B0609020204030204" pitchFamily="49" charset="0"/>
              </a:rPr>
              <a:t> </a:t>
            </a:r>
            <a:r>
              <a:rPr lang="en-US" b="0" dirty="0" err="1">
                <a:effectLst/>
                <a:latin typeface="Consolas" panose="020B0609020204030204" pitchFamily="49" charset="0"/>
              </a:rPr>
              <a:t>doloremque</a:t>
            </a:r>
            <a:endParaRPr lang="en-US" b="0" dirty="0">
              <a:effectLst/>
              <a:latin typeface="Consolas" panose="020B0609020204030204" pitchFamily="49" charset="0"/>
            </a:endParaRPr>
          </a:p>
          <a:p>
            <a:r>
              <a:rPr lang="en-US" b="0" dirty="0" err="1">
                <a:effectLst/>
                <a:latin typeface="Consolas" panose="020B0609020204030204" pitchFamily="49" charset="0"/>
              </a:rPr>
              <a:t>Harum</a:t>
            </a:r>
            <a:r>
              <a:rPr lang="en-US" b="0" dirty="0">
                <a:effectLst/>
                <a:latin typeface="Consolas" panose="020B0609020204030204" pitchFamily="49" charset="0"/>
              </a:rPr>
              <a:t> </a:t>
            </a:r>
            <a:r>
              <a:rPr lang="en-US" b="0" dirty="0" err="1">
                <a:effectLst/>
                <a:latin typeface="Consolas" panose="020B0609020204030204" pitchFamily="49" charset="0"/>
              </a:rPr>
              <a:t>consectetur</a:t>
            </a:r>
            <a:r>
              <a:rPr lang="en-US" b="0" dirty="0">
                <a:effectLst/>
                <a:latin typeface="Consolas" panose="020B0609020204030204" pitchFamily="49" charset="0"/>
              </a:rPr>
              <a:t> nisi vitae nemo </a:t>
            </a:r>
            <a:r>
              <a:rPr lang="en-US" b="0" dirty="0" err="1">
                <a:effectLst/>
                <a:latin typeface="Consolas" panose="020B0609020204030204" pitchFamily="49" charset="0"/>
              </a:rPr>
              <a:t>optio</a:t>
            </a:r>
            <a:r>
              <a:rPr lang="en-US" b="0" dirty="0">
                <a:effectLst/>
                <a:latin typeface="Consolas" panose="020B0609020204030204" pitchFamily="49" charset="0"/>
              </a:rPr>
              <a:t> culpa </a:t>
            </a:r>
            <a:r>
              <a:rPr lang="en-US" b="0" dirty="0" err="1">
                <a:effectLst/>
                <a:latin typeface="Consolas" panose="020B0609020204030204" pitchFamily="49" charset="0"/>
              </a:rPr>
              <a:t>doloribus</a:t>
            </a:r>
            <a:r>
              <a:rPr lang="en-US" b="0" dirty="0">
                <a:effectLst/>
                <a:latin typeface="Consolas" panose="020B0609020204030204" pitchFamily="49" charset="0"/>
              </a:rPr>
              <a:t> </a:t>
            </a:r>
            <a:r>
              <a:rPr lang="en-US" b="0" dirty="0" err="1">
                <a:effectLst/>
                <a:latin typeface="Consolas" panose="020B0609020204030204" pitchFamily="49" charset="0"/>
              </a:rPr>
              <a:t>voluptas</a:t>
            </a:r>
            <a:r>
              <a:rPr lang="en-US" b="0" dirty="0">
                <a:effectLst/>
                <a:latin typeface="Consolas" panose="020B0609020204030204" pitchFamily="49" charset="0"/>
              </a:rPr>
              <a:t> dicta </a:t>
            </a:r>
            <a:r>
              <a:rPr lang="en-US" b="0" dirty="0" err="1">
                <a:effectLst/>
                <a:latin typeface="Consolas" panose="020B0609020204030204" pitchFamily="49" charset="0"/>
              </a:rPr>
              <a:t>asperiores</a:t>
            </a:r>
            <a:r>
              <a:rPr lang="en-US" b="0" dirty="0">
                <a:effectLst/>
                <a:latin typeface="Consolas" panose="020B0609020204030204" pitchFamily="49" charset="0"/>
              </a:rPr>
              <a:t> </a:t>
            </a:r>
            <a:r>
              <a:rPr lang="en-US" b="0" dirty="0" err="1">
                <a:effectLst/>
                <a:latin typeface="Consolas" panose="020B0609020204030204" pitchFamily="49" charset="0"/>
              </a:rPr>
              <a:t>commodi</a:t>
            </a:r>
            <a:r>
              <a:rPr lang="en-US" b="0" dirty="0">
                <a:effectLst/>
                <a:latin typeface="Consolas" panose="020B0609020204030204" pitchFamily="49" charset="0"/>
              </a:rPr>
              <a:t>? </a:t>
            </a:r>
            <a:r>
              <a:rPr lang="en-US" b="0" dirty="0" err="1">
                <a:effectLst/>
                <a:latin typeface="Consolas" panose="020B0609020204030204" pitchFamily="49" charset="0"/>
              </a:rPr>
              <a:t>Consectetur</a:t>
            </a:r>
            <a:r>
              <a:rPr lang="en-US" b="0" dirty="0">
                <a:effectLst/>
                <a:latin typeface="Consolas" panose="020B0609020204030204" pitchFamily="49" charset="0"/>
              </a:rPr>
              <a:t> fugit </a:t>
            </a:r>
            <a:r>
              <a:rPr lang="en-US" b="0" dirty="0" err="1">
                <a:effectLst/>
                <a:latin typeface="Consolas" panose="020B0609020204030204" pitchFamily="49" charset="0"/>
              </a:rPr>
              <a:t>voluptates</a:t>
            </a:r>
            <a:r>
              <a:rPr lang="en-US" b="0" dirty="0">
                <a:effectLst/>
                <a:latin typeface="Consolas" panose="020B0609020204030204" pitchFamily="49" charset="0"/>
              </a:rPr>
              <a:t> id </a:t>
            </a:r>
            <a:r>
              <a:rPr lang="en-US" b="0" dirty="0" err="1">
                <a:effectLst/>
                <a:latin typeface="Consolas" panose="020B0609020204030204" pitchFamily="49" charset="0"/>
              </a:rPr>
              <a:t>perspiciatis</a:t>
            </a:r>
            <a:r>
              <a:rPr lang="en-US" b="0" dirty="0">
                <a:effectLst/>
                <a:latin typeface="Consolas" panose="020B0609020204030204" pitchFamily="49" charset="0"/>
              </a:rPr>
              <a:t>, </a:t>
            </a:r>
            <a:r>
              <a:rPr lang="en-US" b="0" dirty="0" err="1">
                <a:effectLst/>
                <a:latin typeface="Consolas" panose="020B0609020204030204" pitchFamily="49" charset="0"/>
              </a:rPr>
              <a:t>distinctio</a:t>
            </a:r>
            <a:r>
              <a:rPr lang="en-US" b="0" dirty="0">
                <a:effectLst/>
                <a:latin typeface="Consolas" panose="020B0609020204030204" pitchFamily="49" charset="0"/>
              </a:rPr>
              <a:t> </a:t>
            </a:r>
            <a:r>
              <a:rPr lang="en-US" b="0" dirty="0" err="1">
                <a:effectLst/>
                <a:latin typeface="Consolas" panose="020B0609020204030204" pitchFamily="49" charset="0"/>
              </a:rPr>
              <a:t>impedit</a:t>
            </a:r>
            <a:r>
              <a:rPr lang="en-US" b="0" dirty="0">
                <a:effectLst/>
                <a:latin typeface="Consolas" panose="020B0609020204030204" pitchFamily="49" charset="0"/>
              </a:rPr>
              <a:t> cum illum </a:t>
            </a:r>
            <a:r>
              <a:rPr lang="en-US" b="0" dirty="0" err="1">
                <a:effectLst/>
                <a:latin typeface="Consolas" panose="020B0609020204030204" pitchFamily="49" charset="0"/>
              </a:rPr>
              <a:t>doloribus</a:t>
            </a:r>
            <a:r>
              <a:rPr lang="en-US" b="0" dirty="0">
                <a:effectLst/>
                <a:latin typeface="Consolas" panose="020B0609020204030204" pitchFamily="49" charset="0"/>
              </a:rPr>
              <a:t> </a:t>
            </a:r>
            <a:r>
              <a:rPr lang="en-US" b="0" dirty="0" err="1">
                <a:effectLst/>
                <a:latin typeface="Consolas" panose="020B0609020204030204" pitchFamily="49" charset="0"/>
              </a:rPr>
              <a:t>aspernatur</a:t>
            </a:r>
            <a:r>
              <a:rPr lang="en-US" b="0" dirty="0">
                <a:effectLst/>
                <a:latin typeface="Consolas" panose="020B0609020204030204" pitchFamily="49" charset="0"/>
              </a:rPr>
              <a:t> </a:t>
            </a:r>
            <a:r>
              <a:rPr lang="en-US" b="0" dirty="0" err="1">
                <a:effectLst/>
                <a:latin typeface="Consolas" panose="020B0609020204030204" pitchFamily="49" charset="0"/>
              </a:rPr>
              <a:t>odit</a:t>
            </a:r>
            <a:r>
              <a:rPr lang="en-US" b="0" dirty="0">
                <a:effectLst/>
                <a:latin typeface="Consolas" panose="020B0609020204030204" pitchFamily="49" charset="0"/>
              </a:rPr>
              <a:t> sed </a:t>
            </a:r>
            <a:r>
              <a:rPr lang="en-US" b="0" dirty="0" err="1">
                <a:effectLst/>
                <a:latin typeface="Consolas" panose="020B0609020204030204" pitchFamily="49" charset="0"/>
              </a:rPr>
              <a:t>quod</a:t>
            </a:r>
            <a:r>
              <a:rPr lang="en-US" b="0" dirty="0">
                <a:effectLst/>
                <a:latin typeface="Consolas" panose="020B0609020204030204" pitchFamily="49" charset="0"/>
              </a:rPr>
              <a:t>, </a:t>
            </a:r>
            <a:r>
              <a:rPr lang="en-US" b="0" dirty="0" err="1">
                <a:effectLst/>
                <a:latin typeface="Consolas" panose="020B0609020204030204" pitchFamily="49" charset="0"/>
              </a:rPr>
              <a:t>assumenda</a:t>
            </a:r>
            <a:r>
              <a:rPr lang="en-US" b="0" dirty="0">
                <a:effectLst/>
                <a:latin typeface="Consolas" panose="020B0609020204030204" pitchFamily="49" charset="0"/>
              </a:rPr>
              <a:t> facilis </a:t>
            </a:r>
            <a:r>
              <a:rPr lang="en-US" b="0" dirty="0" err="1">
                <a:effectLst/>
                <a:latin typeface="Consolas" panose="020B0609020204030204" pitchFamily="49" charset="0"/>
              </a:rPr>
              <a:t>eum</a:t>
            </a:r>
            <a:r>
              <a:rPr lang="en-US" b="0" dirty="0">
                <a:effectLst/>
                <a:latin typeface="Consolas" panose="020B0609020204030204" pitchFamily="49" charset="0"/>
              </a:rPr>
              <a:t> </a:t>
            </a:r>
            <a:r>
              <a:rPr lang="en-US" b="0" dirty="0" err="1">
                <a:effectLst/>
                <a:latin typeface="Consolas" panose="020B0609020204030204" pitchFamily="49" charset="0"/>
              </a:rPr>
              <a:t>ducimus</a:t>
            </a:r>
            <a:r>
              <a:rPr lang="en-US" b="0" dirty="0">
                <a:effectLst/>
                <a:latin typeface="Consolas" panose="020B0609020204030204" pitchFamily="49" charset="0"/>
              </a:rPr>
              <a:t>.</a:t>
            </a:r>
          </a:p>
          <a:p>
            <a:r>
              <a:rPr lang="en-US" b="0" dirty="0">
                <a:effectLst/>
                <a:latin typeface="Consolas" panose="020B0609020204030204" pitchFamily="49" charset="0"/>
              </a:rPr>
              <a:t>         Quo </a:t>
            </a:r>
            <a:r>
              <a:rPr lang="en-US" b="0" dirty="0" err="1">
                <a:effectLst/>
                <a:latin typeface="Consolas" panose="020B0609020204030204" pitchFamily="49" charset="0"/>
              </a:rPr>
              <a:t>quaerat</a:t>
            </a:r>
            <a:r>
              <a:rPr lang="en-US" b="0" dirty="0">
                <a:effectLst/>
                <a:latin typeface="Consolas" panose="020B0609020204030204" pitchFamily="49" charset="0"/>
              </a:rPr>
              <a:t> </a:t>
            </a:r>
            <a:r>
              <a:rPr lang="en-US" b="0" dirty="0" err="1">
                <a:effectLst/>
                <a:latin typeface="Consolas" panose="020B0609020204030204" pitchFamily="49" charset="0"/>
              </a:rPr>
              <a:t>corrupti</a:t>
            </a:r>
            <a:r>
              <a:rPr lang="en-US" b="0" dirty="0">
                <a:effectLst/>
                <a:latin typeface="Consolas" panose="020B0609020204030204" pitchFamily="49" charset="0"/>
              </a:rPr>
              <a:t> </a:t>
            </a:r>
            <a:r>
              <a:rPr lang="en-US" b="0" dirty="0" err="1">
                <a:effectLst/>
                <a:latin typeface="Consolas" panose="020B0609020204030204" pitchFamily="49" charset="0"/>
              </a:rPr>
              <a:t>ullam</a:t>
            </a:r>
            <a:r>
              <a:rPr lang="en-US" b="0" dirty="0">
                <a:effectLst/>
                <a:latin typeface="Consolas" panose="020B0609020204030204" pitchFamily="49" charset="0"/>
              </a:rPr>
              <a:t> </a:t>
            </a:r>
            <a:r>
              <a:rPr lang="en-US" b="0" dirty="0" err="1">
                <a:effectLst/>
                <a:latin typeface="Consolas" panose="020B0609020204030204" pitchFamily="49" charset="0"/>
              </a:rPr>
              <a:t>voluptate</a:t>
            </a:r>
            <a:r>
              <a:rPr lang="en-US" b="0" dirty="0">
                <a:effectLst/>
                <a:latin typeface="Consolas" panose="020B0609020204030204" pitchFamily="49" charset="0"/>
              </a:rPr>
              <a:t> </a:t>
            </a:r>
            <a:r>
              <a:rPr lang="en-US" b="0" dirty="0" err="1">
                <a:effectLst/>
                <a:latin typeface="Consolas" panose="020B0609020204030204" pitchFamily="49" charset="0"/>
              </a:rPr>
              <a:t>cumque</a:t>
            </a:r>
            <a:r>
              <a:rPr lang="en-US" b="0" dirty="0">
                <a:effectLst/>
                <a:latin typeface="Consolas" panose="020B0609020204030204" pitchFamily="49" charset="0"/>
              </a:rPr>
              <a:t> </a:t>
            </a:r>
            <a:r>
              <a:rPr lang="en-US" b="0" dirty="0" err="1">
                <a:effectLst/>
                <a:latin typeface="Consolas" panose="020B0609020204030204" pitchFamily="49" charset="0"/>
              </a:rPr>
              <a:t>adipisci</a:t>
            </a:r>
            <a:r>
              <a:rPr lang="en-US" b="0" dirty="0">
                <a:effectLst/>
                <a:latin typeface="Consolas" panose="020B0609020204030204" pitchFamily="49" charset="0"/>
              </a:rPr>
              <a:t> </a:t>
            </a:r>
            <a:r>
              <a:rPr lang="en-US" b="0" dirty="0" err="1">
                <a:effectLst/>
                <a:latin typeface="Consolas" panose="020B0609020204030204" pitchFamily="49" charset="0"/>
              </a:rPr>
              <a:t>maxime</a:t>
            </a:r>
            <a:r>
              <a:rPr lang="en-US" b="0" dirty="0">
                <a:effectLst/>
                <a:latin typeface="Consolas" panose="020B0609020204030204" pitchFamily="49" charset="0"/>
              </a:rPr>
              <a:t> </a:t>
            </a:r>
            <a:r>
              <a:rPr lang="en-US" b="0" dirty="0" err="1">
                <a:effectLst/>
                <a:latin typeface="Consolas" panose="020B0609020204030204" pitchFamily="49" charset="0"/>
              </a:rPr>
              <a:t>eaque</a:t>
            </a:r>
            <a:r>
              <a:rPr lang="en-US" b="0" dirty="0">
                <a:effectLst/>
                <a:latin typeface="Consolas" panose="020B0609020204030204" pitchFamily="49" charset="0"/>
              </a:rPr>
              <a:t> provident rem, </a:t>
            </a:r>
            <a:r>
              <a:rPr lang="en-US" b="0" dirty="0" err="1">
                <a:effectLst/>
                <a:latin typeface="Consolas" panose="020B0609020204030204" pitchFamily="49" charset="0"/>
              </a:rPr>
              <a:t>assumenda</a:t>
            </a:r>
            <a:r>
              <a:rPr lang="en-US" b="0" dirty="0">
                <a:effectLst/>
                <a:latin typeface="Consolas" panose="020B0609020204030204" pitchFamily="49" charset="0"/>
              </a:rPr>
              <a:t>        &lt;/p&gt;</a:t>
            </a:r>
          </a:p>
          <a:p>
            <a:r>
              <a:rPr lang="en-US" b="0" dirty="0">
                <a:effectLst/>
                <a:latin typeface="Consolas" panose="020B0609020204030204" pitchFamily="49" charset="0"/>
              </a:rPr>
              <a:t>        &lt;p class="</a:t>
            </a:r>
            <a:r>
              <a:rPr lang="en-US" b="0" dirty="0" err="1">
                <a:effectLst/>
                <a:latin typeface="Consolas" panose="020B0609020204030204" pitchFamily="49" charset="0"/>
              </a:rPr>
              <a:t>abstext</a:t>
            </a:r>
            <a:r>
              <a:rPr lang="en-US" b="0" dirty="0">
                <a:effectLst/>
                <a:latin typeface="Consolas" panose="020B0609020204030204" pitchFamily="49" charset="0"/>
              </a:rPr>
              <a:t>"&gt;</a:t>
            </a:r>
          </a:p>
          <a:p>
            <a:r>
              <a:rPr lang="en-US" b="0" dirty="0">
                <a:effectLst/>
                <a:latin typeface="Consolas" panose="020B0609020204030204" pitchFamily="49" charset="0"/>
              </a:rPr>
              <a:t>            </a:t>
            </a:r>
            <a:r>
              <a:rPr lang="en-US" b="0" dirty="0" err="1">
                <a:effectLst/>
                <a:latin typeface="Consolas" panose="020B0609020204030204" pitchFamily="49" charset="0"/>
              </a:rPr>
              <a:t>i</a:t>
            </a:r>
            <a:r>
              <a:rPr lang="en-US" b="0" dirty="0">
                <a:effectLst/>
                <a:latin typeface="Consolas" panose="020B0609020204030204" pitchFamily="49" charset="0"/>
              </a:rPr>
              <a:t> m using absolute position</a:t>
            </a:r>
          </a:p>
          <a:p>
            <a:r>
              <a:rPr lang="en-US" b="0" dirty="0">
                <a:effectLst/>
                <a:latin typeface="Consolas" panose="020B0609020204030204" pitchFamily="49" charset="0"/>
              </a:rPr>
              <a:t>        &lt;/p&gt;</a:t>
            </a:r>
          </a:p>
          <a:p>
            <a:r>
              <a:rPr lang="en-US" b="0" dirty="0">
                <a:effectLst/>
                <a:latin typeface="Consolas" panose="020B0609020204030204" pitchFamily="49" charset="0"/>
              </a:rPr>
              <a:t>&lt;/body&gt;</a:t>
            </a:r>
          </a:p>
          <a:p>
            <a:r>
              <a:rPr lang="en-US" b="0" dirty="0">
                <a:effectLst/>
                <a:latin typeface="Consolas" panose="020B0609020204030204" pitchFamily="49" charset="0"/>
              </a:rPr>
              <a:t>&lt;/html&gt;</a:t>
            </a:r>
          </a:p>
        </p:txBody>
      </p:sp>
      <p:sp>
        <p:nvSpPr>
          <p:cNvPr id="6" name="TextBox 5">
            <a:extLst>
              <a:ext uri="{FF2B5EF4-FFF2-40B4-BE49-F238E27FC236}">
                <a16:creationId xmlns:a16="http://schemas.microsoft.com/office/drawing/2014/main" id="{A6C9948C-A426-DAE2-DC89-3C316EA509EE}"/>
              </a:ext>
            </a:extLst>
          </p:cNvPr>
          <p:cNvSpPr txBox="1"/>
          <p:nvPr/>
        </p:nvSpPr>
        <p:spPr>
          <a:xfrm>
            <a:off x="219076" y="136525"/>
            <a:ext cx="6096000" cy="5355312"/>
          </a:xfrm>
          <a:prstGeom prst="rect">
            <a:avLst/>
          </a:prstGeom>
          <a:noFill/>
        </p:spPr>
        <p:txBody>
          <a:bodyPr wrap="square">
            <a:spAutoFit/>
          </a:bodyPr>
          <a:lstStyle/>
          <a:p>
            <a:r>
              <a:rPr lang="en-US" b="0" dirty="0">
                <a:effectLst/>
                <a:latin typeface="Consolas" panose="020B0609020204030204" pitchFamily="49" charset="0"/>
              </a:rPr>
              <a:t>&lt;!DOCTYPE html&gt;</a:t>
            </a:r>
          </a:p>
          <a:p>
            <a:r>
              <a:rPr lang="en-US" b="0" dirty="0">
                <a:effectLst/>
                <a:latin typeface="Consolas" panose="020B0609020204030204" pitchFamily="49" charset="0"/>
              </a:rPr>
              <a:t>&lt;html lang="</a:t>
            </a:r>
            <a:r>
              <a:rPr lang="en-US" b="0" dirty="0" err="1">
                <a:effectLst/>
                <a:latin typeface="Consolas" panose="020B0609020204030204" pitchFamily="49" charset="0"/>
              </a:rPr>
              <a:t>en</a:t>
            </a:r>
            <a:r>
              <a:rPr lang="en-US" b="0" dirty="0">
                <a:effectLst/>
                <a:latin typeface="Consolas" panose="020B0609020204030204" pitchFamily="49" charset="0"/>
              </a:rPr>
              <a:t>"&gt;</a:t>
            </a:r>
          </a:p>
          <a:p>
            <a:r>
              <a:rPr lang="en-US" b="0" dirty="0">
                <a:effectLst/>
                <a:latin typeface="Consolas" panose="020B0609020204030204" pitchFamily="49" charset="0"/>
              </a:rPr>
              <a:t>&lt;head&gt;</a:t>
            </a:r>
          </a:p>
          <a:p>
            <a:r>
              <a:rPr lang="en-US" b="0" dirty="0">
                <a:effectLst/>
                <a:latin typeface="Consolas" panose="020B0609020204030204" pitchFamily="49" charset="0"/>
              </a:rPr>
              <a:t>    &lt;meta charset="UTF-8"&gt;</a:t>
            </a:r>
          </a:p>
          <a:p>
            <a:r>
              <a:rPr lang="en-US" b="0" dirty="0">
                <a:effectLst/>
                <a:latin typeface="Consolas" panose="020B0609020204030204" pitchFamily="49" charset="0"/>
              </a:rPr>
              <a:t>    &lt;meta http-</a:t>
            </a:r>
            <a:r>
              <a:rPr lang="en-US" b="0" dirty="0" err="1">
                <a:effectLst/>
                <a:latin typeface="Consolas" panose="020B0609020204030204" pitchFamily="49" charset="0"/>
              </a:rPr>
              <a:t>equiv</a:t>
            </a:r>
            <a:r>
              <a:rPr lang="en-US" b="0" dirty="0">
                <a:effectLst/>
                <a:latin typeface="Consolas" panose="020B0609020204030204" pitchFamily="49" charset="0"/>
              </a:rPr>
              <a:t>="X-UA-Compatible" content="IE=edge"&gt;</a:t>
            </a:r>
          </a:p>
          <a:p>
            <a:r>
              <a:rPr lang="en-US" b="0" dirty="0">
                <a:effectLst/>
                <a:latin typeface="Consolas" panose="020B0609020204030204" pitchFamily="49" charset="0"/>
              </a:rPr>
              <a:t>    &lt;meta name="viewport" content="width=device-width, initial-scale=1.0"&gt;</a:t>
            </a:r>
          </a:p>
          <a:p>
            <a:r>
              <a:rPr lang="en-US" b="0" dirty="0">
                <a:effectLst/>
                <a:latin typeface="Consolas" panose="020B0609020204030204" pitchFamily="49" charset="0"/>
              </a:rPr>
              <a:t>    &lt;title&gt;Document&lt;/title&gt;</a:t>
            </a:r>
          </a:p>
          <a:p>
            <a:r>
              <a:rPr lang="en-US" b="0" dirty="0">
                <a:effectLst/>
                <a:latin typeface="Consolas" panose="020B0609020204030204" pitchFamily="49" charset="0"/>
              </a:rPr>
              <a:t>    &lt;style&gt;</a:t>
            </a:r>
          </a:p>
          <a:p>
            <a:r>
              <a:rPr lang="en-US" b="0" dirty="0">
                <a:effectLst/>
                <a:latin typeface="Consolas" panose="020B0609020204030204" pitchFamily="49" charset="0"/>
              </a:rPr>
              <a:t>        .</a:t>
            </a:r>
            <a:r>
              <a:rPr lang="en-US" b="0" dirty="0" err="1">
                <a:effectLst/>
                <a:latin typeface="Consolas" panose="020B0609020204030204" pitchFamily="49" charset="0"/>
              </a:rPr>
              <a:t>abstext</a:t>
            </a:r>
            <a:r>
              <a:rPr lang="en-US" b="0" dirty="0">
                <a:effectLst/>
                <a:latin typeface="Consolas" panose="020B0609020204030204" pitchFamily="49" charset="0"/>
              </a:rPr>
              <a:t>{</a:t>
            </a:r>
          </a:p>
          <a:p>
            <a:r>
              <a:rPr lang="en-US" b="0" dirty="0">
                <a:effectLst/>
                <a:latin typeface="Consolas" panose="020B0609020204030204" pitchFamily="49" charset="0"/>
              </a:rPr>
              <a:t>            </a:t>
            </a:r>
            <a:r>
              <a:rPr lang="en-US" b="0" dirty="0" err="1">
                <a:effectLst/>
                <a:latin typeface="Consolas" panose="020B0609020204030204" pitchFamily="49" charset="0"/>
              </a:rPr>
              <a:t>position:absolute</a:t>
            </a:r>
            <a:r>
              <a:rPr lang="en-US" b="0" dirty="0">
                <a:effectLst/>
                <a:latin typeface="Consolas" panose="020B0609020204030204" pitchFamily="49" charset="0"/>
              </a:rPr>
              <a:t>;</a:t>
            </a:r>
          </a:p>
          <a:p>
            <a:r>
              <a:rPr lang="en-US" b="0" dirty="0">
                <a:effectLst/>
                <a:latin typeface="Consolas" panose="020B0609020204030204" pitchFamily="49" charset="0"/>
              </a:rPr>
              <a:t>            top: 25px;</a:t>
            </a:r>
          </a:p>
          <a:p>
            <a:r>
              <a:rPr lang="en-US" b="0" dirty="0">
                <a:effectLst/>
                <a:latin typeface="Consolas" panose="020B0609020204030204" pitchFamily="49" charset="0"/>
              </a:rPr>
              <a:t>            font-size: 100px;</a:t>
            </a:r>
          </a:p>
          <a:p>
            <a:r>
              <a:rPr lang="en-US" b="0" dirty="0">
                <a:effectLst/>
                <a:latin typeface="Consolas" panose="020B0609020204030204" pitchFamily="49" charset="0"/>
              </a:rPr>
              <a:t>        }</a:t>
            </a:r>
          </a:p>
          <a:p>
            <a:r>
              <a:rPr lang="en-US" b="0" dirty="0">
                <a:effectLst/>
                <a:latin typeface="Consolas" panose="020B0609020204030204" pitchFamily="49" charset="0"/>
              </a:rPr>
              <a:t>    &lt;/style&gt;</a:t>
            </a:r>
          </a:p>
          <a:p>
            <a:r>
              <a:rPr lang="en-US" b="0" dirty="0">
                <a:effectLst/>
                <a:latin typeface="Consolas" panose="020B0609020204030204" pitchFamily="49" charset="0"/>
              </a:rPr>
              <a:t>&lt;/head&gt;</a:t>
            </a:r>
          </a:p>
          <a:p>
            <a:r>
              <a:rPr lang="en-US" b="0" dirty="0">
                <a:effectLst/>
                <a:latin typeface="Consolas" panose="020B0609020204030204" pitchFamily="49" charset="0"/>
              </a:rPr>
              <a:t>&lt;body&gt;</a:t>
            </a:r>
          </a:p>
        </p:txBody>
      </p:sp>
    </p:spTree>
    <p:extLst>
      <p:ext uri="{BB962C8B-B14F-4D97-AF65-F5344CB8AC3E}">
        <p14:creationId xmlns:p14="http://schemas.microsoft.com/office/powerpoint/2010/main" val="25035829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F6C63E-6590-C2E1-C51C-09C9BAF2416B}"/>
              </a:ext>
            </a:extLst>
          </p:cNvPr>
          <p:cNvSpPr>
            <a:spLocks noGrp="1"/>
          </p:cNvSpPr>
          <p:nvPr>
            <p:ph type="sldNum" sz="quarter" idx="12"/>
          </p:nvPr>
        </p:nvSpPr>
        <p:spPr/>
        <p:txBody>
          <a:bodyPr/>
          <a:lstStyle/>
          <a:p>
            <a:fld id="{56EB6A26-E255-41DA-B629-B741FA01731F}" type="slidenum">
              <a:rPr lang="en-US" smtClean="0"/>
              <a:t>242</a:t>
            </a:fld>
            <a:endParaRPr lang="en-US"/>
          </a:p>
        </p:txBody>
      </p:sp>
      <p:pic>
        <p:nvPicPr>
          <p:cNvPr id="4" name="Picture 3">
            <a:extLst>
              <a:ext uri="{FF2B5EF4-FFF2-40B4-BE49-F238E27FC236}">
                <a16:creationId xmlns:a16="http://schemas.microsoft.com/office/drawing/2014/main" id="{6F9E5129-52B4-FFE7-900E-388705FA5EED}"/>
              </a:ext>
            </a:extLst>
          </p:cNvPr>
          <p:cNvPicPr>
            <a:picLocks noChangeAspect="1"/>
          </p:cNvPicPr>
          <p:nvPr/>
        </p:nvPicPr>
        <p:blipFill>
          <a:blip r:embed="rId2"/>
          <a:stretch>
            <a:fillRect/>
          </a:stretch>
        </p:blipFill>
        <p:spPr>
          <a:xfrm>
            <a:off x="0" y="3587231"/>
            <a:ext cx="12192000" cy="2769119"/>
          </a:xfrm>
          <a:prstGeom prst="rect">
            <a:avLst/>
          </a:prstGeom>
        </p:spPr>
      </p:pic>
    </p:spTree>
    <p:extLst>
      <p:ext uri="{BB962C8B-B14F-4D97-AF65-F5344CB8AC3E}">
        <p14:creationId xmlns:p14="http://schemas.microsoft.com/office/powerpoint/2010/main" val="19407149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22828-70CA-8340-7C2F-104405936FE1}"/>
              </a:ext>
            </a:extLst>
          </p:cNvPr>
          <p:cNvSpPr>
            <a:spLocks noGrp="1"/>
          </p:cNvSpPr>
          <p:nvPr>
            <p:ph type="sldNum" sz="quarter" idx="12"/>
          </p:nvPr>
        </p:nvSpPr>
        <p:spPr/>
        <p:txBody>
          <a:bodyPr/>
          <a:lstStyle/>
          <a:p>
            <a:fld id="{56EB6A26-E255-41DA-B629-B741FA01731F}" type="slidenum">
              <a:rPr lang="en-US" smtClean="0"/>
              <a:t>243</a:t>
            </a:fld>
            <a:endParaRPr lang="en-US"/>
          </a:p>
        </p:txBody>
      </p:sp>
      <p:pic>
        <p:nvPicPr>
          <p:cNvPr id="4" name="Picture 3">
            <a:extLst>
              <a:ext uri="{FF2B5EF4-FFF2-40B4-BE49-F238E27FC236}">
                <a16:creationId xmlns:a16="http://schemas.microsoft.com/office/drawing/2014/main" id="{80893C67-6A5E-A57C-67F9-7E3520D955DD}"/>
              </a:ext>
            </a:extLst>
          </p:cNvPr>
          <p:cNvPicPr>
            <a:picLocks noChangeAspect="1"/>
          </p:cNvPicPr>
          <p:nvPr/>
        </p:nvPicPr>
        <p:blipFill>
          <a:blip r:embed="rId2"/>
          <a:stretch>
            <a:fillRect/>
          </a:stretch>
        </p:blipFill>
        <p:spPr>
          <a:xfrm>
            <a:off x="1747837" y="4762"/>
            <a:ext cx="8696325" cy="6848475"/>
          </a:xfrm>
          <a:prstGeom prst="rect">
            <a:avLst/>
          </a:prstGeom>
        </p:spPr>
      </p:pic>
    </p:spTree>
    <p:extLst>
      <p:ext uri="{BB962C8B-B14F-4D97-AF65-F5344CB8AC3E}">
        <p14:creationId xmlns:p14="http://schemas.microsoft.com/office/powerpoint/2010/main" val="42823063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2A2B35-DB89-800E-4672-24B5532997B1}"/>
              </a:ext>
            </a:extLst>
          </p:cNvPr>
          <p:cNvSpPr>
            <a:spLocks noGrp="1"/>
          </p:cNvSpPr>
          <p:nvPr>
            <p:ph type="sldNum" sz="quarter" idx="12"/>
          </p:nvPr>
        </p:nvSpPr>
        <p:spPr/>
        <p:txBody>
          <a:bodyPr/>
          <a:lstStyle/>
          <a:p>
            <a:fld id="{56EB6A26-E255-41DA-B629-B741FA01731F}" type="slidenum">
              <a:rPr lang="en-US" smtClean="0"/>
              <a:t>244</a:t>
            </a:fld>
            <a:endParaRPr lang="en-US"/>
          </a:p>
        </p:txBody>
      </p:sp>
      <p:pic>
        <p:nvPicPr>
          <p:cNvPr id="4" name="Picture 3">
            <a:extLst>
              <a:ext uri="{FF2B5EF4-FFF2-40B4-BE49-F238E27FC236}">
                <a16:creationId xmlns:a16="http://schemas.microsoft.com/office/drawing/2014/main" id="{99F26D13-DE3B-B392-6A60-5A4FA499F378}"/>
              </a:ext>
            </a:extLst>
          </p:cNvPr>
          <p:cNvPicPr>
            <a:picLocks noChangeAspect="1"/>
          </p:cNvPicPr>
          <p:nvPr/>
        </p:nvPicPr>
        <p:blipFill>
          <a:blip r:embed="rId2"/>
          <a:stretch>
            <a:fillRect/>
          </a:stretch>
        </p:blipFill>
        <p:spPr>
          <a:xfrm>
            <a:off x="280987" y="695325"/>
            <a:ext cx="9496425" cy="3467100"/>
          </a:xfrm>
          <a:prstGeom prst="rect">
            <a:avLst/>
          </a:prstGeom>
        </p:spPr>
      </p:pic>
    </p:spTree>
    <p:extLst>
      <p:ext uri="{BB962C8B-B14F-4D97-AF65-F5344CB8AC3E}">
        <p14:creationId xmlns:p14="http://schemas.microsoft.com/office/powerpoint/2010/main" val="14589807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F306F7-4814-3C13-7239-103399E02052}"/>
              </a:ext>
            </a:extLst>
          </p:cNvPr>
          <p:cNvSpPr>
            <a:spLocks noGrp="1"/>
          </p:cNvSpPr>
          <p:nvPr>
            <p:ph type="sldNum" sz="quarter" idx="12"/>
          </p:nvPr>
        </p:nvSpPr>
        <p:spPr/>
        <p:txBody>
          <a:bodyPr/>
          <a:lstStyle/>
          <a:p>
            <a:fld id="{56EB6A26-E255-41DA-B629-B741FA01731F}" type="slidenum">
              <a:rPr lang="en-US" smtClean="0"/>
              <a:t>245</a:t>
            </a:fld>
            <a:endParaRPr lang="en-US"/>
          </a:p>
        </p:txBody>
      </p:sp>
      <p:sp>
        <p:nvSpPr>
          <p:cNvPr id="4" name="TextBox 3">
            <a:extLst>
              <a:ext uri="{FF2B5EF4-FFF2-40B4-BE49-F238E27FC236}">
                <a16:creationId xmlns:a16="http://schemas.microsoft.com/office/drawing/2014/main" id="{D5C7EABA-6205-6818-0289-FE539155CA6E}"/>
              </a:ext>
            </a:extLst>
          </p:cNvPr>
          <p:cNvSpPr txBox="1"/>
          <p:nvPr/>
        </p:nvSpPr>
        <p:spPr>
          <a:xfrm>
            <a:off x="5486400" y="117693"/>
            <a:ext cx="6096000" cy="6740307"/>
          </a:xfrm>
          <a:prstGeom prst="rect">
            <a:avLst/>
          </a:prstGeom>
          <a:noFill/>
        </p:spPr>
        <p:txBody>
          <a:bodyPr wrap="square">
            <a:spAutoFit/>
          </a:bodyPr>
          <a:lstStyle/>
          <a:p>
            <a:r>
              <a:rPr lang="en-US" b="0" dirty="0">
                <a:effectLst/>
                <a:latin typeface="Consolas" panose="020B0609020204030204" pitchFamily="49" charset="0"/>
              </a:rPr>
              <a:t>        .parent{</a:t>
            </a:r>
          </a:p>
          <a:p>
            <a:r>
              <a:rPr lang="en-US" b="0" dirty="0">
                <a:effectLst/>
                <a:latin typeface="Consolas" panose="020B0609020204030204" pitchFamily="49" charset="0"/>
              </a:rPr>
              <a:t>            top: 100px;</a:t>
            </a:r>
          </a:p>
          <a:p>
            <a:r>
              <a:rPr lang="en-US" b="0" dirty="0">
                <a:effectLst/>
                <a:latin typeface="Consolas" panose="020B0609020204030204" pitchFamily="49" charset="0"/>
              </a:rPr>
              <a:t>            font-size: 100px;</a:t>
            </a:r>
          </a:p>
          <a:p>
            <a:r>
              <a:rPr lang="en-US" b="0" dirty="0">
                <a:effectLst/>
                <a:latin typeface="Consolas" panose="020B0609020204030204" pitchFamily="49" charset="0"/>
              </a:rPr>
              <a:t>            padding: 20px;</a:t>
            </a:r>
          </a:p>
          <a:p>
            <a:r>
              <a:rPr lang="en-US" b="0" dirty="0">
                <a:effectLst/>
                <a:latin typeface="Consolas" panose="020B0609020204030204" pitchFamily="49" charset="0"/>
              </a:rPr>
              <a:t>           </a:t>
            </a:r>
          </a:p>
          <a:p>
            <a:r>
              <a:rPr lang="en-US" b="0" dirty="0">
                <a:effectLst/>
                <a:latin typeface="Consolas" panose="020B0609020204030204" pitchFamily="49" charset="0"/>
              </a:rPr>
              <a:t>            background-color: red;</a:t>
            </a:r>
          </a:p>
          <a:p>
            <a:r>
              <a:rPr lang="en-US" b="0" dirty="0">
                <a:effectLst/>
                <a:latin typeface="Consolas" panose="020B0609020204030204" pitchFamily="49" charset="0"/>
              </a:rPr>
              <a:t>        }</a:t>
            </a:r>
          </a:p>
          <a:p>
            <a:r>
              <a:rPr lang="en-US" b="0" dirty="0">
                <a:effectLst/>
                <a:latin typeface="Consolas" panose="020B0609020204030204" pitchFamily="49" charset="0"/>
              </a:rPr>
              <a:t>        .A{</a:t>
            </a:r>
          </a:p>
          <a:p>
            <a:r>
              <a:rPr lang="en-US" b="0" dirty="0">
                <a:effectLst/>
                <a:latin typeface="Consolas" panose="020B0609020204030204" pitchFamily="49" charset="0"/>
              </a:rPr>
              <a:t>            padding: 20px;</a:t>
            </a:r>
          </a:p>
          <a:p>
            <a:r>
              <a:rPr lang="en-US" b="0" dirty="0">
                <a:effectLst/>
                <a:latin typeface="Consolas" panose="020B0609020204030204" pitchFamily="49" charset="0"/>
              </a:rPr>
              <a:t>            border:  2px solid black;</a:t>
            </a:r>
          </a:p>
          <a:p>
            <a:r>
              <a:rPr lang="en-US" b="0" dirty="0">
                <a:effectLst/>
                <a:latin typeface="Consolas" panose="020B0609020204030204" pitchFamily="49" charset="0"/>
              </a:rPr>
              <a:t>            background-color: aqua</a:t>
            </a:r>
            <a:r>
              <a:rPr lang="en-US" dirty="0">
                <a:latin typeface="Consolas" panose="020B0609020204030204" pitchFamily="49" charset="0"/>
              </a:rPr>
              <a:t>;</a:t>
            </a:r>
            <a:br>
              <a:rPr lang="en-US" b="0" dirty="0">
                <a:effectLst/>
                <a:latin typeface="Consolas" panose="020B0609020204030204" pitchFamily="49" charset="0"/>
              </a:rPr>
            </a:br>
            <a:r>
              <a:rPr lang="en-US" b="0" dirty="0">
                <a:effectLst/>
                <a:latin typeface="Consolas" panose="020B0609020204030204" pitchFamily="49" charset="0"/>
              </a:rPr>
              <a:t>        }</a:t>
            </a:r>
          </a:p>
          <a:p>
            <a:r>
              <a:rPr lang="en-US" b="0" dirty="0">
                <a:effectLst/>
                <a:latin typeface="Consolas" panose="020B0609020204030204" pitchFamily="49" charset="0"/>
              </a:rPr>
              <a:t>    &lt;/style&gt;</a:t>
            </a:r>
          </a:p>
          <a:p>
            <a:r>
              <a:rPr lang="en-US" b="0" dirty="0">
                <a:effectLst/>
                <a:latin typeface="Consolas" panose="020B0609020204030204" pitchFamily="49" charset="0"/>
              </a:rPr>
              <a:t>&lt;/head&gt;</a:t>
            </a:r>
          </a:p>
          <a:p>
            <a:r>
              <a:rPr lang="en-US" b="0" dirty="0">
                <a:effectLst/>
                <a:latin typeface="Consolas" panose="020B0609020204030204" pitchFamily="49" charset="0"/>
              </a:rPr>
              <a:t>&lt;body&gt;</a:t>
            </a:r>
          </a:p>
          <a:p>
            <a:r>
              <a:rPr lang="en-US" b="0" dirty="0">
                <a:effectLst/>
                <a:latin typeface="Consolas" panose="020B0609020204030204" pitchFamily="49" charset="0"/>
              </a:rPr>
              <a:t>    &lt;div class="parent"&gt;</a:t>
            </a:r>
          </a:p>
          <a:p>
            <a:r>
              <a:rPr lang="en-US" b="0" dirty="0">
                <a:effectLst/>
                <a:latin typeface="Consolas" panose="020B0609020204030204" pitchFamily="49" charset="0"/>
              </a:rPr>
              <a:t>        &lt;div class="A A"&gt;1&lt;/div&gt;</a:t>
            </a:r>
          </a:p>
          <a:p>
            <a:r>
              <a:rPr lang="en-US" b="0" dirty="0">
                <a:effectLst/>
                <a:latin typeface="Consolas" panose="020B0609020204030204" pitchFamily="49" charset="0"/>
              </a:rPr>
              <a:t>        &lt;div class="A B"&gt;2&lt;/div&gt;</a:t>
            </a:r>
          </a:p>
          <a:p>
            <a:r>
              <a:rPr lang="en-US" b="0" dirty="0">
                <a:effectLst/>
                <a:latin typeface="Consolas" panose="020B0609020204030204" pitchFamily="49" charset="0"/>
              </a:rPr>
              <a:t>        &lt;div class=" A </a:t>
            </a:r>
            <a:r>
              <a:rPr lang="en-US" b="0" dirty="0" err="1">
                <a:effectLst/>
                <a:latin typeface="Consolas" panose="020B0609020204030204" pitchFamily="49" charset="0"/>
              </a:rPr>
              <a:t>abstext</a:t>
            </a:r>
            <a:r>
              <a:rPr lang="en-US" b="0" dirty="0">
                <a:effectLst/>
                <a:latin typeface="Consolas" panose="020B0609020204030204" pitchFamily="49" charset="0"/>
              </a:rPr>
              <a:t>"&gt;3&lt;/div&gt;</a:t>
            </a:r>
          </a:p>
          <a:p>
            <a:r>
              <a:rPr lang="en-US" b="0" dirty="0">
                <a:effectLst/>
                <a:latin typeface="Consolas" panose="020B0609020204030204" pitchFamily="49" charset="0"/>
              </a:rPr>
              <a:t>        &lt;div class="A C"&gt;4&lt;/div&gt;</a:t>
            </a:r>
          </a:p>
          <a:p>
            <a:r>
              <a:rPr lang="en-US" b="0" dirty="0">
                <a:effectLst/>
                <a:latin typeface="Consolas" panose="020B0609020204030204" pitchFamily="49" charset="0"/>
              </a:rPr>
              <a:t>        &lt;div class="A D"&gt;5&lt;/div&gt;</a:t>
            </a:r>
          </a:p>
          <a:p>
            <a:r>
              <a:rPr lang="en-US" b="0" dirty="0">
                <a:effectLst/>
                <a:latin typeface="Consolas" panose="020B0609020204030204" pitchFamily="49" charset="0"/>
              </a:rPr>
              <a:t>    &lt;/div&gt;</a:t>
            </a:r>
          </a:p>
          <a:p>
            <a:r>
              <a:rPr lang="en-US" b="0" dirty="0">
                <a:effectLst/>
                <a:latin typeface="Consolas" panose="020B0609020204030204" pitchFamily="49" charset="0"/>
              </a:rPr>
              <a:t>&lt;/body&gt;</a:t>
            </a:r>
          </a:p>
          <a:p>
            <a:r>
              <a:rPr lang="en-US" b="0" dirty="0">
                <a:effectLst/>
                <a:latin typeface="Consolas" panose="020B0609020204030204" pitchFamily="49" charset="0"/>
              </a:rPr>
              <a:t>&lt;/html&gt;</a:t>
            </a:r>
          </a:p>
        </p:txBody>
      </p:sp>
      <p:sp>
        <p:nvSpPr>
          <p:cNvPr id="8" name="TextBox 7">
            <a:extLst>
              <a:ext uri="{FF2B5EF4-FFF2-40B4-BE49-F238E27FC236}">
                <a16:creationId xmlns:a16="http://schemas.microsoft.com/office/drawing/2014/main" id="{2B08F5CB-8776-9FC9-4E82-6612DF015958}"/>
              </a:ext>
            </a:extLst>
          </p:cNvPr>
          <p:cNvSpPr txBox="1"/>
          <p:nvPr/>
        </p:nvSpPr>
        <p:spPr>
          <a:xfrm>
            <a:off x="266700" y="348079"/>
            <a:ext cx="6096000" cy="4247317"/>
          </a:xfrm>
          <a:prstGeom prst="rect">
            <a:avLst/>
          </a:prstGeom>
          <a:noFill/>
        </p:spPr>
        <p:txBody>
          <a:bodyPr wrap="square">
            <a:spAutoFit/>
          </a:bodyPr>
          <a:lstStyle/>
          <a:p>
            <a:r>
              <a:rPr lang="en-US" dirty="0"/>
              <a:t>&lt;!DOCTYPE html&gt;</a:t>
            </a:r>
          </a:p>
          <a:p>
            <a:r>
              <a:rPr lang="en-US" dirty="0"/>
              <a:t>&lt;html lang="</a:t>
            </a:r>
            <a:r>
              <a:rPr lang="en-US" dirty="0" err="1"/>
              <a:t>en</a:t>
            </a:r>
            <a:r>
              <a:rPr lang="en-US" dirty="0"/>
              <a:t>"&gt;</a:t>
            </a:r>
          </a:p>
          <a:p>
            <a:r>
              <a:rPr lang="en-US" dirty="0"/>
              <a:t>&lt;head&gt;</a:t>
            </a:r>
          </a:p>
          <a:p>
            <a:r>
              <a:rPr lang="en-US" dirty="0"/>
              <a:t>    &lt;meta charset="UTF-8"&gt;</a:t>
            </a:r>
          </a:p>
          <a:p>
            <a:r>
              <a:rPr lang="en-US" dirty="0"/>
              <a:t>    &lt;meta http-</a:t>
            </a:r>
            <a:r>
              <a:rPr lang="en-US" dirty="0" err="1"/>
              <a:t>equiv</a:t>
            </a:r>
            <a:r>
              <a:rPr lang="en-US" dirty="0"/>
              <a:t>="X-UA-Compatible" content="IE=edge"&gt;</a:t>
            </a:r>
          </a:p>
          <a:p>
            <a:r>
              <a:rPr lang="en-US" dirty="0"/>
              <a:t>    &lt;meta name="viewport" content="width=device-width, initial-scale=1.0"&gt;</a:t>
            </a:r>
          </a:p>
          <a:p>
            <a:r>
              <a:rPr lang="en-US" dirty="0"/>
              <a:t>    &lt;title&gt;Document&lt;/title&gt;</a:t>
            </a:r>
          </a:p>
          <a:p>
            <a:r>
              <a:rPr lang="en-US" dirty="0"/>
              <a:t>    &lt;style&gt;</a:t>
            </a:r>
          </a:p>
          <a:p>
            <a:br>
              <a:rPr lang="en-US" dirty="0"/>
            </a:br>
            <a:r>
              <a:rPr lang="en-US" dirty="0"/>
              <a:t>        .</a:t>
            </a:r>
            <a:r>
              <a:rPr lang="en-US" dirty="0" err="1"/>
              <a:t>abstext</a:t>
            </a:r>
            <a:r>
              <a:rPr lang="en-US" dirty="0"/>
              <a:t>{</a:t>
            </a:r>
          </a:p>
          <a:p>
            <a:r>
              <a:rPr lang="en-US" dirty="0"/>
              <a:t>            </a:t>
            </a:r>
            <a:r>
              <a:rPr lang="en-US" dirty="0" err="1"/>
              <a:t>position:absolute</a:t>
            </a:r>
            <a:r>
              <a:rPr lang="en-US" dirty="0"/>
              <a:t>;</a:t>
            </a:r>
          </a:p>
          <a:p>
            <a:r>
              <a:rPr lang="en-US" dirty="0"/>
              <a:t>            top: 0px;</a:t>
            </a:r>
          </a:p>
          <a:p>
            <a:r>
              <a:rPr lang="en-US" dirty="0"/>
              <a:t>            left:0px;</a:t>
            </a:r>
            <a:br>
              <a:rPr lang="en-US" dirty="0"/>
            </a:br>
            <a:r>
              <a:rPr lang="en-US" dirty="0"/>
              <a:t>        }</a:t>
            </a:r>
          </a:p>
        </p:txBody>
      </p:sp>
      <p:sp>
        <p:nvSpPr>
          <p:cNvPr id="9" name="TextBox 8">
            <a:extLst>
              <a:ext uri="{FF2B5EF4-FFF2-40B4-BE49-F238E27FC236}">
                <a16:creationId xmlns:a16="http://schemas.microsoft.com/office/drawing/2014/main" id="{A4A5A986-D7FB-F378-0C4A-855734FFCADF}"/>
              </a:ext>
            </a:extLst>
          </p:cNvPr>
          <p:cNvSpPr txBox="1"/>
          <p:nvPr/>
        </p:nvSpPr>
        <p:spPr>
          <a:xfrm flipH="1">
            <a:off x="838200" y="5161628"/>
            <a:ext cx="2145031" cy="1200329"/>
          </a:xfrm>
          <a:prstGeom prst="rect">
            <a:avLst/>
          </a:prstGeom>
          <a:noFill/>
        </p:spPr>
        <p:txBody>
          <a:bodyPr wrap="square" rtlCol="0">
            <a:spAutoFit/>
          </a:bodyPr>
          <a:lstStyle/>
          <a:p>
            <a:r>
              <a:rPr lang="en-US" dirty="0"/>
              <a:t>change position to static(default),absolute and relative to check</a:t>
            </a:r>
          </a:p>
        </p:txBody>
      </p:sp>
    </p:spTree>
    <p:extLst>
      <p:ext uri="{BB962C8B-B14F-4D97-AF65-F5344CB8AC3E}">
        <p14:creationId xmlns:p14="http://schemas.microsoft.com/office/powerpoint/2010/main" val="351176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AFB6-D99A-87C6-2536-6E18861D6B92}"/>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2D6E9DC5-EE36-8985-C375-C14DD96A2B5C}"/>
              </a:ext>
            </a:extLst>
          </p:cNvPr>
          <p:cNvSpPr>
            <a:spLocks noGrp="1"/>
          </p:cNvSpPr>
          <p:nvPr>
            <p:ph idx="1"/>
          </p:nvPr>
        </p:nvSpPr>
        <p:spPr/>
        <p:txBody>
          <a:bodyPr/>
          <a:lstStyle/>
          <a:p>
            <a:r>
              <a:rPr lang="en-US" dirty="0"/>
              <a:t>Browser Compatibility issues: Not all browsers support the JS codes. The browser may support JS as a whole but may not support the codes or line of codes written in JS and may interpret differently.</a:t>
            </a:r>
          </a:p>
          <a:p>
            <a:r>
              <a:rPr lang="en-US" dirty="0"/>
              <a:t>JS does not implement multiprocessing or multithreading.</a:t>
            </a:r>
          </a:p>
          <a:p>
            <a:r>
              <a:rPr lang="en-US" dirty="0"/>
              <a:t>JS has limitations of writing in a client machine. It can only write the cookie in their machine that is also of a certain size </a:t>
            </a:r>
            <a:r>
              <a:rPr lang="en-US" dirty="0" err="1"/>
              <a:t>i.e</a:t>
            </a:r>
            <a:r>
              <a:rPr lang="en-US" dirty="0"/>
              <a:t> 4K</a:t>
            </a:r>
          </a:p>
        </p:txBody>
      </p:sp>
      <p:sp>
        <p:nvSpPr>
          <p:cNvPr id="4" name="Slide Number Placeholder 3">
            <a:extLst>
              <a:ext uri="{FF2B5EF4-FFF2-40B4-BE49-F238E27FC236}">
                <a16:creationId xmlns:a16="http://schemas.microsoft.com/office/drawing/2014/main" id="{BA9E362A-A7AC-0922-F8E3-5292EC23EC58}"/>
              </a:ext>
            </a:extLst>
          </p:cNvPr>
          <p:cNvSpPr>
            <a:spLocks noGrp="1"/>
          </p:cNvSpPr>
          <p:nvPr>
            <p:ph type="sldNum" sz="quarter" idx="12"/>
          </p:nvPr>
        </p:nvSpPr>
        <p:spPr/>
        <p:txBody>
          <a:bodyPr/>
          <a:lstStyle/>
          <a:p>
            <a:fld id="{56EB6A26-E255-41DA-B629-B741FA01731F}" type="slidenum">
              <a:rPr lang="en-US" smtClean="0"/>
              <a:t>25</a:t>
            </a:fld>
            <a:endParaRPr lang="en-US"/>
          </a:p>
        </p:txBody>
      </p:sp>
    </p:spTree>
    <p:extLst>
      <p:ext uri="{BB962C8B-B14F-4D97-AF65-F5344CB8AC3E}">
        <p14:creationId xmlns:p14="http://schemas.microsoft.com/office/powerpoint/2010/main" val="1805902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57373-59A6-2075-4DE9-53B3C0A06E2B}"/>
              </a:ext>
            </a:extLst>
          </p:cNvPr>
          <p:cNvSpPr>
            <a:spLocks noGrp="1"/>
          </p:cNvSpPr>
          <p:nvPr>
            <p:ph type="title"/>
          </p:nvPr>
        </p:nvSpPr>
        <p:spPr/>
        <p:txBody>
          <a:bodyPr/>
          <a:lstStyle/>
          <a:p>
            <a:r>
              <a:rPr lang="en-US" dirty="0"/>
              <a:t>Application Of JS</a:t>
            </a:r>
          </a:p>
        </p:txBody>
      </p:sp>
      <p:sp>
        <p:nvSpPr>
          <p:cNvPr id="3" name="Content Placeholder 2">
            <a:extLst>
              <a:ext uri="{FF2B5EF4-FFF2-40B4-BE49-F238E27FC236}">
                <a16:creationId xmlns:a16="http://schemas.microsoft.com/office/drawing/2014/main" id="{588391E8-B10D-57C8-2CF6-61A11FB3CE2B}"/>
              </a:ext>
            </a:extLst>
          </p:cNvPr>
          <p:cNvSpPr>
            <a:spLocks noGrp="1"/>
          </p:cNvSpPr>
          <p:nvPr>
            <p:ph idx="1"/>
          </p:nvPr>
        </p:nvSpPr>
        <p:spPr/>
        <p:txBody>
          <a:bodyPr>
            <a:normAutofit fontScale="77500" lnSpcReduction="20000"/>
          </a:bodyPr>
          <a:lstStyle/>
          <a:p>
            <a:r>
              <a:rPr lang="en-US" dirty="0"/>
              <a:t>Used to create interactive(dynamic) websites.</a:t>
            </a:r>
          </a:p>
          <a:p>
            <a:r>
              <a:rPr lang="en-US" dirty="0"/>
              <a:t> Client-side validation.</a:t>
            </a:r>
          </a:p>
          <a:p>
            <a:r>
              <a:rPr lang="en-US" dirty="0"/>
              <a:t>Displaying date and time.</a:t>
            </a:r>
          </a:p>
          <a:p>
            <a:r>
              <a:rPr lang="en-US" dirty="0"/>
              <a:t>Dynamic drop-down menus</a:t>
            </a:r>
          </a:p>
          <a:p>
            <a:r>
              <a:rPr lang="en-US" altLang="en-US" dirty="0"/>
              <a:t>Navigation systems</a:t>
            </a:r>
          </a:p>
          <a:p>
            <a:r>
              <a:rPr lang="en-US" altLang="en-US" dirty="0"/>
              <a:t>Basic math calculations</a:t>
            </a:r>
            <a:endParaRPr lang="en-US" dirty="0"/>
          </a:p>
          <a:p>
            <a:r>
              <a:rPr lang="en-US" dirty="0"/>
              <a:t>Displaying pop-up windows and dialog boxes(like an alert dialog box, confirm dialog box).</a:t>
            </a:r>
          </a:p>
          <a:p>
            <a:r>
              <a:rPr lang="en-US" dirty="0"/>
              <a:t>Displaying clocks.</a:t>
            </a:r>
          </a:p>
          <a:p>
            <a:r>
              <a:rPr lang="en-US" dirty="0"/>
              <a:t>JS can update and change both HTML and CSS.</a:t>
            </a:r>
          </a:p>
          <a:p>
            <a:r>
              <a:rPr lang="en-US" dirty="0"/>
              <a:t>JS can calculate, manipulate and validate data.</a:t>
            </a:r>
          </a:p>
          <a:p>
            <a:r>
              <a:rPr lang="en-US" dirty="0"/>
              <a:t>Provide events based on user action to design CSS and HTML.</a:t>
            </a:r>
          </a:p>
        </p:txBody>
      </p:sp>
      <p:sp>
        <p:nvSpPr>
          <p:cNvPr id="4" name="Slide Number Placeholder 3">
            <a:extLst>
              <a:ext uri="{FF2B5EF4-FFF2-40B4-BE49-F238E27FC236}">
                <a16:creationId xmlns:a16="http://schemas.microsoft.com/office/drawing/2014/main" id="{2C36C517-031B-2F89-3858-C70D478FA8E2}"/>
              </a:ext>
            </a:extLst>
          </p:cNvPr>
          <p:cNvSpPr>
            <a:spLocks noGrp="1"/>
          </p:cNvSpPr>
          <p:nvPr>
            <p:ph type="sldNum" sz="quarter" idx="12"/>
          </p:nvPr>
        </p:nvSpPr>
        <p:spPr/>
        <p:txBody>
          <a:bodyPr/>
          <a:lstStyle/>
          <a:p>
            <a:fld id="{56EB6A26-E255-41DA-B629-B741FA01731F}" type="slidenum">
              <a:rPr lang="en-US" smtClean="0"/>
              <a:t>26</a:t>
            </a:fld>
            <a:endParaRPr lang="en-US"/>
          </a:p>
        </p:txBody>
      </p:sp>
    </p:spTree>
    <p:extLst>
      <p:ext uri="{BB962C8B-B14F-4D97-AF65-F5344CB8AC3E}">
        <p14:creationId xmlns:p14="http://schemas.microsoft.com/office/powerpoint/2010/main" val="1516460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17E4-F9A9-FDD0-7F40-6BA1E67944C6}"/>
              </a:ext>
            </a:extLst>
          </p:cNvPr>
          <p:cNvSpPr>
            <a:spLocks noGrp="1"/>
          </p:cNvSpPr>
          <p:nvPr>
            <p:ph type="title"/>
          </p:nvPr>
        </p:nvSpPr>
        <p:spPr/>
        <p:txBody>
          <a:bodyPr>
            <a:normAutofit/>
          </a:bodyPr>
          <a:lstStyle/>
          <a:p>
            <a:r>
              <a:rPr lang="en-US" dirty="0"/>
              <a:t>Ways to embed JavaScript in XHTML/HTML document:</a:t>
            </a:r>
          </a:p>
        </p:txBody>
      </p:sp>
      <p:sp>
        <p:nvSpPr>
          <p:cNvPr id="3" name="Content Placeholder 2">
            <a:extLst>
              <a:ext uri="{FF2B5EF4-FFF2-40B4-BE49-F238E27FC236}">
                <a16:creationId xmlns:a16="http://schemas.microsoft.com/office/drawing/2014/main" id="{94919F15-B394-257E-5942-7456CD4469CB}"/>
              </a:ext>
            </a:extLst>
          </p:cNvPr>
          <p:cNvSpPr>
            <a:spLocks noGrp="1"/>
          </p:cNvSpPr>
          <p:nvPr>
            <p:ph idx="1"/>
          </p:nvPr>
        </p:nvSpPr>
        <p:spPr>
          <a:xfrm>
            <a:off x="504825" y="1690688"/>
            <a:ext cx="4943475" cy="4351338"/>
          </a:xfrm>
        </p:spPr>
        <p:txBody>
          <a:bodyPr>
            <a:normAutofit/>
          </a:bodyPr>
          <a:lstStyle/>
          <a:p>
            <a:r>
              <a:rPr lang="en-US" sz="2000" dirty="0" err="1"/>
              <a:t>i</a:t>
            </a:r>
            <a:r>
              <a:rPr lang="en-US" sz="2000" dirty="0"/>
              <a:t>. Explicit embedding:</a:t>
            </a:r>
          </a:p>
          <a:p>
            <a:r>
              <a:rPr lang="en-US" sz="2000" dirty="0"/>
              <a:t>JavaScript code physically residing in concerned XHTML document- may be on head or body depending on the purpose of script within desired mime type of &lt;script&gt; tag.</a:t>
            </a:r>
          </a:p>
          <a:p>
            <a:r>
              <a:rPr lang="en-US" sz="2000" dirty="0" err="1"/>
              <a:t>e.g</a:t>
            </a:r>
            <a:r>
              <a:rPr lang="en-US" sz="2000" dirty="0"/>
              <a:t> &lt;script type “text/</a:t>
            </a:r>
            <a:r>
              <a:rPr lang="en-US" sz="2000" dirty="0" err="1"/>
              <a:t>javascript</a:t>
            </a:r>
            <a:r>
              <a:rPr lang="en-US" sz="2000" dirty="0"/>
              <a:t>”&gt;</a:t>
            </a:r>
          </a:p>
          <a:p>
            <a:r>
              <a:rPr lang="en-US" sz="2000" dirty="0"/>
              <a:t>……</a:t>
            </a:r>
            <a:r>
              <a:rPr lang="en-US" sz="2000" dirty="0" err="1"/>
              <a:t>js</a:t>
            </a:r>
            <a:r>
              <a:rPr lang="en-US" sz="2000" dirty="0"/>
              <a:t> code…..</a:t>
            </a:r>
          </a:p>
          <a:p>
            <a:r>
              <a:rPr lang="en-US" sz="2000" dirty="0"/>
              <a:t> &lt;/script&gt;)</a:t>
            </a:r>
          </a:p>
        </p:txBody>
      </p:sp>
      <p:sp>
        <p:nvSpPr>
          <p:cNvPr id="6" name="TextBox 5">
            <a:extLst>
              <a:ext uri="{FF2B5EF4-FFF2-40B4-BE49-F238E27FC236}">
                <a16:creationId xmlns:a16="http://schemas.microsoft.com/office/drawing/2014/main" id="{B55E23BA-82F4-636A-04E9-B666696D8562}"/>
              </a:ext>
            </a:extLst>
          </p:cNvPr>
          <p:cNvSpPr txBox="1"/>
          <p:nvPr/>
        </p:nvSpPr>
        <p:spPr>
          <a:xfrm>
            <a:off x="5781675" y="1582340"/>
            <a:ext cx="6096000" cy="4062651"/>
          </a:xfrm>
          <a:prstGeom prst="rect">
            <a:avLst/>
          </a:prstGeom>
          <a:noFill/>
        </p:spPr>
        <p:txBody>
          <a:bodyPr wrap="square">
            <a:spAutoFit/>
          </a:bodyPr>
          <a:lstStyle/>
          <a:p>
            <a:r>
              <a:rPr lang="en-US" sz="2000" dirty="0"/>
              <a:t>ii. Implicit embedding:</a:t>
            </a:r>
          </a:p>
          <a:p>
            <a:r>
              <a:rPr lang="en-US" sz="2000" dirty="0"/>
              <a:t> JavaScript code residing in separate .</a:t>
            </a:r>
            <a:r>
              <a:rPr lang="en-US" sz="2000" dirty="0" err="1"/>
              <a:t>js</a:t>
            </a:r>
            <a:r>
              <a:rPr lang="en-US" sz="2000" dirty="0"/>
              <a:t> file and that file included in the desired XHTML document- may be on head or body.</a:t>
            </a:r>
          </a:p>
          <a:p>
            <a:r>
              <a:rPr lang="en-US" sz="2000" dirty="0"/>
              <a:t>e.g. XHTML document:</a:t>
            </a:r>
          </a:p>
          <a:p>
            <a:r>
              <a:rPr lang="en-US" sz="2000" dirty="0"/>
              <a:t>&lt;html&gt;</a:t>
            </a:r>
          </a:p>
          <a:p>
            <a:r>
              <a:rPr lang="en-US" sz="2000" dirty="0"/>
              <a:t> &lt;head&gt;</a:t>
            </a:r>
          </a:p>
          <a:p>
            <a:r>
              <a:rPr lang="en-US" sz="2000" dirty="0"/>
              <a:t>&lt;script type=”text/</a:t>
            </a:r>
            <a:r>
              <a:rPr lang="en-US" sz="2000" dirty="0" err="1"/>
              <a:t>javascript</a:t>
            </a:r>
            <a:r>
              <a:rPr lang="en-US" sz="2000" dirty="0"/>
              <a:t>” </a:t>
            </a:r>
            <a:r>
              <a:rPr lang="en-US" sz="2000" dirty="0" err="1"/>
              <a:t>src</a:t>
            </a:r>
            <a:r>
              <a:rPr lang="en-US" sz="2000" dirty="0"/>
              <a:t>=”jquery.js”&gt;&lt;/script&gt;</a:t>
            </a:r>
          </a:p>
          <a:p>
            <a:r>
              <a:rPr lang="en-US" sz="2000" dirty="0"/>
              <a:t> &lt;/head&gt;</a:t>
            </a:r>
          </a:p>
          <a:p>
            <a:r>
              <a:rPr lang="en-US" sz="2000" dirty="0"/>
              <a:t> &lt;body&gt;</a:t>
            </a:r>
          </a:p>
          <a:p>
            <a:r>
              <a:rPr lang="en-US" sz="2000" dirty="0"/>
              <a:t>………XHTML code…..</a:t>
            </a:r>
          </a:p>
          <a:p>
            <a:r>
              <a:rPr lang="en-US" sz="2000" dirty="0"/>
              <a:t> &lt;/body&gt;</a:t>
            </a:r>
          </a:p>
          <a:p>
            <a:r>
              <a:rPr lang="en-US" sz="2000" dirty="0"/>
              <a:t>&lt;/html&gt;</a:t>
            </a:r>
          </a:p>
        </p:txBody>
      </p:sp>
      <p:sp>
        <p:nvSpPr>
          <p:cNvPr id="4" name="Slide Number Placeholder 3">
            <a:extLst>
              <a:ext uri="{FF2B5EF4-FFF2-40B4-BE49-F238E27FC236}">
                <a16:creationId xmlns:a16="http://schemas.microsoft.com/office/drawing/2014/main" id="{E5405844-A49F-3138-4CC7-6080E839EBED}"/>
              </a:ext>
            </a:extLst>
          </p:cNvPr>
          <p:cNvSpPr>
            <a:spLocks noGrp="1"/>
          </p:cNvSpPr>
          <p:nvPr>
            <p:ph type="sldNum" sz="quarter" idx="12"/>
          </p:nvPr>
        </p:nvSpPr>
        <p:spPr/>
        <p:txBody>
          <a:bodyPr/>
          <a:lstStyle/>
          <a:p>
            <a:fld id="{56EB6A26-E255-41DA-B629-B741FA01731F}" type="slidenum">
              <a:rPr lang="en-US" smtClean="0"/>
              <a:t>27</a:t>
            </a:fld>
            <a:endParaRPr lang="en-US"/>
          </a:p>
        </p:txBody>
      </p:sp>
    </p:spTree>
    <p:extLst>
      <p:ext uri="{BB962C8B-B14F-4D97-AF65-F5344CB8AC3E}">
        <p14:creationId xmlns:p14="http://schemas.microsoft.com/office/powerpoint/2010/main" val="3150999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196F-8EC6-1675-8A81-03A31E1140AB}"/>
              </a:ext>
            </a:extLst>
          </p:cNvPr>
          <p:cNvSpPr>
            <a:spLocks noGrp="1"/>
          </p:cNvSpPr>
          <p:nvPr>
            <p:ph type="title"/>
          </p:nvPr>
        </p:nvSpPr>
        <p:spPr>
          <a:xfrm>
            <a:off x="0" y="-84127"/>
            <a:ext cx="10515600" cy="1325563"/>
          </a:xfrm>
        </p:spPr>
        <p:txBody>
          <a:bodyPr/>
          <a:lstStyle/>
          <a:p>
            <a:r>
              <a:rPr lang="en-US" dirty="0"/>
              <a:t>1</a:t>
            </a:r>
            <a:r>
              <a:rPr lang="en-US" baseline="30000" dirty="0"/>
              <a:t>st</a:t>
            </a:r>
            <a:r>
              <a:rPr lang="en-US" dirty="0"/>
              <a:t> JS example</a:t>
            </a:r>
          </a:p>
        </p:txBody>
      </p:sp>
      <p:sp>
        <p:nvSpPr>
          <p:cNvPr id="3" name="Content Placeholder 2">
            <a:extLst>
              <a:ext uri="{FF2B5EF4-FFF2-40B4-BE49-F238E27FC236}">
                <a16:creationId xmlns:a16="http://schemas.microsoft.com/office/drawing/2014/main" id="{E9602F99-18D8-8DEE-6BFE-3F4A20D71198}"/>
              </a:ext>
            </a:extLst>
          </p:cNvPr>
          <p:cNvSpPr>
            <a:spLocks noGrp="1"/>
          </p:cNvSpPr>
          <p:nvPr>
            <p:ph idx="1"/>
          </p:nvPr>
        </p:nvSpPr>
        <p:spPr>
          <a:xfrm>
            <a:off x="7715250" y="152411"/>
            <a:ext cx="6438900" cy="1089025"/>
          </a:xfrm>
        </p:spPr>
        <p:txBody>
          <a:bodyPr>
            <a:normAutofit/>
          </a:bodyPr>
          <a:lstStyle/>
          <a:p>
            <a:r>
              <a:rPr lang="it-IT" sz="1800" b="0" dirty="0">
                <a:solidFill>
                  <a:srgbClr val="D4D4D4"/>
                </a:solidFill>
                <a:effectLst/>
                <a:latin typeface="Consolas" panose="020B0609020204030204" pitchFamily="49" charset="0"/>
              </a:rPr>
              <a:t> </a:t>
            </a:r>
            <a:r>
              <a:rPr lang="it-IT" sz="1800" b="0" dirty="0">
                <a:solidFill>
                  <a:srgbClr val="808080"/>
                </a:solidFill>
                <a:effectLst/>
                <a:latin typeface="Consolas" panose="020B0609020204030204" pitchFamily="49" charset="0"/>
              </a:rPr>
              <a:t>&lt;</a:t>
            </a:r>
            <a:r>
              <a:rPr lang="it-IT" sz="1800" b="0" dirty="0">
                <a:solidFill>
                  <a:srgbClr val="569CD6"/>
                </a:solidFill>
                <a:effectLst/>
                <a:latin typeface="Consolas" panose="020B0609020204030204" pitchFamily="49" charset="0"/>
              </a:rPr>
              <a:t>script</a:t>
            </a:r>
            <a:r>
              <a:rPr lang="it-IT" sz="1800" b="0" dirty="0">
                <a:solidFill>
                  <a:srgbClr val="808080"/>
                </a:solidFill>
                <a:effectLst/>
                <a:latin typeface="Consolas" panose="020B0609020204030204" pitchFamily="49" charset="0"/>
              </a:rPr>
              <a:t>&gt;</a:t>
            </a:r>
            <a:endParaRPr lang="it-IT" sz="1800" b="0" dirty="0">
              <a:solidFill>
                <a:srgbClr val="D4D4D4"/>
              </a:solidFill>
              <a:effectLst/>
              <a:latin typeface="Consolas" panose="020B0609020204030204" pitchFamily="49" charset="0"/>
            </a:endParaRPr>
          </a:p>
          <a:p>
            <a:r>
              <a:rPr lang="it-IT" sz="1800" b="0" dirty="0">
                <a:solidFill>
                  <a:srgbClr val="D4D4D4"/>
                </a:solidFill>
                <a:effectLst/>
                <a:latin typeface="Consolas" panose="020B0609020204030204" pitchFamily="49" charset="0"/>
              </a:rPr>
              <a:t>        </a:t>
            </a:r>
            <a:r>
              <a:rPr lang="it-IT" sz="1800" b="0" dirty="0">
                <a:solidFill>
                  <a:srgbClr val="9CDCFE"/>
                </a:solidFill>
                <a:effectLst/>
                <a:latin typeface="Consolas" panose="020B0609020204030204" pitchFamily="49" charset="0"/>
              </a:rPr>
              <a:t>document</a:t>
            </a:r>
            <a:r>
              <a:rPr lang="it-IT" sz="1800" b="0" dirty="0">
                <a:solidFill>
                  <a:srgbClr val="D4D4D4"/>
                </a:solidFill>
                <a:effectLst/>
                <a:latin typeface="Consolas" panose="020B0609020204030204" pitchFamily="49" charset="0"/>
              </a:rPr>
              <a:t>.</a:t>
            </a:r>
            <a:r>
              <a:rPr lang="it-IT" sz="1800" b="0" dirty="0">
                <a:solidFill>
                  <a:srgbClr val="DCDCAA"/>
                </a:solidFill>
                <a:effectLst/>
                <a:latin typeface="Consolas" panose="020B0609020204030204" pitchFamily="49" charset="0"/>
              </a:rPr>
              <a:t>write</a:t>
            </a:r>
            <a:r>
              <a:rPr lang="it-IT" sz="1800" b="0" dirty="0">
                <a:solidFill>
                  <a:srgbClr val="D4D4D4"/>
                </a:solidFill>
                <a:effectLst/>
                <a:latin typeface="Consolas" panose="020B0609020204030204" pitchFamily="49" charset="0"/>
              </a:rPr>
              <a:t>(</a:t>
            </a:r>
            <a:r>
              <a:rPr lang="it-IT" sz="1800" b="0" dirty="0">
                <a:solidFill>
                  <a:srgbClr val="CE9178"/>
                </a:solidFill>
                <a:effectLst/>
                <a:latin typeface="Consolas" panose="020B0609020204030204" pitchFamily="49" charset="0"/>
              </a:rPr>
              <a:t>"simanta"</a:t>
            </a:r>
            <a:r>
              <a:rPr lang="it-IT" sz="1800" b="0" dirty="0">
                <a:solidFill>
                  <a:srgbClr val="D4D4D4"/>
                </a:solidFill>
                <a:effectLst/>
                <a:latin typeface="Consolas" panose="020B0609020204030204" pitchFamily="49" charset="0"/>
              </a:rPr>
              <a:t>);</a:t>
            </a:r>
          </a:p>
          <a:p>
            <a:r>
              <a:rPr lang="it-IT" sz="1800" b="0" dirty="0">
                <a:solidFill>
                  <a:srgbClr val="D4D4D4"/>
                </a:solidFill>
                <a:effectLst/>
                <a:latin typeface="Consolas" panose="020B0609020204030204" pitchFamily="49" charset="0"/>
              </a:rPr>
              <a:t>    </a:t>
            </a:r>
            <a:r>
              <a:rPr lang="it-IT" sz="1800" b="0" dirty="0">
                <a:solidFill>
                  <a:srgbClr val="808080"/>
                </a:solidFill>
                <a:effectLst/>
                <a:latin typeface="Consolas" panose="020B0609020204030204" pitchFamily="49" charset="0"/>
              </a:rPr>
              <a:t>&lt;/</a:t>
            </a:r>
            <a:r>
              <a:rPr lang="it-IT" sz="1800" b="0" dirty="0">
                <a:solidFill>
                  <a:srgbClr val="569CD6"/>
                </a:solidFill>
                <a:effectLst/>
                <a:latin typeface="Consolas" panose="020B0609020204030204" pitchFamily="49" charset="0"/>
              </a:rPr>
              <a:t>script</a:t>
            </a:r>
            <a:r>
              <a:rPr lang="it-IT" sz="1800" b="0" dirty="0">
                <a:solidFill>
                  <a:srgbClr val="808080"/>
                </a:solidFill>
                <a:effectLst/>
                <a:latin typeface="Consolas" panose="020B0609020204030204" pitchFamily="49" charset="0"/>
              </a:rPr>
              <a:t>&gt;</a:t>
            </a:r>
            <a:endParaRPr lang="it-IT" sz="1800" b="0" dirty="0">
              <a:solidFill>
                <a:srgbClr val="D4D4D4"/>
              </a:solidFill>
              <a:effectLst/>
              <a:latin typeface="Consolas" panose="020B0609020204030204" pitchFamily="49" charset="0"/>
            </a:endParaRPr>
          </a:p>
          <a:p>
            <a:endParaRPr lang="en-US" sz="1800" dirty="0"/>
          </a:p>
        </p:txBody>
      </p:sp>
      <p:sp>
        <p:nvSpPr>
          <p:cNvPr id="5" name="TextBox 4">
            <a:extLst>
              <a:ext uri="{FF2B5EF4-FFF2-40B4-BE49-F238E27FC236}">
                <a16:creationId xmlns:a16="http://schemas.microsoft.com/office/drawing/2014/main" id="{121B54DD-B7CE-BB2C-C5CC-99F89F5F98B4}"/>
              </a:ext>
            </a:extLst>
          </p:cNvPr>
          <p:cNvSpPr txBox="1"/>
          <p:nvPr/>
        </p:nvSpPr>
        <p:spPr>
          <a:xfrm>
            <a:off x="200025" y="1241436"/>
            <a:ext cx="6096000" cy="5251438"/>
          </a:xfrm>
          <a:prstGeom prst="rect">
            <a:avLst/>
          </a:prstGeom>
          <a:noFill/>
        </p:spPr>
        <p:txBody>
          <a:bodyPr wrap="square">
            <a:spAutoFit/>
          </a:bodyPr>
          <a:lstStyle/>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&lt;!DOCTYPE html&gt;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&lt;html&gt;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&lt;head&gt;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&lt;title&gt;Hello World Example&lt;/title&gt;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&lt;/head&gt;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&lt;body&gt;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a:t>
            </a:r>
            <a:r>
              <a:rPr lang="en-US" altLang="en-US" sz="1800" b="1" dirty="0">
                <a:solidFill>
                  <a:srgbClr val="990000"/>
                </a:solidFill>
                <a:latin typeface="Courier New" panose="02070309020205020404" pitchFamily="49" charset="0"/>
              </a:rPr>
              <a:t>&lt;script type="text/</a:t>
            </a:r>
            <a:r>
              <a:rPr lang="en-US" altLang="en-US" sz="1800" b="1" dirty="0" err="1">
                <a:solidFill>
                  <a:srgbClr val="990000"/>
                </a:solidFill>
                <a:latin typeface="Courier New" panose="02070309020205020404" pitchFamily="49" charset="0"/>
              </a:rPr>
              <a:t>javascript</a:t>
            </a:r>
            <a:r>
              <a:rPr lang="en-US" altLang="en-US" sz="1800" b="1" dirty="0">
                <a:solidFill>
                  <a:srgbClr val="990000"/>
                </a:solidFill>
                <a:latin typeface="Courier New" panose="02070309020205020404" pitchFamily="49" charset="0"/>
              </a:rPr>
              <a:t>"&gt;</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&lt;!--</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a:t>
            </a:r>
            <a:r>
              <a:rPr lang="en-US" altLang="en-US" sz="1800" b="1" dirty="0" err="1">
                <a:solidFill>
                  <a:srgbClr val="990000"/>
                </a:solidFill>
                <a:latin typeface="Courier New" panose="02070309020205020404" pitchFamily="49" charset="0"/>
              </a:rPr>
              <a:t>document.write</a:t>
            </a:r>
            <a:r>
              <a:rPr lang="en-US" altLang="en-US" sz="1800" b="1" dirty="0">
                <a:solidFill>
                  <a:srgbClr val="990000"/>
                </a:solidFill>
                <a:latin typeface="Courier New" panose="02070309020205020404" pitchFamily="49" charset="0"/>
              </a:rPr>
              <a:t>("&lt;h1&gt;Hello, world!&lt;/h1&gt;");  </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//--&gt;</a:t>
            </a:r>
          </a:p>
          <a:p>
            <a:pPr>
              <a:lnSpc>
                <a:spcPct val="90000"/>
              </a:lnSpc>
              <a:spcBef>
                <a:spcPct val="50000"/>
              </a:spcBef>
              <a:buClrTx/>
              <a:buSzTx/>
              <a:buFontTx/>
              <a:buNone/>
            </a:pPr>
            <a:r>
              <a:rPr lang="en-US" altLang="en-US" sz="1800" b="1" dirty="0">
                <a:solidFill>
                  <a:srgbClr val="990000"/>
                </a:solidFill>
                <a:latin typeface="Courier New" panose="02070309020205020404" pitchFamily="49" charset="0"/>
              </a:rPr>
              <a:t>     &lt;/script&gt; </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  &lt;/body&gt;</a:t>
            </a:r>
          </a:p>
          <a:p>
            <a:pPr>
              <a:lnSpc>
                <a:spcPct val="90000"/>
              </a:lnSpc>
              <a:spcBef>
                <a:spcPct val="50000"/>
              </a:spcBef>
              <a:buClrTx/>
              <a:buSzTx/>
              <a:buFontTx/>
              <a:buNone/>
            </a:pPr>
            <a:r>
              <a:rPr lang="en-US" altLang="en-US" sz="1800" b="1" dirty="0">
                <a:solidFill>
                  <a:schemeClr val="tx2"/>
                </a:solidFill>
                <a:latin typeface="Courier New" panose="02070309020205020404" pitchFamily="49" charset="0"/>
              </a:rPr>
              <a:t>&lt;/html&gt;</a:t>
            </a:r>
          </a:p>
        </p:txBody>
      </p:sp>
      <p:pic>
        <p:nvPicPr>
          <p:cNvPr id="6" name="Picture 4">
            <a:extLst>
              <a:ext uri="{FF2B5EF4-FFF2-40B4-BE49-F238E27FC236}">
                <a16:creationId xmlns:a16="http://schemas.microsoft.com/office/drawing/2014/main" id="{7F152ABA-3426-8A25-575D-B752A395AB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133589"/>
            <a:ext cx="6096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E59B34DF-CB98-5AC4-FD97-39C397D97CAB}"/>
              </a:ext>
            </a:extLst>
          </p:cNvPr>
          <p:cNvSpPr>
            <a:spLocks noGrp="1"/>
          </p:cNvSpPr>
          <p:nvPr>
            <p:ph type="sldNum" sz="quarter" idx="12"/>
          </p:nvPr>
        </p:nvSpPr>
        <p:spPr/>
        <p:txBody>
          <a:bodyPr/>
          <a:lstStyle/>
          <a:p>
            <a:fld id="{56EB6A26-E255-41DA-B629-B741FA01731F}" type="slidenum">
              <a:rPr lang="en-US" smtClean="0"/>
              <a:t>28</a:t>
            </a:fld>
            <a:endParaRPr lang="en-US"/>
          </a:p>
        </p:txBody>
      </p:sp>
    </p:spTree>
    <p:extLst>
      <p:ext uri="{BB962C8B-B14F-4D97-AF65-F5344CB8AC3E}">
        <p14:creationId xmlns:p14="http://schemas.microsoft.com/office/powerpoint/2010/main" val="80414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A49A-ECDF-4ED1-C9DD-6EDC229CF542}"/>
              </a:ext>
            </a:extLst>
          </p:cNvPr>
          <p:cNvSpPr>
            <a:spLocks noGrp="1"/>
          </p:cNvSpPr>
          <p:nvPr>
            <p:ph type="title"/>
          </p:nvPr>
        </p:nvSpPr>
        <p:spPr/>
        <p:txBody>
          <a:bodyPr/>
          <a:lstStyle/>
          <a:p>
            <a:r>
              <a:rPr lang="en-US" altLang="en-US" dirty="0" err="1"/>
              <a:t>document.write</a:t>
            </a:r>
            <a:r>
              <a:rPr lang="en-US" altLang="en-US" dirty="0"/>
              <a:t>() </a:t>
            </a:r>
            <a:endParaRPr lang="en-US" dirty="0"/>
          </a:p>
        </p:txBody>
      </p:sp>
      <p:sp>
        <p:nvSpPr>
          <p:cNvPr id="4" name="Text Box 4">
            <a:extLst>
              <a:ext uri="{FF2B5EF4-FFF2-40B4-BE49-F238E27FC236}">
                <a16:creationId xmlns:a16="http://schemas.microsoft.com/office/drawing/2014/main" id="{98BD31F3-3657-43AE-BDDA-2B7F83CEA4B7}"/>
              </a:ext>
            </a:extLst>
          </p:cNvPr>
          <p:cNvSpPr txBox="1">
            <a:spLocks noChangeArrowheads="1"/>
          </p:cNvSpPr>
          <p:nvPr/>
        </p:nvSpPr>
        <p:spPr bwMode="auto">
          <a:xfrm>
            <a:off x="1590675" y="3067050"/>
            <a:ext cx="8839200" cy="990600"/>
          </a:xfrm>
          <a:prstGeom prst="rect">
            <a:avLst/>
          </a:prstGeom>
          <a:solidFill>
            <a:schemeClr val="accent2">
              <a:alpha val="39999"/>
            </a:schemeClr>
          </a:solidFill>
          <a:ln w="317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692150" indent="-347663">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987425" indent="-293688">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281113" indent="-2921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1598613" indent="-315913">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0558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5130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29702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427413" indent="-315913" fontAlgn="base">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800" b="1">
                <a:solidFill>
                  <a:schemeClr val="tx2"/>
                </a:solidFill>
                <a:latin typeface="Courier New" panose="02070309020205020404" pitchFamily="49" charset="0"/>
              </a:rPr>
              <a:t>document.write("&lt;h1&gt;Hello,world!&lt;/h1&gt;"); </a:t>
            </a:r>
          </a:p>
        </p:txBody>
      </p:sp>
      <p:sp>
        <p:nvSpPr>
          <p:cNvPr id="5" name="AutoShape 6">
            <a:extLst>
              <a:ext uri="{FF2B5EF4-FFF2-40B4-BE49-F238E27FC236}">
                <a16:creationId xmlns:a16="http://schemas.microsoft.com/office/drawing/2014/main" id="{DB3216D2-6E39-4B6F-17D1-58FA039831AF}"/>
              </a:ext>
            </a:extLst>
          </p:cNvPr>
          <p:cNvSpPr>
            <a:spLocks/>
          </p:cNvSpPr>
          <p:nvPr/>
        </p:nvSpPr>
        <p:spPr bwMode="auto">
          <a:xfrm rot="16200000">
            <a:off x="7000875" y="1924050"/>
            <a:ext cx="914400" cy="4572000"/>
          </a:xfrm>
          <a:prstGeom prst="leftBrace">
            <a:avLst>
              <a:gd name="adj1" fmla="val 41667"/>
              <a:gd name="adj2" fmla="val 50000"/>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7">
            <a:extLst>
              <a:ext uri="{FF2B5EF4-FFF2-40B4-BE49-F238E27FC236}">
                <a16:creationId xmlns:a16="http://schemas.microsoft.com/office/drawing/2014/main" id="{76560DF8-B7BE-2B35-6102-1800C25801FB}"/>
              </a:ext>
            </a:extLst>
          </p:cNvPr>
          <p:cNvSpPr txBox="1">
            <a:spLocks noChangeArrowheads="1"/>
          </p:cNvSpPr>
          <p:nvPr/>
        </p:nvSpPr>
        <p:spPr bwMode="auto">
          <a:xfrm>
            <a:off x="6010275" y="4705350"/>
            <a:ext cx="3048000" cy="650875"/>
          </a:xfrm>
          <a:prstGeom prst="rect">
            <a:avLst/>
          </a:prstGeom>
          <a:solidFill>
            <a:srgbClr val="92D050"/>
          </a:solidFill>
          <a:ln w="9525">
            <a:solidFill>
              <a:schemeClr val="tx1"/>
            </a:solidFill>
            <a:miter lim="800000"/>
            <a:headEnd/>
            <a:tailEnd/>
          </a:ln>
          <a:effectLst/>
        </p:spPr>
        <p:txBody>
          <a:bodyPr>
            <a:spAutoFit/>
          </a:bodyPr>
          <a:lstStyle/>
          <a:p>
            <a:pPr algn="ctr">
              <a:spcBef>
                <a:spcPct val="50000"/>
              </a:spcBef>
            </a:pPr>
            <a:r>
              <a:rPr lang="en-US" altLang="en-US" b="1" dirty="0">
                <a:solidFill>
                  <a:schemeClr val="tx2"/>
                </a:solidFill>
              </a:rPr>
              <a:t>Enclosed in quotes -- denotes a "string"</a:t>
            </a:r>
          </a:p>
        </p:txBody>
      </p:sp>
      <p:sp>
        <p:nvSpPr>
          <p:cNvPr id="7" name="Text Box 8">
            <a:extLst>
              <a:ext uri="{FF2B5EF4-FFF2-40B4-BE49-F238E27FC236}">
                <a16:creationId xmlns:a16="http://schemas.microsoft.com/office/drawing/2014/main" id="{4414E7E7-C080-E3E0-6C88-016B9613EA5A}"/>
              </a:ext>
            </a:extLst>
          </p:cNvPr>
          <p:cNvSpPr txBox="1">
            <a:spLocks noChangeArrowheads="1"/>
          </p:cNvSpPr>
          <p:nvPr/>
        </p:nvSpPr>
        <p:spPr bwMode="auto">
          <a:xfrm>
            <a:off x="6238875" y="2305050"/>
            <a:ext cx="3048000" cy="376238"/>
          </a:xfrm>
          <a:prstGeom prst="rect">
            <a:avLst/>
          </a:prstGeom>
          <a:solidFill>
            <a:srgbClr val="92D050"/>
          </a:solidFill>
          <a:ln w="9525">
            <a:solidFill>
              <a:schemeClr val="tx1"/>
            </a:solidFill>
            <a:miter lim="800000"/>
            <a:headEnd/>
            <a:tailEnd/>
          </a:ln>
          <a:effectLst/>
        </p:spPr>
        <p:txBody>
          <a:bodyPr>
            <a:spAutoFit/>
          </a:bodyPr>
          <a:lstStyle/>
          <a:p>
            <a:pPr algn="ctr">
              <a:spcBef>
                <a:spcPct val="50000"/>
              </a:spcBef>
            </a:pPr>
            <a:r>
              <a:rPr lang="en-US" altLang="en-US" b="1" dirty="0">
                <a:solidFill>
                  <a:schemeClr val="tx2"/>
                </a:solidFill>
              </a:rPr>
              <a:t>Ends in a semicolon</a:t>
            </a:r>
          </a:p>
        </p:txBody>
      </p:sp>
      <p:sp>
        <p:nvSpPr>
          <p:cNvPr id="8" name="Freeform 14">
            <a:extLst>
              <a:ext uri="{FF2B5EF4-FFF2-40B4-BE49-F238E27FC236}">
                <a16:creationId xmlns:a16="http://schemas.microsoft.com/office/drawing/2014/main" id="{067ACCCB-DC5C-5A95-8053-32F1C1C9BE3D}"/>
              </a:ext>
            </a:extLst>
          </p:cNvPr>
          <p:cNvSpPr>
            <a:spLocks/>
          </p:cNvSpPr>
          <p:nvPr/>
        </p:nvSpPr>
        <p:spPr bwMode="auto">
          <a:xfrm>
            <a:off x="7686675" y="1581150"/>
            <a:ext cx="2705100" cy="1866900"/>
          </a:xfrm>
          <a:custGeom>
            <a:avLst/>
            <a:gdLst>
              <a:gd name="T0" fmla="*/ 0 w 1704"/>
              <a:gd name="T1" fmla="*/ 456 h 1176"/>
              <a:gd name="T2" fmla="*/ 1440 w 1704"/>
              <a:gd name="T3" fmla="*/ 120 h 1176"/>
              <a:gd name="T4" fmla="*/ 1584 w 1704"/>
              <a:gd name="T5" fmla="*/ 1176 h 1176"/>
            </a:gdLst>
            <a:ahLst/>
            <a:cxnLst>
              <a:cxn ang="0">
                <a:pos x="T0" y="T1"/>
              </a:cxn>
              <a:cxn ang="0">
                <a:pos x="T2" y="T3"/>
              </a:cxn>
              <a:cxn ang="0">
                <a:pos x="T4" y="T5"/>
              </a:cxn>
            </a:cxnLst>
            <a:rect l="0" t="0" r="r" b="b"/>
            <a:pathLst>
              <a:path w="1704" h="1176">
                <a:moveTo>
                  <a:pt x="0" y="456"/>
                </a:moveTo>
                <a:cubicBezTo>
                  <a:pt x="588" y="228"/>
                  <a:pt x="1176" y="0"/>
                  <a:pt x="1440" y="120"/>
                </a:cubicBezTo>
                <a:cubicBezTo>
                  <a:pt x="1704" y="240"/>
                  <a:pt x="1644" y="708"/>
                  <a:pt x="1584" y="117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 name="Slide Number Placeholder 2">
            <a:extLst>
              <a:ext uri="{FF2B5EF4-FFF2-40B4-BE49-F238E27FC236}">
                <a16:creationId xmlns:a16="http://schemas.microsoft.com/office/drawing/2014/main" id="{DE6D52E0-ED2B-F06F-018E-3AC773021BDB}"/>
              </a:ext>
            </a:extLst>
          </p:cNvPr>
          <p:cNvSpPr>
            <a:spLocks noGrp="1"/>
          </p:cNvSpPr>
          <p:nvPr>
            <p:ph type="sldNum" sz="quarter" idx="12"/>
          </p:nvPr>
        </p:nvSpPr>
        <p:spPr/>
        <p:txBody>
          <a:bodyPr/>
          <a:lstStyle/>
          <a:p>
            <a:fld id="{56EB6A26-E255-41DA-B629-B741FA01731F}" type="slidenum">
              <a:rPr lang="en-US" smtClean="0"/>
              <a:t>29</a:t>
            </a:fld>
            <a:endParaRPr lang="en-US"/>
          </a:p>
        </p:txBody>
      </p:sp>
    </p:spTree>
    <p:extLst>
      <p:ext uri="{BB962C8B-B14F-4D97-AF65-F5344CB8AC3E}">
        <p14:creationId xmlns:p14="http://schemas.microsoft.com/office/powerpoint/2010/main" val="2820980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E2D8262-3C5D-5E13-4A0A-47C8B5807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95413"/>
            <a:ext cx="9144001" cy="526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a:extLst>
              <a:ext uri="{FF2B5EF4-FFF2-40B4-BE49-F238E27FC236}">
                <a16:creationId xmlns:a16="http://schemas.microsoft.com/office/drawing/2014/main" id="{00D4EE2A-C213-6DCB-0F2C-DDD35208A849}"/>
              </a:ext>
            </a:extLst>
          </p:cNvPr>
          <p:cNvSpPr>
            <a:spLocks noGrp="1"/>
          </p:cNvSpPr>
          <p:nvPr>
            <p:ph type="title"/>
          </p:nvPr>
        </p:nvSpPr>
        <p:spPr>
          <a:xfrm>
            <a:off x="838200" y="69850"/>
            <a:ext cx="10515600" cy="1325563"/>
          </a:xfrm>
        </p:spPr>
        <p:txBody>
          <a:bodyPr/>
          <a:lstStyle/>
          <a:p>
            <a:r>
              <a:rPr lang="en-US" dirty="0"/>
              <a:t>Client Side Scripting</a:t>
            </a:r>
          </a:p>
        </p:txBody>
      </p:sp>
      <p:sp>
        <p:nvSpPr>
          <p:cNvPr id="2" name="Slide Number Placeholder 1">
            <a:extLst>
              <a:ext uri="{FF2B5EF4-FFF2-40B4-BE49-F238E27FC236}">
                <a16:creationId xmlns:a16="http://schemas.microsoft.com/office/drawing/2014/main" id="{A8E5A92A-4A1B-14CD-938A-734390117934}"/>
              </a:ext>
            </a:extLst>
          </p:cNvPr>
          <p:cNvSpPr>
            <a:spLocks noGrp="1"/>
          </p:cNvSpPr>
          <p:nvPr>
            <p:ph type="sldNum" sz="quarter" idx="12"/>
          </p:nvPr>
        </p:nvSpPr>
        <p:spPr/>
        <p:txBody>
          <a:bodyPr/>
          <a:lstStyle/>
          <a:p>
            <a:fld id="{56EB6A26-E255-41DA-B629-B741FA01731F}" type="slidenum">
              <a:rPr lang="en-US" smtClean="0"/>
              <a:t>3</a:t>
            </a:fld>
            <a:endParaRPr lang="en-US"/>
          </a:p>
        </p:txBody>
      </p:sp>
    </p:spTree>
    <p:extLst>
      <p:ext uri="{BB962C8B-B14F-4D97-AF65-F5344CB8AC3E}">
        <p14:creationId xmlns:p14="http://schemas.microsoft.com/office/powerpoint/2010/main" val="1359558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7691-4AA0-3A39-CD24-B912401FFA1B}"/>
              </a:ext>
            </a:extLst>
          </p:cNvPr>
          <p:cNvSpPr>
            <a:spLocks noGrp="1"/>
          </p:cNvSpPr>
          <p:nvPr>
            <p:ph type="title"/>
          </p:nvPr>
        </p:nvSpPr>
        <p:spPr/>
        <p:txBody>
          <a:bodyPr/>
          <a:lstStyle/>
          <a:p>
            <a:r>
              <a:rPr lang="en-US" b="1" dirty="0"/>
              <a:t>Types of JavaScript Comments</a:t>
            </a:r>
            <a:endParaRPr lang="en-US" dirty="0"/>
          </a:p>
        </p:txBody>
      </p:sp>
      <p:sp>
        <p:nvSpPr>
          <p:cNvPr id="3" name="Content Placeholder 2">
            <a:extLst>
              <a:ext uri="{FF2B5EF4-FFF2-40B4-BE49-F238E27FC236}">
                <a16:creationId xmlns:a16="http://schemas.microsoft.com/office/drawing/2014/main" id="{7B18EE19-95D5-6189-77EE-4A41BDDCB551}"/>
              </a:ext>
            </a:extLst>
          </p:cNvPr>
          <p:cNvSpPr>
            <a:spLocks noGrp="1"/>
          </p:cNvSpPr>
          <p:nvPr>
            <p:ph idx="1"/>
          </p:nvPr>
        </p:nvSpPr>
        <p:spPr>
          <a:xfrm>
            <a:off x="447675" y="1758950"/>
            <a:ext cx="10515600" cy="4351338"/>
          </a:xfrm>
        </p:spPr>
        <p:txBody>
          <a:bodyPr>
            <a:normAutofit/>
          </a:bodyPr>
          <a:lstStyle/>
          <a:p>
            <a:r>
              <a:rPr lang="en-US" sz="2000" dirty="0"/>
              <a:t>There are two types of comments are in JavaScript</a:t>
            </a:r>
          </a:p>
          <a:p>
            <a:r>
              <a:rPr lang="en-US" sz="2000" dirty="0"/>
              <a:t>Single-line Comment</a:t>
            </a:r>
          </a:p>
          <a:p>
            <a:r>
              <a:rPr lang="en-US" sz="2000" dirty="0"/>
              <a:t>Multi-line Comment</a:t>
            </a:r>
          </a:p>
          <a:p>
            <a:r>
              <a:rPr lang="en-US" sz="2000" b="1" dirty="0"/>
              <a:t>Single-line Comment</a:t>
            </a:r>
          </a:p>
          <a:p>
            <a:pPr marL="0" indent="0">
              <a:buNone/>
            </a:pPr>
            <a:r>
              <a:rPr lang="en-US" sz="2000" b="1" dirty="0"/>
              <a:t>&lt;script&gt;</a:t>
            </a:r>
            <a:endParaRPr lang="en-US" sz="2000" dirty="0"/>
          </a:p>
          <a:p>
            <a:pPr marL="0" indent="0">
              <a:buNone/>
            </a:pPr>
            <a:r>
              <a:rPr lang="en-US" sz="2000" dirty="0"/>
              <a:t>// It is single line comment </a:t>
            </a:r>
            <a:r>
              <a:rPr lang="en-US" sz="2000" dirty="0" err="1"/>
              <a:t>document.write</a:t>
            </a:r>
            <a:r>
              <a:rPr lang="en-US" sz="2000" dirty="0"/>
              <a:t>("Hello </a:t>
            </a:r>
            <a:r>
              <a:rPr lang="en-US" sz="2000" dirty="0" err="1"/>
              <a:t>Javascript</a:t>
            </a:r>
            <a:r>
              <a:rPr lang="en-US" sz="2000" dirty="0"/>
              <a:t>"); </a:t>
            </a:r>
          </a:p>
          <a:p>
            <a:pPr marL="0" indent="0">
              <a:buNone/>
            </a:pPr>
            <a:r>
              <a:rPr lang="en-US" sz="2000" b="1" dirty="0"/>
              <a:t>&lt;/script&gt;</a:t>
            </a:r>
            <a:r>
              <a:rPr lang="en-US" sz="2000" dirty="0"/>
              <a:t> </a:t>
            </a:r>
          </a:p>
          <a:p>
            <a:endParaRPr lang="en-US" sz="2000" dirty="0"/>
          </a:p>
        </p:txBody>
      </p:sp>
      <p:sp>
        <p:nvSpPr>
          <p:cNvPr id="4" name="Slide Number Placeholder 3">
            <a:extLst>
              <a:ext uri="{FF2B5EF4-FFF2-40B4-BE49-F238E27FC236}">
                <a16:creationId xmlns:a16="http://schemas.microsoft.com/office/drawing/2014/main" id="{83D49281-1396-46D6-95F0-0CCD4C4B23AD}"/>
              </a:ext>
            </a:extLst>
          </p:cNvPr>
          <p:cNvSpPr>
            <a:spLocks noGrp="1"/>
          </p:cNvSpPr>
          <p:nvPr>
            <p:ph type="sldNum" sz="quarter" idx="12"/>
          </p:nvPr>
        </p:nvSpPr>
        <p:spPr/>
        <p:txBody>
          <a:bodyPr/>
          <a:lstStyle/>
          <a:p>
            <a:fld id="{56EB6A26-E255-41DA-B629-B741FA01731F}" type="slidenum">
              <a:rPr lang="en-US" smtClean="0"/>
              <a:t>30</a:t>
            </a:fld>
            <a:endParaRPr lang="en-US"/>
          </a:p>
        </p:txBody>
      </p:sp>
    </p:spTree>
    <p:extLst>
      <p:ext uri="{BB962C8B-B14F-4D97-AF65-F5344CB8AC3E}">
        <p14:creationId xmlns:p14="http://schemas.microsoft.com/office/powerpoint/2010/main" val="24833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042BC-C0FB-AF40-58B8-0DB0002BB58A}"/>
              </a:ext>
            </a:extLst>
          </p:cNvPr>
          <p:cNvSpPr>
            <a:spLocks noGrp="1"/>
          </p:cNvSpPr>
          <p:nvPr>
            <p:ph type="title"/>
          </p:nvPr>
        </p:nvSpPr>
        <p:spPr/>
        <p:txBody>
          <a:bodyPr/>
          <a:lstStyle/>
          <a:p>
            <a:r>
              <a:rPr lang="en-US" b="1" dirty="0"/>
              <a:t>Multi-line Comment</a:t>
            </a:r>
            <a:endParaRPr lang="en-US" dirty="0"/>
          </a:p>
        </p:txBody>
      </p:sp>
      <p:sp>
        <p:nvSpPr>
          <p:cNvPr id="3" name="Content Placeholder 2">
            <a:extLst>
              <a:ext uri="{FF2B5EF4-FFF2-40B4-BE49-F238E27FC236}">
                <a16:creationId xmlns:a16="http://schemas.microsoft.com/office/drawing/2014/main" id="{F8C8190E-49E9-5452-9995-E7C4501FE0FB}"/>
              </a:ext>
            </a:extLst>
          </p:cNvPr>
          <p:cNvSpPr>
            <a:spLocks noGrp="1"/>
          </p:cNvSpPr>
          <p:nvPr>
            <p:ph idx="1"/>
          </p:nvPr>
        </p:nvSpPr>
        <p:spPr/>
        <p:txBody>
          <a:bodyPr/>
          <a:lstStyle/>
          <a:p>
            <a:r>
              <a:rPr lang="en-US" b="1" dirty="0"/>
              <a:t>&lt;script&gt;</a:t>
            </a:r>
          </a:p>
          <a:p>
            <a:r>
              <a:rPr lang="en-US" dirty="0"/>
              <a:t> /* It is multi line comment. It will not be displayed */ </a:t>
            </a:r>
          </a:p>
          <a:p>
            <a:r>
              <a:rPr lang="en-US" dirty="0" err="1"/>
              <a:t>document.write</a:t>
            </a:r>
            <a:r>
              <a:rPr lang="en-US" dirty="0"/>
              <a:t>("</a:t>
            </a:r>
            <a:r>
              <a:rPr lang="en-US" dirty="0" err="1"/>
              <a:t>Javascript</a:t>
            </a:r>
            <a:r>
              <a:rPr lang="en-US" dirty="0"/>
              <a:t> multiline comment"); </a:t>
            </a:r>
          </a:p>
          <a:p>
            <a:r>
              <a:rPr lang="en-US" b="1" dirty="0"/>
              <a:t>&lt;/script&gt;</a:t>
            </a:r>
            <a:r>
              <a:rPr lang="en-US" dirty="0"/>
              <a:t> </a:t>
            </a:r>
          </a:p>
          <a:p>
            <a:endParaRPr lang="en-US" dirty="0"/>
          </a:p>
        </p:txBody>
      </p:sp>
      <p:sp>
        <p:nvSpPr>
          <p:cNvPr id="4" name="Slide Number Placeholder 3">
            <a:extLst>
              <a:ext uri="{FF2B5EF4-FFF2-40B4-BE49-F238E27FC236}">
                <a16:creationId xmlns:a16="http://schemas.microsoft.com/office/drawing/2014/main" id="{F51693B6-9416-11BC-2FEE-41E85F57152E}"/>
              </a:ext>
            </a:extLst>
          </p:cNvPr>
          <p:cNvSpPr>
            <a:spLocks noGrp="1"/>
          </p:cNvSpPr>
          <p:nvPr>
            <p:ph type="sldNum" sz="quarter" idx="12"/>
          </p:nvPr>
        </p:nvSpPr>
        <p:spPr/>
        <p:txBody>
          <a:bodyPr/>
          <a:lstStyle/>
          <a:p>
            <a:fld id="{56EB6A26-E255-41DA-B629-B741FA01731F}" type="slidenum">
              <a:rPr lang="en-US" smtClean="0"/>
              <a:t>31</a:t>
            </a:fld>
            <a:endParaRPr lang="en-US"/>
          </a:p>
        </p:txBody>
      </p:sp>
    </p:spTree>
    <p:extLst>
      <p:ext uri="{BB962C8B-B14F-4D97-AF65-F5344CB8AC3E}">
        <p14:creationId xmlns:p14="http://schemas.microsoft.com/office/powerpoint/2010/main" val="3705817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32B08-A851-98EF-5F09-385457090B6A}"/>
              </a:ext>
            </a:extLst>
          </p:cNvPr>
          <p:cNvSpPr>
            <a:spLocks noGrp="1"/>
          </p:cNvSpPr>
          <p:nvPr>
            <p:ph type="title"/>
          </p:nvPr>
        </p:nvSpPr>
        <p:spPr/>
        <p:txBody>
          <a:bodyPr/>
          <a:lstStyle/>
          <a:p>
            <a:r>
              <a:rPr lang="en-US" dirty="0"/>
              <a:t>JavaScript Code:</a:t>
            </a:r>
          </a:p>
        </p:txBody>
      </p:sp>
      <p:sp>
        <p:nvSpPr>
          <p:cNvPr id="3" name="Content Placeholder 2">
            <a:extLst>
              <a:ext uri="{FF2B5EF4-FFF2-40B4-BE49-F238E27FC236}">
                <a16:creationId xmlns:a16="http://schemas.microsoft.com/office/drawing/2014/main" id="{4035523F-452F-3213-7AE3-E0682970A00F}"/>
              </a:ext>
            </a:extLst>
          </p:cNvPr>
          <p:cNvSpPr>
            <a:spLocks noGrp="1"/>
          </p:cNvSpPr>
          <p:nvPr>
            <p:ph idx="1"/>
          </p:nvPr>
        </p:nvSpPr>
        <p:spPr>
          <a:xfrm>
            <a:off x="285750" y="1690687"/>
            <a:ext cx="7486650" cy="4802187"/>
          </a:xfrm>
        </p:spPr>
        <p:txBody>
          <a:bodyPr>
            <a:normAutofit/>
          </a:bodyPr>
          <a:lstStyle/>
          <a:p>
            <a:r>
              <a:rPr lang="en-US" sz="2400" dirty="0"/>
              <a:t>JavaScript code (or just JavaScript) is a sequence of JavaScript statements. Each statement is executed by the browser in the sequence they are written. Following example will write a heading and two paragraphs to a web page: Example </a:t>
            </a:r>
          </a:p>
          <a:p>
            <a:r>
              <a:rPr lang="en-US" sz="2400" dirty="0"/>
              <a:t>&lt;script type="text/</a:t>
            </a:r>
            <a:r>
              <a:rPr lang="en-US" sz="2400" dirty="0" err="1"/>
              <a:t>javascript</a:t>
            </a:r>
            <a:r>
              <a:rPr lang="en-US" sz="2400" dirty="0"/>
              <a:t>"&gt;</a:t>
            </a:r>
          </a:p>
          <a:p>
            <a:r>
              <a:rPr lang="en-US" sz="2400" dirty="0" err="1"/>
              <a:t>document.write</a:t>
            </a:r>
            <a:r>
              <a:rPr lang="en-US" sz="2400" dirty="0"/>
              <a:t>("&lt;h1&gt;This is a heading&lt;/h1&gt;");</a:t>
            </a:r>
          </a:p>
          <a:p>
            <a:r>
              <a:rPr lang="en-US" sz="2400" dirty="0" err="1"/>
              <a:t>document.write</a:t>
            </a:r>
            <a:r>
              <a:rPr lang="en-US" sz="2400" dirty="0"/>
              <a:t>("&lt;p&gt;This is a paragraph.&lt;/p&gt;");</a:t>
            </a:r>
          </a:p>
          <a:p>
            <a:r>
              <a:rPr lang="en-US" sz="2400" dirty="0" err="1"/>
              <a:t>document.write</a:t>
            </a:r>
            <a:r>
              <a:rPr lang="en-US" sz="2400" dirty="0"/>
              <a:t>("&lt;p&gt;This is another paragraph.&lt;/p&gt;");</a:t>
            </a:r>
          </a:p>
          <a:p>
            <a:r>
              <a:rPr lang="en-US" sz="2400" dirty="0"/>
              <a:t>&lt;/script&gt;</a:t>
            </a:r>
          </a:p>
        </p:txBody>
      </p:sp>
      <p:sp>
        <p:nvSpPr>
          <p:cNvPr id="4" name="Slide Number Placeholder 3">
            <a:extLst>
              <a:ext uri="{FF2B5EF4-FFF2-40B4-BE49-F238E27FC236}">
                <a16:creationId xmlns:a16="http://schemas.microsoft.com/office/drawing/2014/main" id="{1536F38E-C91B-7735-4D07-D1612F3F88B7}"/>
              </a:ext>
            </a:extLst>
          </p:cNvPr>
          <p:cNvSpPr>
            <a:spLocks noGrp="1"/>
          </p:cNvSpPr>
          <p:nvPr>
            <p:ph type="sldNum" sz="quarter" idx="12"/>
          </p:nvPr>
        </p:nvSpPr>
        <p:spPr/>
        <p:txBody>
          <a:bodyPr/>
          <a:lstStyle/>
          <a:p>
            <a:fld id="{56EB6A26-E255-41DA-B629-B741FA01731F}" type="slidenum">
              <a:rPr lang="en-US" smtClean="0"/>
              <a:t>32</a:t>
            </a:fld>
            <a:endParaRPr lang="en-US"/>
          </a:p>
        </p:txBody>
      </p:sp>
    </p:spTree>
    <p:extLst>
      <p:ext uri="{BB962C8B-B14F-4D97-AF65-F5344CB8AC3E}">
        <p14:creationId xmlns:p14="http://schemas.microsoft.com/office/powerpoint/2010/main" val="1318669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6ECF-66D9-31B0-6342-02C667CF23B0}"/>
              </a:ext>
            </a:extLst>
          </p:cNvPr>
          <p:cNvSpPr>
            <a:spLocks noGrp="1"/>
          </p:cNvSpPr>
          <p:nvPr>
            <p:ph type="title"/>
          </p:nvPr>
        </p:nvSpPr>
        <p:spPr/>
        <p:txBody>
          <a:bodyPr/>
          <a:lstStyle/>
          <a:p>
            <a:r>
              <a:rPr lang="en-US"/>
              <a:t>JavaScript Code Blocks:</a:t>
            </a:r>
            <a:endParaRPr lang="en-US" dirty="0"/>
          </a:p>
        </p:txBody>
      </p:sp>
      <p:sp>
        <p:nvSpPr>
          <p:cNvPr id="3" name="Content Placeholder 2">
            <a:extLst>
              <a:ext uri="{FF2B5EF4-FFF2-40B4-BE49-F238E27FC236}">
                <a16:creationId xmlns:a16="http://schemas.microsoft.com/office/drawing/2014/main" id="{463A890C-687A-E211-6A9F-A5D1078D602F}"/>
              </a:ext>
            </a:extLst>
          </p:cNvPr>
          <p:cNvSpPr>
            <a:spLocks noGrp="1"/>
          </p:cNvSpPr>
          <p:nvPr>
            <p:ph idx="1"/>
          </p:nvPr>
        </p:nvSpPr>
        <p:spPr/>
        <p:txBody>
          <a:bodyPr>
            <a:normAutofit fontScale="92500" lnSpcReduction="10000"/>
          </a:bodyPr>
          <a:lstStyle/>
          <a:p>
            <a:r>
              <a:rPr lang="en-US" dirty="0"/>
              <a:t>JavaScript statements can be grouped together in code blocks, inside curly brackets {...}. The purpose of code </a:t>
            </a:r>
          </a:p>
          <a:p>
            <a:r>
              <a:rPr lang="en-US" dirty="0"/>
              <a:t>blocks is to define statements to be executed together. One place you will find statements grouped together in </a:t>
            </a:r>
          </a:p>
          <a:p>
            <a:r>
              <a:rPr lang="en-US" dirty="0"/>
              <a:t>blocks, are in JavaScript functions:</a:t>
            </a:r>
          </a:p>
          <a:p>
            <a:r>
              <a:rPr lang="en-US" dirty="0"/>
              <a:t>Example</a:t>
            </a:r>
          </a:p>
          <a:p>
            <a:r>
              <a:rPr lang="en-US" dirty="0"/>
              <a:t>function </a:t>
            </a:r>
            <a:r>
              <a:rPr lang="en-US" dirty="0" err="1"/>
              <a:t>myFunction</a:t>
            </a:r>
            <a:r>
              <a:rPr lang="en-US" dirty="0"/>
              <a:t>() {</a:t>
            </a:r>
          </a:p>
          <a:p>
            <a:r>
              <a:rPr lang="en-US" dirty="0" err="1"/>
              <a:t>document.write</a:t>
            </a:r>
            <a:r>
              <a:rPr lang="en-US" dirty="0"/>
              <a:t>("hello");</a:t>
            </a:r>
          </a:p>
          <a:p>
            <a:r>
              <a:rPr lang="en-US" dirty="0" err="1"/>
              <a:t>document.write</a:t>
            </a:r>
            <a:r>
              <a:rPr lang="en-US" dirty="0"/>
              <a:t>("Dev");</a:t>
            </a:r>
          </a:p>
          <a:p>
            <a:r>
              <a:rPr lang="en-US" dirty="0"/>
              <a:t>}</a:t>
            </a:r>
          </a:p>
          <a:p>
            <a:endParaRPr lang="en-US" dirty="0"/>
          </a:p>
        </p:txBody>
      </p:sp>
      <p:sp>
        <p:nvSpPr>
          <p:cNvPr id="4" name="Slide Number Placeholder 3">
            <a:extLst>
              <a:ext uri="{FF2B5EF4-FFF2-40B4-BE49-F238E27FC236}">
                <a16:creationId xmlns:a16="http://schemas.microsoft.com/office/drawing/2014/main" id="{CB297283-4363-FA5C-DB14-A2D9617BA1E3}"/>
              </a:ext>
            </a:extLst>
          </p:cNvPr>
          <p:cNvSpPr>
            <a:spLocks noGrp="1"/>
          </p:cNvSpPr>
          <p:nvPr>
            <p:ph type="sldNum" sz="quarter" idx="12"/>
          </p:nvPr>
        </p:nvSpPr>
        <p:spPr/>
        <p:txBody>
          <a:bodyPr/>
          <a:lstStyle/>
          <a:p>
            <a:fld id="{56EB6A26-E255-41DA-B629-B741FA01731F}" type="slidenum">
              <a:rPr lang="en-US" smtClean="0"/>
              <a:t>33</a:t>
            </a:fld>
            <a:endParaRPr lang="en-US"/>
          </a:p>
        </p:txBody>
      </p:sp>
    </p:spTree>
    <p:extLst>
      <p:ext uri="{BB962C8B-B14F-4D97-AF65-F5344CB8AC3E}">
        <p14:creationId xmlns:p14="http://schemas.microsoft.com/office/powerpoint/2010/main" val="983819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EACE9B-DF58-CD27-63B7-C4FA6A3F36EF}"/>
              </a:ext>
            </a:extLst>
          </p:cNvPr>
          <p:cNvSpPr txBox="1"/>
          <p:nvPr/>
        </p:nvSpPr>
        <p:spPr>
          <a:xfrm>
            <a:off x="161925" y="2276475"/>
            <a:ext cx="6096000" cy="2585323"/>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2208B6BE-5293-4744-C324-1B499A075400}"/>
              </a:ext>
            </a:extLst>
          </p:cNvPr>
          <p:cNvPicPr>
            <a:picLocks noChangeAspect="1"/>
          </p:cNvPicPr>
          <p:nvPr/>
        </p:nvPicPr>
        <p:blipFill>
          <a:blip r:embed="rId2"/>
          <a:stretch>
            <a:fillRect/>
          </a:stretch>
        </p:blipFill>
        <p:spPr>
          <a:xfrm>
            <a:off x="161925" y="71517"/>
            <a:ext cx="3314700" cy="1828800"/>
          </a:xfrm>
          <a:prstGeom prst="rect">
            <a:avLst/>
          </a:prstGeom>
        </p:spPr>
      </p:pic>
      <p:sp>
        <p:nvSpPr>
          <p:cNvPr id="7" name="TextBox 6">
            <a:extLst>
              <a:ext uri="{FF2B5EF4-FFF2-40B4-BE49-F238E27FC236}">
                <a16:creationId xmlns:a16="http://schemas.microsoft.com/office/drawing/2014/main" id="{A885DA50-D810-7F72-D6DD-876EAD28FA93}"/>
              </a:ext>
            </a:extLst>
          </p:cNvPr>
          <p:cNvSpPr txBox="1"/>
          <p:nvPr/>
        </p:nvSpPr>
        <p:spPr>
          <a:xfrm>
            <a:off x="7229475" y="2730936"/>
            <a:ext cx="413385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innerHTML</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"Hello JavaScript!"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8AADBCD6-15F2-2609-4362-F3F37E0C88DC}"/>
              </a:ext>
            </a:extLst>
          </p:cNvPr>
          <p:cNvPicPr>
            <a:picLocks noChangeAspect="1"/>
          </p:cNvPicPr>
          <p:nvPr/>
        </p:nvPicPr>
        <p:blipFill>
          <a:blip r:embed="rId3"/>
          <a:stretch>
            <a:fillRect/>
          </a:stretch>
        </p:blipFill>
        <p:spPr>
          <a:xfrm>
            <a:off x="6848475" y="143035"/>
            <a:ext cx="2986316" cy="2295365"/>
          </a:xfrm>
          <a:prstGeom prst="rect">
            <a:avLst/>
          </a:prstGeom>
        </p:spPr>
      </p:pic>
      <p:sp>
        <p:nvSpPr>
          <p:cNvPr id="11" name="TextBox 10">
            <a:extLst>
              <a:ext uri="{FF2B5EF4-FFF2-40B4-BE49-F238E27FC236}">
                <a16:creationId xmlns:a16="http://schemas.microsoft.com/office/drawing/2014/main" id="{73C992F3-E837-AE4C-43C3-657C6128D2AE}"/>
              </a:ext>
            </a:extLst>
          </p:cNvPr>
          <p:cNvSpPr txBox="1"/>
          <p:nvPr/>
        </p:nvSpPr>
        <p:spPr>
          <a:xfrm>
            <a:off x="5638800" y="4571206"/>
            <a:ext cx="6096000" cy="1477328"/>
          </a:xfrm>
          <a:prstGeom prst="rect">
            <a:avLst/>
          </a:prstGeom>
          <a:noFill/>
        </p:spPr>
        <p:txBody>
          <a:bodyPr wrap="square">
            <a:spAutoFit/>
          </a:bodyPr>
          <a:lstStyle/>
          <a:p>
            <a:r>
              <a:rPr lang="en-US" b="0" dirty="0">
                <a:solidFill>
                  <a:srgbClr val="D4D4D4"/>
                </a:solidFill>
                <a:effectLst/>
                <a:latin typeface="Consolas" panose="020B0609020204030204" pitchFamily="49" charset="0"/>
              </a:rPr>
              <a:t>OR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CE9178"/>
                </a:solidFill>
                <a:effectLst/>
                <a:latin typeface="Consolas" panose="020B0609020204030204" pitchFamily="49" charset="0"/>
              </a:rPr>
              <a:t>("A").</a:t>
            </a:r>
            <a:r>
              <a:rPr lang="en-US" b="0" dirty="0" err="1">
                <a:solidFill>
                  <a:srgbClr val="9CDCFE"/>
                </a:solidFill>
                <a:effectLst/>
                <a:latin typeface="Consolas" panose="020B0609020204030204" pitchFamily="49" charset="0"/>
              </a:rPr>
              <a:t>innerHTML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"Hello </a:t>
            </a:r>
            <a:r>
              <a:rPr lang="en-US" b="0" dirty="0" err="1">
                <a:solidFill>
                  <a:srgbClr val="CE9178"/>
                </a:solidFill>
                <a:effectLst/>
                <a:latin typeface="Consolas" panose="020B0609020204030204" pitchFamily="49" charset="0"/>
              </a:rPr>
              <a:t>Javascript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3561CD56-4A90-AD18-B893-D451B61047AA}"/>
              </a:ext>
            </a:extLst>
          </p:cNvPr>
          <p:cNvSpPr>
            <a:spLocks noGrp="1"/>
          </p:cNvSpPr>
          <p:nvPr>
            <p:ph type="sldNum" sz="quarter" idx="12"/>
          </p:nvPr>
        </p:nvSpPr>
        <p:spPr/>
        <p:txBody>
          <a:bodyPr/>
          <a:lstStyle/>
          <a:p>
            <a:fld id="{56EB6A26-E255-41DA-B629-B741FA01731F}" type="slidenum">
              <a:rPr lang="en-US" smtClean="0"/>
              <a:t>34</a:t>
            </a:fld>
            <a:endParaRPr lang="en-US"/>
          </a:p>
        </p:txBody>
      </p:sp>
    </p:spTree>
    <p:extLst>
      <p:ext uri="{BB962C8B-B14F-4D97-AF65-F5344CB8AC3E}">
        <p14:creationId xmlns:p14="http://schemas.microsoft.com/office/powerpoint/2010/main" val="183757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2D61C2-F1C4-82BA-B2A6-213A78D4BBBD}"/>
              </a:ext>
            </a:extLst>
          </p:cNvPr>
          <p:cNvSpPr txBox="1"/>
          <p:nvPr/>
        </p:nvSpPr>
        <p:spPr>
          <a:xfrm>
            <a:off x="240507" y="2122765"/>
            <a:ext cx="6096000" cy="2585323"/>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Me!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B7D130B-7A98-9466-7A41-CE23F0F0C692}"/>
              </a:ext>
            </a:extLst>
          </p:cNvPr>
          <p:cNvSpPr txBox="1"/>
          <p:nvPr/>
        </p:nvSpPr>
        <p:spPr>
          <a:xfrm>
            <a:off x="6543675" y="2956620"/>
            <a:ext cx="609600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style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"40px"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DFAA28FE-12EA-0FAD-9E26-EDAE61F58051}"/>
              </a:ext>
            </a:extLst>
          </p:cNvPr>
          <p:cNvPicPr>
            <a:picLocks noChangeAspect="1"/>
          </p:cNvPicPr>
          <p:nvPr/>
        </p:nvPicPr>
        <p:blipFill>
          <a:blip r:embed="rId2"/>
          <a:stretch>
            <a:fillRect/>
          </a:stretch>
        </p:blipFill>
        <p:spPr>
          <a:xfrm>
            <a:off x="240507" y="129302"/>
            <a:ext cx="3314700" cy="1828800"/>
          </a:xfrm>
          <a:prstGeom prst="rect">
            <a:avLst/>
          </a:prstGeom>
        </p:spPr>
      </p:pic>
      <p:pic>
        <p:nvPicPr>
          <p:cNvPr id="13" name="Picture 12">
            <a:extLst>
              <a:ext uri="{FF2B5EF4-FFF2-40B4-BE49-F238E27FC236}">
                <a16:creationId xmlns:a16="http://schemas.microsoft.com/office/drawing/2014/main" id="{A08490B0-38B7-EB78-D3CA-7B71123F0C60}"/>
              </a:ext>
            </a:extLst>
          </p:cNvPr>
          <p:cNvPicPr>
            <a:picLocks noChangeAspect="1"/>
          </p:cNvPicPr>
          <p:nvPr/>
        </p:nvPicPr>
        <p:blipFill>
          <a:blip r:embed="rId3"/>
          <a:stretch>
            <a:fillRect/>
          </a:stretch>
        </p:blipFill>
        <p:spPr>
          <a:xfrm>
            <a:off x="6977062" y="129302"/>
            <a:ext cx="4086225" cy="2571750"/>
          </a:xfrm>
          <a:prstGeom prst="rect">
            <a:avLst/>
          </a:prstGeom>
        </p:spPr>
      </p:pic>
      <p:sp>
        <p:nvSpPr>
          <p:cNvPr id="15" name="TextBox 14">
            <a:extLst>
              <a:ext uri="{FF2B5EF4-FFF2-40B4-BE49-F238E27FC236}">
                <a16:creationId xmlns:a16="http://schemas.microsoft.com/office/drawing/2014/main" id="{45EED0F2-C995-0C1B-1AE1-D71F786F9375}"/>
              </a:ext>
            </a:extLst>
          </p:cNvPr>
          <p:cNvSpPr txBox="1"/>
          <p:nvPr/>
        </p:nvSpPr>
        <p:spPr>
          <a:xfrm>
            <a:off x="4036218" y="5267236"/>
            <a:ext cx="9603581" cy="1200329"/>
          </a:xfrm>
          <a:prstGeom prst="rect">
            <a:avLst/>
          </a:prstGeom>
          <a:noFill/>
        </p:spPr>
        <p:txBody>
          <a:bodyPr wrap="square">
            <a:spAutoFit/>
          </a:bodyPr>
          <a:lstStyle/>
          <a:p>
            <a:r>
              <a:rPr lang="en-US" b="0" dirty="0">
                <a:solidFill>
                  <a:srgbClr val="D4D4D4"/>
                </a:solidFill>
                <a:effectLst/>
                <a:latin typeface="Consolas" panose="020B0609020204030204" pitchFamily="49" charset="0"/>
              </a:rPr>
              <a:t>OR</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CE9178"/>
                </a:solidFill>
                <a:effectLst/>
                <a:latin typeface="Consolas" panose="020B0609020204030204" pitchFamily="49" charset="0"/>
              </a:rPr>
              <a:t>("A").</a:t>
            </a:r>
            <a:r>
              <a:rPr lang="en-US" b="0" dirty="0" err="1">
                <a:solidFill>
                  <a:srgbClr val="9CDCFE"/>
                </a:solidFill>
                <a:effectLst/>
                <a:latin typeface="Consolas" panose="020B0609020204030204" pitchFamily="49" charset="0"/>
              </a:rPr>
              <a:t>style</a:t>
            </a:r>
            <a:r>
              <a:rPr lang="en-US" b="0" dirty="0" err="1">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"35px"'</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4371190B-B51D-8C2B-F79D-90A8E62F92DD}"/>
              </a:ext>
            </a:extLst>
          </p:cNvPr>
          <p:cNvSpPr>
            <a:spLocks noGrp="1"/>
          </p:cNvSpPr>
          <p:nvPr>
            <p:ph type="sldNum" sz="quarter" idx="12"/>
          </p:nvPr>
        </p:nvSpPr>
        <p:spPr/>
        <p:txBody>
          <a:bodyPr/>
          <a:lstStyle/>
          <a:p>
            <a:fld id="{56EB6A26-E255-41DA-B629-B741FA01731F}" type="slidenum">
              <a:rPr lang="en-US" smtClean="0"/>
              <a:t>35</a:t>
            </a:fld>
            <a:endParaRPr lang="en-US"/>
          </a:p>
        </p:txBody>
      </p:sp>
    </p:spTree>
    <p:extLst>
      <p:ext uri="{BB962C8B-B14F-4D97-AF65-F5344CB8AC3E}">
        <p14:creationId xmlns:p14="http://schemas.microsoft.com/office/powerpoint/2010/main" val="308338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00E17E-9DAE-9F5A-2A8C-5E1638013D0A}"/>
              </a:ext>
            </a:extLst>
          </p:cNvPr>
          <p:cNvSpPr txBox="1"/>
          <p:nvPr/>
        </p:nvSpPr>
        <p:spPr>
          <a:xfrm>
            <a:off x="238125" y="476161"/>
            <a:ext cx="8362950" cy="923330"/>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innerHTML</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A942DAD7-7A5A-9BC7-29C5-D6A8B49DE167}"/>
              </a:ext>
            </a:extLst>
          </p:cNvPr>
          <p:cNvSpPr txBox="1"/>
          <p:nvPr/>
        </p:nvSpPr>
        <p:spPr>
          <a:xfrm>
            <a:off x="390525" y="1399491"/>
            <a:ext cx="6096000" cy="2308324"/>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157F262F-E695-BCE4-271F-B9564DBE264C}"/>
              </a:ext>
            </a:extLst>
          </p:cNvPr>
          <p:cNvSpPr txBox="1"/>
          <p:nvPr/>
        </p:nvSpPr>
        <p:spPr>
          <a:xfrm>
            <a:off x="390525" y="5135343"/>
            <a:ext cx="6096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my_time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my_time</a:t>
            </a:r>
            <a:r>
              <a:rPr lang="en-US"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6607A5BD-16C1-847F-D0E4-1E9AA06FFE9B}"/>
              </a:ext>
            </a:extLst>
          </p:cNvPr>
          <p:cNvPicPr>
            <a:picLocks noChangeAspect="1"/>
          </p:cNvPicPr>
          <p:nvPr/>
        </p:nvPicPr>
        <p:blipFill>
          <a:blip r:embed="rId2"/>
          <a:stretch>
            <a:fillRect/>
          </a:stretch>
        </p:blipFill>
        <p:spPr>
          <a:xfrm>
            <a:off x="5057775" y="4924425"/>
            <a:ext cx="6057900" cy="1933575"/>
          </a:xfrm>
          <a:prstGeom prst="rect">
            <a:avLst/>
          </a:prstGeom>
        </p:spPr>
      </p:pic>
      <p:pic>
        <p:nvPicPr>
          <p:cNvPr id="13" name="Picture 12">
            <a:extLst>
              <a:ext uri="{FF2B5EF4-FFF2-40B4-BE49-F238E27FC236}">
                <a16:creationId xmlns:a16="http://schemas.microsoft.com/office/drawing/2014/main" id="{D41D4767-4946-3449-A440-BDC5C7478D12}"/>
              </a:ext>
            </a:extLst>
          </p:cNvPr>
          <p:cNvPicPr>
            <a:picLocks noChangeAspect="1"/>
          </p:cNvPicPr>
          <p:nvPr/>
        </p:nvPicPr>
        <p:blipFill>
          <a:blip r:embed="rId3"/>
          <a:stretch>
            <a:fillRect/>
          </a:stretch>
        </p:blipFill>
        <p:spPr>
          <a:xfrm>
            <a:off x="6486525" y="291063"/>
            <a:ext cx="5543947" cy="1332816"/>
          </a:xfrm>
          <a:prstGeom prst="rect">
            <a:avLst/>
          </a:prstGeom>
        </p:spPr>
      </p:pic>
      <p:pic>
        <p:nvPicPr>
          <p:cNvPr id="15" name="Picture 14">
            <a:extLst>
              <a:ext uri="{FF2B5EF4-FFF2-40B4-BE49-F238E27FC236}">
                <a16:creationId xmlns:a16="http://schemas.microsoft.com/office/drawing/2014/main" id="{03D5F4B7-ACFA-805E-C206-099A3B605D34}"/>
              </a:ext>
            </a:extLst>
          </p:cNvPr>
          <p:cNvPicPr>
            <a:picLocks noChangeAspect="1"/>
          </p:cNvPicPr>
          <p:nvPr/>
        </p:nvPicPr>
        <p:blipFill>
          <a:blip r:embed="rId4"/>
          <a:stretch>
            <a:fillRect/>
          </a:stretch>
        </p:blipFill>
        <p:spPr>
          <a:xfrm>
            <a:off x="6181725" y="2100947"/>
            <a:ext cx="4933950" cy="1952625"/>
          </a:xfrm>
          <a:prstGeom prst="rect">
            <a:avLst/>
          </a:prstGeom>
        </p:spPr>
      </p:pic>
      <p:sp>
        <p:nvSpPr>
          <p:cNvPr id="2" name="Slide Number Placeholder 1">
            <a:extLst>
              <a:ext uri="{FF2B5EF4-FFF2-40B4-BE49-F238E27FC236}">
                <a16:creationId xmlns:a16="http://schemas.microsoft.com/office/drawing/2014/main" id="{79425904-6A62-AC71-CCDC-8CED940B9270}"/>
              </a:ext>
            </a:extLst>
          </p:cNvPr>
          <p:cNvSpPr>
            <a:spLocks noGrp="1"/>
          </p:cNvSpPr>
          <p:nvPr>
            <p:ph type="sldNum" sz="quarter" idx="12"/>
          </p:nvPr>
        </p:nvSpPr>
        <p:spPr/>
        <p:txBody>
          <a:bodyPr/>
          <a:lstStyle/>
          <a:p>
            <a:fld id="{56EB6A26-E255-41DA-B629-B741FA01731F}" type="slidenum">
              <a:rPr lang="en-US" smtClean="0"/>
              <a:t>36</a:t>
            </a:fld>
            <a:endParaRPr lang="en-US"/>
          </a:p>
        </p:txBody>
      </p:sp>
    </p:spTree>
    <p:extLst>
      <p:ext uri="{BB962C8B-B14F-4D97-AF65-F5344CB8AC3E}">
        <p14:creationId xmlns:p14="http://schemas.microsoft.com/office/powerpoint/2010/main" val="253423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EB7F2C-1D11-37C2-6379-04ECA0550EBD}"/>
              </a:ext>
            </a:extLst>
          </p:cNvPr>
          <p:cNvSpPr txBox="1"/>
          <p:nvPr/>
        </p:nvSpPr>
        <p:spPr>
          <a:xfrm>
            <a:off x="209550" y="167491"/>
            <a:ext cx="6096000" cy="3970318"/>
          </a:xfrm>
          <a:prstGeom prst="rect">
            <a:avLst/>
          </a:prstGeom>
          <a:noFill/>
        </p:spPr>
        <p:txBody>
          <a:bodyPr wrap="square">
            <a:spAutoFit/>
          </a:bodyPr>
          <a:lstStyle/>
          <a:p>
            <a:r>
              <a:rPr lang="en-US" b="0" dirty="0" err="1">
                <a:solidFill>
                  <a:srgbClr val="D7BA7D"/>
                </a:solidFill>
                <a:effectLst/>
                <a:latin typeface="Consolas" panose="020B0609020204030204" pitchFamily="49" charset="0"/>
              </a:rPr>
              <a:t>p#A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674C1601-3918-686F-F842-0BB28C472289}"/>
              </a:ext>
            </a:extLst>
          </p:cNvPr>
          <p:cNvSpPr txBox="1"/>
          <p:nvPr/>
        </p:nvSpPr>
        <p:spPr>
          <a:xfrm>
            <a:off x="5953125" y="693688"/>
            <a:ext cx="60960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style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E1A7B97E-52DC-808E-4FFF-46EC383EBBF0}"/>
              </a:ext>
            </a:extLst>
          </p:cNvPr>
          <p:cNvPicPr>
            <a:picLocks noChangeAspect="1"/>
          </p:cNvPicPr>
          <p:nvPr/>
        </p:nvPicPr>
        <p:blipFill>
          <a:blip r:embed="rId2"/>
          <a:stretch>
            <a:fillRect/>
          </a:stretch>
        </p:blipFill>
        <p:spPr>
          <a:xfrm>
            <a:off x="0" y="4595009"/>
            <a:ext cx="5524500" cy="2095500"/>
          </a:xfrm>
          <a:prstGeom prst="rect">
            <a:avLst/>
          </a:prstGeom>
        </p:spPr>
      </p:pic>
      <p:pic>
        <p:nvPicPr>
          <p:cNvPr id="7" name="Picture 6">
            <a:extLst>
              <a:ext uri="{FF2B5EF4-FFF2-40B4-BE49-F238E27FC236}">
                <a16:creationId xmlns:a16="http://schemas.microsoft.com/office/drawing/2014/main" id="{67BA0197-8EB9-A0DA-3150-A8A8411F81FD}"/>
              </a:ext>
            </a:extLst>
          </p:cNvPr>
          <p:cNvPicPr>
            <a:picLocks noChangeAspect="1"/>
          </p:cNvPicPr>
          <p:nvPr/>
        </p:nvPicPr>
        <p:blipFill>
          <a:blip r:embed="rId3"/>
          <a:stretch>
            <a:fillRect/>
          </a:stretch>
        </p:blipFill>
        <p:spPr>
          <a:xfrm>
            <a:off x="5600700" y="4595009"/>
            <a:ext cx="5981700" cy="1914525"/>
          </a:xfrm>
          <a:prstGeom prst="rect">
            <a:avLst/>
          </a:prstGeom>
        </p:spPr>
      </p:pic>
      <p:sp>
        <p:nvSpPr>
          <p:cNvPr id="2" name="Slide Number Placeholder 1">
            <a:extLst>
              <a:ext uri="{FF2B5EF4-FFF2-40B4-BE49-F238E27FC236}">
                <a16:creationId xmlns:a16="http://schemas.microsoft.com/office/drawing/2014/main" id="{CF1E5551-C06D-FC70-9F0E-0E33CD2AEA4E}"/>
              </a:ext>
            </a:extLst>
          </p:cNvPr>
          <p:cNvSpPr>
            <a:spLocks noGrp="1"/>
          </p:cNvSpPr>
          <p:nvPr>
            <p:ph type="sldNum" sz="quarter" idx="12"/>
          </p:nvPr>
        </p:nvSpPr>
        <p:spPr/>
        <p:txBody>
          <a:bodyPr/>
          <a:lstStyle/>
          <a:p>
            <a:fld id="{56EB6A26-E255-41DA-B629-B741FA01731F}" type="slidenum">
              <a:rPr lang="en-US" smtClean="0"/>
              <a:t>37</a:t>
            </a:fld>
            <a:endParaRPr lang="en-US"/>
          </a:p>
        </p:txBody>
      </p:sp>
    </p:spTree>
    <p:extLst>
      <p:ext uri="{BB962C8B-B14F-4D97-AF65-F5344CB8AC3E}">
        <p14:creationId xmlns:p14="http://schemas.microsoft.com/office/powerpoint/2010/main" val="1261180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A403FD-FF31-56EE-6DFF-18843E421F53}"/>
              </a:ext>
            </a:extLst>
          </p:cNvPr>
          <p:cNvSpPr txBox="1"/>
          <p:nvPr/>
        </p:nvSpPr>
        <p:spPr>
          <a:xfrm>
            <a:off x="6610350" y="1152436"/>
            <a:ext cx="609600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AB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4FC1FF"/>
                </a:solidFill>
                <a:effectLst/>
                <a:latin typeface="Consolas" panose="020B0609020204030204" pitchFamily="49" charset="0"/>
              </a:rPr>
              <a:t>style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"block"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A5D9420E-5CF7-9DFA-63B1-5063AAF404D7}"/>
              </a:ext>
            </a:extLst>
          </p:cNvPr>
          <p:cNvSpPr txBox="1"/>
          <p:nvPr/>
        </p:nvSpPr>
        <p:spPr>
          <a:xfrm>
            <a:off x="257176" y="90"/>
            <a:ext cx="6353174" cy="4524315"/>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7BA7D"/>
                </a:solidFill>
                <a:effectLst/>
                <a:latin typeface="Consolas" panose="020B0609020204030204" pitchFamily="49" charset="0"/>
              </a:rPr>
              <a:t>p#A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padding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40px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display</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AB</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Click here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861B5DF9-44E6-990A-0FE6-6C3583D5C829}"/>
              </a:ext>
            </a:extLst>
          </p:cNvPr>
          <p:cNvPicPr>
            <a:picLocks noChangeAspect="1"/>
          </p:cNvPicPr>
          <p:nvPr/>
        </p:nvPicPr>
        <p:blipFill>
          <a:blip r:embed="rId2"/>
          <a:stretch>
            <a:fillRect/>
          </a:stretch>
        </p:blipFill>
        <p:spPr>
          <a:xfrm>
            <a:off x="114300" y="4714875"/>
            <a:ext cx="5981700" cy="1914525"/>
          </a:xfrm>
          <a:prstGeom prst="rect">
            <a:avLst/>
          </a:prstGeom>
        </p:spPr>
      </p:pic>
      <p:pic>
        <p:nvPicPr>
          <p:cNvPr id="9" name="Picture 8">
            <a:extLst>
              <a:ext uri="{FF2B5EF4-FFF2-40B4-BE49-F238E27FC236}">
                <a16:creationId xmlns:a16="http://schemas.microsoft.com/office/drawing/2014/main" id="{6D895553-0F3F-67B1-934F-8645BE82AD53}"/>
              </a:ext>
            </a:extLst>
          </p:cNvPr>
          <p:cNvPicPr>
            <a:picLocks noChangeAspect="1"/>
          </p:cNvPicPr>
          <p:nvPr/>
        </p:nvPicPr>
        <p:blipFill>
          <a:blip r:embed="rId3"/>
          <a:stretch>
            <a:fillRect/>
          </a:stretch>
        </p:blipFill>
        <p:spPr>
          <a:xfrm>
            <a:off x="5410200" y="4314825"/>
            <a:ext cx="5524500" cy="2095500"/>
          </a:xfrm>
          <a:prstGeom prst="rect">
            <a:avLst/>
          </a:prstGeom>
        </p:spPr>
      </p:pic>
      <p:sp>
        <p:nvSpPr>
          <p:cNvPr id="2" name="Slide Number Placeholder 1">
            <a:extLst>
              <a:ext uri="{FF2B5EF4-FFF2-40B4-BE49-F238E27FC236}">
                <a16:creationId xmlns:a16="http://schemas.microsoft.com/office/drawing/2014/main" id="{58ABD405-500E-85E6-6EB2-E19397DD00CF}"/>
              </a:ext>
            </a:extLst>
          </p:cNvPr>
          <p:cNvSpPr>
            <a:spLocks noGrp="1"/>
          </p:cNvSpPr>
          <p:nvPr>
            <p:ph type="sldNum" sz="quarter" idx="12"/>
          </p:nvPr>
        </p:nvSpPr>
        <p:spPr/>
        <p:txBody>
          <a:bodyPr/>
          <a:lstStyle/>
          <a:p>
            <a:fld id="{56EB6A26-E255-41DA-B629-B741FA01731F}" type="slidenum">
              <a:rPr lang="en-US" smtClean="0"/>
              <a:t>38</a:t>
            </a:fld>
            <a:endParaRPr lang="en-US"/>
          </a:p>
        </p:txBody>
      </p:sp>
    </p:spTree>
    <p:extLst>
      <p:ext uri="{BB962C8B-B14F-4D97-AF65-F5344CB8AC3E}">
        <p14:creationId xmlns:p14="http://schemas.microsoft.com/office/powerpoint/2010/main" val="757702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B7C351-21B5-45CE-573E-3F0CA2CC6445}"/>
              </a:ext>
            </a:extLst>
          </p:cNvPr>
          <p:cNvSpPr>
            <a:spLocks noGrp="1"/>
          </p:cNvSpPr>
          <p:nvPr>
            <p:ph type="sldNum" sz="quarter" idx="12"/>
          </p:nvPr>
        </p:nvSpPr>
        <p:spPr/>
        <p:txBody>
          <a:bodyPr/>
          <a:lstStyle/>
          <a:p>
            <a:fld id="{56EB6A26-E255-41DA-B629-B741FA01731F}" type="slidenum">
              <a:rPr lang="en-US" smtClean="0"/>
              <a:t>39</a:t>
            </a:fld>
            <a:endParaRPr lang="en-US"/>
          </a:p>
        </p:txBody>
      </p:sp>
      <p:sp>
        <p:nvSpPr>
          <p:cNvPr id="4" name="TextBox 3">
            <a:extLst>
              <a:ext uri="{FF2B5EF4-FFF2-40B4-BE49-F238E27FC236}">
                <a16:creationId xmlns:a16="http://schemas.microsoft.com/office/drawing/2014/main" id="{C19B4744-1DF9-BE44-1EBF-F21AD584361C}"/>
              </a:ext>
            </a:extLst>
          </p:cNvPr>
          <p:cNvSpPr txBox="1"/>
          <p:nvPr/>
        </p:nvSpPr>
        <p:spPr>
          <a:xfrm>
            <a:off x="533401" y="170041"/>
            <a:ext cx="6096000" cy="6186309"/>
          </a:xfrm>
          <a:prstGeom prst="rect">
            <a:avLst/>
          </a:prstGeom>
          <a:noFill/>
        </p:spPr>
        <p:txBody>
          <a:bodyPr wrap="square">
            <a:spAutoFit/>
          </a:bodyPr>
          <a:lstStyle/>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DOCTYPE</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html</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html</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lang</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"en"</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head</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meta</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charset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"UTF-8"</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meta</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name</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"viewport"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content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"width=device-width, initial-scale=1.0"</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title</a:t>
            </a:r>
            <a:r>
              <a:rPr lang="en-US" b="0">
                <a:solidFill>
                  <a:srgbClr val="808080"/>
                </a:solidFill>
                <a:effectLst/>
                <a:latin typeface="Consolas" panose="020B0609020204030204" pitchFamily="49" charset="0"/>
              </a:rPr>
              <a:t>&gt;</a:t>
            </a:r>
            <a:r>
              <a:rPr lang="en-US" b="0">
                <a:solidFill>
                  <a:srgbClr val="D4D4D4"/>
                </a:solidFill>
                <a:effectLst/>
                <a:latin typeface="Consolas" panose="020B0609020204030204" pitchFamily="49" charset="0"/>
              </a:rPr>
              <a:t>Document</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title</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script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type</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"text/javascript"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src</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"java.js"</a:t>
            </a:r>
            <a:r>
              <a:rPr lang="en-US" b="0">
                <a:solidFill>
                  <a:srgbClr val="808080"/>
                </a:solidFill>
                <a:effectLst/>
                <a:latin typeface="Consolas" panose="020B0609020204030204" pitchFamily="49" charset="0"/>
              </a:rPr>
              <a:t>&gt;&lt;/</a:t>
            </a:r>
            <a:r>
              <a:rPr lang="en-US" b="0">
                <a:solidFill>
                  <a:srgbClr val="569CD6"/>
                </a:solidFill>
                <a:effectLst/>
                <a:latin typeface="Consolas" panose="020B0609020204030204" pitchFamily="49" charset="0"/>
              </a:rPr>
              <a:t>script</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style</a:t>
            </a:r>
            <a:r>
              <a:rPr lang="en-US" b="0">
                <a:solidFill>
                  <a:srgbClr val="808080"/>
                </a:solidFill>
                <a:effectLst/>
                <a:latin typeface="Consolas" panose="020B0609020204030204" pitchFamily="49" charset="0"/>
              </a:rPr>
              <a:t>&gt;</a:t>
            </a:r>
            <a:r>
              <a:rPr lang="en-US" b="0">
                <a:solidFill>
                  <a:srgbClr val="D4D4D4"/>
                </a:solidFill>
                <a:effectLst/>
                <a:latin typeface="Consolas" panose="020B0609020204030204" pitchFamily="49" charset="0"/>
              </a:rPr>
              <a:t>   </a:t>
            </a: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style</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head</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body</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img</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src</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"car.jpg"</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alt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height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"100px"</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id</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"AB"</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onclick</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C8C8C8"/>
                </a:solidFill>
                <a:effectLst/>
                <a:latin typeface="Consolas" panose="020B0609020204030204" pitchFamily="49" charset="0"/>
              </a:rPr>
              <a:t>A</a:t>
            </a:r>
            <a:r>
              <a:rPr lang="en-US" b="0">
                <a:solidFill>
                  <a:srgbClr val="CE9178"/>
                </a:solidFill>
                <a:effectLst/>
                <a:latin typeface="Consolas" panose="020B0609020204030204" pitchFamily="49" charset="0"/>
              </a:rPr>
              <a:t>()"</a:t>
            </a:r>
            <a:r>
              <a:rPr lang="en-US" b="0">
                <a:solidFill>
                  <a:srgbClr val="808080"/>
                </a:solidFill>
                <a:effectLst/>
                <a:latin typeface="Consolas" panose="020B0609020204030204" pitchFamily="49" charset="0"/>
              </a:rPr>
              <a:t>&gt;</a:t>
            </a:r>
            <a:r>
              <a:rPr lang="en-US" b="0">
                <a:solidFill>
                  <a:srgbClr val="D4D4D4"/>
                </a:solidFill>
                <a:effectLst/>
                <a:latin typeface="Consolas" panose="020B0609020204030204" pitchFamily="49" charset="0"/>
              </a:rPr>
              <a:t>Yellow</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onclick</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C8C8C8"/>
                </a:solidFill>
                <a:effectLst/>
                <a:latin typeface="Consolas" panose="020B0609020204030204" pitchFamily="49" charset="0"/>
              </a:rPr>
              <a:t>B</a:t>
            </a:r>
            <a:r>
              <a:rPr lang="en-US" b="0">
                <a:solidFill>
                  <a:srgbClr val="CE9178"/>
                </a:solidFill>
                <a:effectLst/>
                <a:latin typeface="Consolas" panose="020B0609020204030204" pitchFamily="49" charset="0"/>
              </a:rPr>
              <a:t>()"</a:t>
            </a:r>
            <a:r>
              <a:rPr lang="en-US" b="0">
                <a:solidFill>
                  <a:srgbClr val="808080"/>
                </a:solidFill>
                <a:effectLst/>
                <a:latin typeface="Consolas" panose="020B0609020204030204" pitchFamily="49" charset="0"/>
              </a:rPr>
              <a:t>&gt;</a:t>
            </a:r>
            <a:r>
              <a:rPr lang="en-US" b="0">
                <a:solidFill>
                  <a:srgbClr val="D4D4D4"/>
                </a:solidFill>
                <a:effectLst/>
                <a:latin typeface="Consolas" panose="020B0609020204030204" pitchFamily="49" charset="0"/>
              </a:rPr>
              <a:t>red</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onclick</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C8C8C8"/>
                </a:solidFill>
                <a:effectLst/>
                <a:latin typeface="Consolas" panose="020B0609020204030204" pitchFamily="49" charset="0"/>
              </a:rPr>
              <a:t>C</a:t>
            </a:r>
            <a:r>
              <a:rPr lang="en-US" b="0">
                <a:solidFill>
                  <a:srgbClr val="CE9178"/>
                </a:solidFill>
                <a:effectLst/>
                <a:latin typeface="Consolas" panose="020B0609020204030204" pitchFamily="49" charset="0"/>
              </a:rPr>
              <a:t>()"</a:t>
            </a:r>
            <a:r>
              <a:rPr lang="en-US" b="0">
                <a:solidFill>
                  <a:srgbClr val="808080"/>
                </a:solidFill>
                <a:effectLst/>
                <a:latin typeface="Consolas" panose="020B0609020204030204" pitchFamily="49" charset="0"/>
              </a:rPr>
              <a:t>&gt;</a:t>
            </a:r>
            <a:r>
              <a:rPr lang="en-US" b="0">
                <a:solidFill>
                  <a:srgbClr val="D4D4D4"/>
                </a:solidFill>
                <a:effectLst/>
                <a:latin typeface="Consolas" panose="020B0609020204030204" pitchFamily="49" charset="0"/>
              </a:rPr>
              <a:t>Orange</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D4D4D4"/>
                </a:solidFill>
                <a:effectLst/>
                <a:latin typeface="Consolas" panose="020B0609020204030204" pitchFamily="49" charset="0"/>
              </a:rPr>
              <a:t> </a:t>
            </a:r>
            <a:r>
              <a:rPr lang="en-US" b="0">
                <a:solidFill>
                  <a:srgbClr val="9CDCFE"/>
                </a:solidFill>
                <a:effectLst/>
                <a:latin typeface="Consolas" panose="020B0609020204030204" pitchFamily="49" charset="0"/>
              </a:rPr>
              <a:t>onclick</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C8C8C8"/>
                </a:solidFill>
                <a:effectLst/>
                <a:latin typeface="Consolas" panose="020B0609020204030204" pitchFamily="49" charset="0"/>
              </a:rPr>
              <a:t>D</a:t>
            </a:r>
            <a:r>
              <a:rPr lang="en-US" b="0">
                <a:solidFill>
                  <a:srgbClr val="CE9178"/>
                </a:solidFill>
                <a:effectLst/>
                <a:latin typeface="Consolas" panose="020B0609020204030204" pitchFamily="49" charset="0"/>
              </a:rPr>
              <a:t>()"</a:t>
            </a:r>
            <a:r>
              <a:rPr lang="en-US" b="0">
                <a:solidFill>
                  <a:srgbClr val="808080"/>
                </a:solidFill>
                <a:effectLst/>
                <a:latin typeface="Consolas" panose="020B0609020204030204" pitchFamily="49" charset="0"/>
              </a:rPr>
              <a:t>&gt;</a:t>
            </a:r>
            <a:r>
              <a:rPr lang="en-US" b="0">
                <a:solidFill>
                  <a:srgbClr val="D4D4D4"/>
                </a:solidFill>
                <a:effectLst/>
                <a:latin typeface="Consolas" panose="020B0609020204030204" pitchFamily="49" charset="0"/>
              </a:rPr>
              <a:t>green</a:t>
            </a:r>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button</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body</a:t>
            </a:r>
            <a:r>
              <a:rPr lang="en-US" b="0">
                <a:solidFill>
                  <a:srgbClr val="808080"/>
                </a:solidFill>
                <a:effectLst/>
                <a:latin typeface="Consolas" panose="020B0609020204030204" pitchFamily="49" charset="0"/>
              </a:rPr>
              <a:t>&gt;</a:t>
            </a:r>
            <a:endParaRPr lang="en-US" b="0">
              <a:solidFill>
                <a:srgbClr val="D4D4D4"/>
              </a:solidFill>
              <a:effectLst/>
              <a:latin typeface="Consolas" panose="020B0609020204030204" pitchFamily="49" charset="0"/>
            </a:endParaRPr>
          </a:p>
          <a:p>
            <a:r>
              <a:rPr lang="en-US" b="0">
                <a:solidFill>
                  <a:srgbClr val="808080"/>
                </a:solidFill>
                <a:effectLst/>
                <a:latin typeface="Consolas" panose="020B0609020204030204" pitchFamily="49" charset="0"/>
              </a:rPr>
              <a:t>&lt;/</a:t>
            </a:r>
            <a:r>
              <a:rPr lang="en-US" b="0">
                <a:solidFill>
                  <a:srgbClr val="569CD6"/>
                </a:solidFill>
                <a:effectLst/>
                <a:latin typeface="Consolas" panose="020B0609020204030204" pitchFamily="49" charset="0"/>
              </a:rPr>
              <a:t>html</a:t>
            </a:r>
            <a:r>
              <a:rPr lang="en-US" b="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6E0D241D-49D9-0549-D93B-F6969BB37041}"/>
              </a:ext>
            </a:extLst>
          </p:cNvPr>
          <p:cNvSpPr txBox="1"/>
          <p:nvPr/>
        </p:nvSpPr>
        <p:spPr>
          <a:xfrm>
            <a:off x="6553200" y="170041"/>
            <a:ext cx="4400550" cy="6186309"/>
          </a:xfrm>
          <a:prstGeom prst="rect">
            <a:avLst/>
          </a:prstGeom>
          <a:noFill/>
        </p:spPr>
        <p:txBody>
          <a:bodyPr wrap="square">
            <a:spAutoFit/>
          </a:bodyPr>
          <a:lstStyle/>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r>
              <a:rPr lang="en-US" b="0" dirty="0" err="1">
                <a:solidFill>
                  <a:srgbClr val="DADADA"/>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"car1.png"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r>
              <a:rPr lang="en-US" b="0" dirty="0" err="1">
                <a:solidFill>
                  <a:srgbClr val="DADADA"/>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"car2.png"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r>
              <a:rPr lang="en-US" b="0" dirty="0" err="1">
                <a:solidFill>
                  <a:srgbClr val="DADADA"/>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"car3.png"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function</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getElementById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"AB"</a:t>
            </a:r>
            <a:r>
              <a:rPr lang="en-US" b="0" dirty="0">
                <a:solidFill>
                  <a:srgbClr val="D4D4D4"/>
                </a:solidFill>
                <a:effectLst/>
                <a:latin typeface="Consolas" panose="020B0609020204030204" pitchFamily="49" charset="0"/>
              </a:rPr>
              <a:t>).</a:t>
            </a:r>
            <a:r>
              <a:rPr lang="en-US" b="0" dirty="0" err="1">
                <a:solidFill>
                  <a:srgbClr val="DADADA"/>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"car4.png"</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71463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CD96C-4E5A-1BF3-B68D-022C92ED330F}"/>
              </a:ext>
            </a:extLst>
          </p:cNvPr>
          <p:cNvSpPr>
            <a:spLocks noGrp="1"/>
          </p:cNvSpPr>
          <p:nvPr>
            <p:ph type="title"/>
          </p:nvPr>
        </p:nvSpPr>
        <p:spPr/>
        <p:txBody>
          <a:bodyPr/>
          <a:lstStyle/>
          <a:p>
            <a:r>
              <a:rPr lang="en-US" dirty="0"/>
              <a:t>Why use client-side programming?</a:t>
            </a:r>
          </a:p>
        </p:txBody>
      </p:sp>
      <p:sp>
        <p:nvSpPr>
          <p:cNvPr id="3" name="Content Placeholder 2">
            <a:extLst>
              <a:ext uri="{FF2B5EF4-FFF2-40B4-BE49-F238E27FC236}">
                <a16:creationId xmlns:a16="http://schemas.microsoft.com/office/drawing/2014/main" id="{1B62CEBC-91D6-0EAE-5680-7E589B05D7CB}"/>
              </a:ext>
            </a:extLst>
          </p:cNvPr>
          <p:cNvSpPr>
            <a:spLocks noGrp="1"/>
          </p:cNvSpPr>
          <p:nvPr>
            <p:ph idx="1"/>
          </p:nvPr>
        </p:nvSpPr>
        <p:spPr/>
        <p:txBody>
          <a:bodyPr>
            <a:normAutofit fontScale="92500"/>
          </a:bodyPr>
          <a:lstStyle/>
          <a:p>
            <a:pPr marL="0" indent="0">
              <a:buNone/>
            </a:pPr>
            <a:r>
              <a:rPr lang="en-US" dirty="0"/>
              <a:t>PHP already allows us to create dynamic web pages. Why also use client-side scripting?</a:t>
            </a:r>
          </a:p>
          <a:p>
            <a:r>
              <a:rPr lang="en-US" dirty="0"/>
              <a:t>client-side scripting (JavaScript) benefits:</a:t>
            </a:r>
          </a:p>
          <a:p>
            <a:pPr lvl="1"/>
            <a:r>
              <a:rPr lang="en-US" b="1" dirty="0"/>
              <a:t>usability</a:t>
            </a:r>
            <a:r>
              <a:rPr lang="en-US" dirty="0"/>
              <a:t>: can modify a page without having to post back to the server (faster UI)</a:t>
            </a:r>
          </a:p>
          <a:p>
            <a:pPr lvl="1"/>
            <a:r>
              <a:rPr lang="en-US" b="1" dirty="0"/>
              <a:t>efficiency</a:t>
            </a:r>
            <a:r>
              <a:rPr lang="en-US" dirty="0"/>
              <a:t>: can make small, quick changes to the page without waiting for the server</a:t>
            </a:r>
          </a:p>
          <a:p>
            <a:pPr lvl="1"/>
            <a:r>
              <a:rPr lang="en-US" b="1" dirty="0"/>
              <a:t>event-driven</a:t>
            </a:r>
            <a:r>
              <a:rPr lang="en-US" dirty="0"/>
              <a:t>: can respond to user actions like clicks and key presses.</a:t>
            </a:r>
          </a:p>
          <a:p>
            <a:r>
              <a:rPr lang="en-US" dirty="0"/>
              <a:t>server-side programming (PHP) benefits:</a:t>
            </a:r>
          </a:p>
          <a:p>
            <a:pPr lvl="1"/>
            <a:r>
              <a:rPr lang="en-US" b="1" dirty="0"/>
              <a:t>security</a:t>
            </a:r>
            <a:r>
              <a:rPr lang="en-US" dirty="0"/>
              <a:t>: has access to server's private data; client can't see source code</a:t>
            </a:r>
          </a:p>
          <a:p>
            <a:pPr lvl="1"/>
            <a:r>
              <a:rPr lang="en-US" b="1" dirty="0"/>
              <a:t>compatibility</a:t>
            </a:r>
            <a:r>
              <a:rPr lang="en-US" dirty="0"/>
              <a:t>: not subject to browser compatibility issues</a:t>
            </a:r>
          </a:p>
          <a:p>
            <a:pPr lvl="1"/>
            <a:r>
              <a:rPr lang="en-US" b="1" dirty="0"/>
              <a:t>power</a:t>
            </a:r>
            <a:r>
              <a:rPr lang="en-US" dirty="0"/>
              <a:t>: can write files, open connections to servers, and connect to databases, ...	</a:t>
            </a:r>
          </a:p>
          <a:p>
            <a:pPr lvl="1"/>
            <a:endParaRPr lang="en-US" dirty="0"/>
          </a:p>
          <a:p>
            <a:endParaRPr lang="en-US" dirty="0"/>
          </a:p>
        </p:txBody>
      </p:sp>
      <p:sp>
        <p:nvSpPr>
          <p:cNvPr id="4" name="Slide Number Placeholder 3">
            <a:extLst>
              <a:ext uri="{FF2B5EF4-FFF2-40B4-BE49-F238E27FC236}">
                <a16:creationId xmlns:a16="http://schemas.microsoft.com/office/drawing/2014/main" id="{BCA0CEA5-D799-0B5B-6116-28E08BB0ED20}"/>
              </a:ext>
            </a:extLst>
          </p:cNvPr>
          <p:cNvSpPr>
            <a:spLocks noGrp="1"/>
          </p:cNvSpPr>
          <p:nvPr>
            <p:ph type="sldNum" sz="quarter" idx="12"/>
          </p:nvPr>
        </p:nvSpPr>
        <p:spPr/>
        <p:txBody>
          <a:bodyPr/>
          <a:lstStyle/>
          <a:p>
            <a:fld id="{56EB6A26-E255-41DA-B629-B741FA01731F}" type="slidenum">
              <a:rPr lang="en-US" smtClean="0"/>
              <a:t>4</a:t>
            </a:fld>
            <a:endParaRPr lang="en-US"/>
          </a:p>
        </p:txBody>
      </p:sp>
    </p:spTree>
    <p:extLst>
      <p:ext uri="{BB962C8B-B14F-4D97-AF65-F5344CB8AC3E}">
        <p14:creationId xmlns:p14="http://schemas.microsoft.com/office/powerpoint/2010/main" val="2630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ABD700-4351-D58D-29D6-A5DFC2E57D4A}"/>
              </a:ext>
            </a:extLst>
          </p:cNvPr>
          <p:cNvSpPr>
            <a:spLocks noGrp="1"/>
          </p:cNvSpPr>
          <p:nvPr>
            <p:ph type="sldNum" sz="quarter" idx="12"/>
          </p:nvPr>
        </p:nvSpPr>
        <p:spPr/>
        <p:txBody>
          <a:bodyPr/>
          <a:lstStyle/>
          <a:p>
            <a:fld id="{56EB6A26-E255-41DA-B629-B741FA01731F}" type="slidenum">
              <a:rPr lang="en-US" smtClean="0"/>
              <a:t>40</a:t>
            </a:fld>
            <a:endParaRPr lang="en-US"/>
          </a:p>
        </p:txBody>
      </p:sp>
      <p:pic>
        <p:nvPicPr>
          <p:cNvPr id="4" name="Picture 3">
            <a:extLst>
              <a:ext uri="{FF2B5EF4-FFF2-40B4-BE49-F238E27FC236}">
                <a16:creationId xmlns:a16="http://schemas.microsoft.com/office/drawing/2014/main" id="{3FC15A61-6C84-D914-FC1D-1A37CE6BFD22}"/>
              </a:ext>
            </a:extLst>
          </p:cNvPr>
          <p:cNvPicPr>
            <a:picLocks noChangeAspect="1"/>
          </p:cNvPicPr>
          <p:nvPr/>
        </p:nvPicPr>
        <p:blipFill>
          <a:blip r:embed="rId2"/>
          <a:stretch>
            <a:fillRect/>
          </a:stretch>
        </p:blipFill>
        <p:spPr>
          <a:xfrm>
            <a:off x="161925" y="142875"/>
            <a:ext cx="7962900" cy="2590800"/>
          </a:xfrm>
          <a:prstGeom prst="rect">
            <a:avLst/>
          </a:prstGeom>
        </p:spPr>
      </p:pic>
      <p:pic>
        <p:nvPicPr>
          <p:cNvPr id="6" name="Picture 5">
            <a:extLst>
              <a:ext uri="{FF2B5EF4-FFF2-40B4-BE49-F238E27FC236}">
                <a16:creationId xmlns:a16="http://schemas.microsoft.com/office/drawing/2014/main" id="{50A4E8A1-B5E6-4026-375C-F0D9F0AEAE7D}"/>
              </a:ext>
            </a:extLst>
          </p:cNvPr>
          <p:cNvPicPr>
            <a:picLocks noChangeAspect="1"/>
          </p:cNvPicPr>
          <p:nvPr/>
        </p:nvPicPr>
        <p:blipFill>
          <a:blip r:embed="rId3"/>
          <a:stretch>
            <a:fillRect/>
          </a:stretch>
        </p:blipFill>
        <p:spPr>
          <a:xfrm>
            <a:off x="285750" y="2733675"/>
            <a:ext cx="7058025" cy="1982903"/>
          </a:xfrm>
          <a:prstGeom prst="rect">
            <a:avLst/>
          </a:prstGeom>
        </p:spPr>
      </p:pic>
      <p:pic>
        <p:nvPicPr>
          <p:cNvPr id="8" name="Picture 7">
            <a:extLst>
              <a:ext uri="{FF2B5EF4-FFF2-40B4-BE49-F238E27FC236}">
                <a16:creationId xmlns:a16="http://schemas.microsoft.com/office/drawing/2014/main" id="{2487A7AC-779D-A956-9311-CCB1621FA80E}"/>
              </a:ext>
            </a:extLst>
          </p:cNvPr>
          <p:cNvPicPr>
            <a:picLocks noChangeAspect="1"/>
          </p:cNvPicPr>
          <p:nvPr/>
        </p:nvPicPr>
        <p:blipFill>
          <a:blip r:embed="rId4"/>
          <a:stretch>
            <a:fillRect/>
          </a:stretch>
        </p:blipFill>
        <p:spPr>
          <a:xfrm>
            <a:off x="161925" y="4386262"/>
            <a:ext cx="7419975" cy="1890546"/>
          </a:xfrm>
          <a:prstGeom prst="rect">
            <a:avLst/>
          </a:prstGeom>
        </p:spPr>
      </p:pic>
    </p:spTree>
    <p:extLst>
      <p:ext uri="{BB962C8B-B14F-4D97-AF65-F5344CB8AC3E}">
        <p14:creationId xmlns:p14="http://schemas.microsoft.com/office/powerpoint/2010/main" val="341033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7B4F7B-1F25-9140-B5A2-D66E11302F89}"/>
              </a:ext>
            </a:extLst>
          </p:cNvPr>
          <p:cNvSpPr txBox="1"/>
          <p:nvPr/>
        </p:nvSpPr>
        <p:spPr>
          <a:xfrm>
            <a:off x="109539" y="0"/>
            <a:ext cx="6224586" cy="3139321"/>
          </a:xfrm>
          <a:prstGeom prst="rect">
            <a:avLst/>
          </a:prstGeom>
          <a:noFill/>
        </p:spPr>
        <p:txBody>
          <a:bodyPr wrap="square">
            <a:spAutoFit/>
          </a:bodyPr>
          <a:lstStyle/>
          <a:p>
            <a:r>
              <a:rPr lang="en-US" dirty="0"/>
              <a:t>Screen o/p and keyboard input.</a:t>
            </a:r>
          </a:p>
          <a:p>
            <a:endParaRPr lang="en-US" dirty="0"/>
          </a:p>
          <a:p>
            <a:r>
              <a:rPr lang="en-US" dirty="0"/>
              <a:t>JavaScript Display Possibilities</a:t>
            </a:r>
          </a:p>
          <a:p>
            <a:r>
              <a:rPr lang="en-US" dirty="0"/>
              <a:t>JavaScript can "display" data in different ways:</a:t>
            </a:r>
          </a:p>
          <a:p>
            <a:endParaRPr lang="en-US" dirty="0"/>
          </a:p>
          <a:p>
            <a:r>
              <a:rPr lang="en-US" dirty="0"/>
              <a:t>Writing into an HTML element, using </a:t>
            </a:r>
            <a:r>
              <a:rPr lang="en-US" dirty="0" err="1"/>
              <a:t>innerHTML</a:t>
            </a:r>
            <a:r>
              <a:rPr lang="en-US" dirty="0"/>
              <a:t>.</a:t>
            </a:r>
          </a:p>
          <a:p>
            <a:r>
              <a:rPr lang="en-US" dirty="0"/>
              <a:t>Writing into the HTML output using </a:t>
            </a:r>
            <a:r>
              <a:rPr lang="en-US" dirty="0" err="1"/>
              <a:t>document.write</a:t>
            </a:r>
            <a:r>
              <a:rPr lang="en-US" dirty="0"/>
              <a:t>().</a:t>
            </a:r>
          </a:p>
          <a:p>
            <a:r>
              <a:rPr lang="en-US" dirty="0"/>
              <a:t>Writing into an alert box, using </a:t>
            </a:r>
            <a:r>
              <a:rPr lang="en-US" dirty="0" err="1"/>
              <a:t>window.alert</a:t>
            </a:r>
            <a:r>
              <a:rPr lang="en-US" dirty="0"/>
              <a:t>().</a:t>
            </a:r>
          </a:p>
          <a:p>
            <a:r>
              <a:rPr lang="en-US" dirty="0"/>
              <a:t>Writing into the browser console, using console.log().</a:t>
            </a:r>
          </a:p>
          <a:p>
            <a:r>
              <a:rPr lang="en-US" dirty="0"/>
              <a:t>Confirm()</a:t>
            </a:r>
          </a:p>
          <a:p>
            <a:r>
              <a:rPr lang="en-US" dirty="0"/>
              <a:t>Prompt()</a:t>
            </a:r>
          </a:p>
        </p:txBody>
      </p:sp>
      <p:sp>
        <p:nvSpPr>
          <p:cNvPr id="2" name="Slide Number Placeholder 1">
            <a:extLst>
              <a:ext uri="{FF2B5EF4-FFF2-40B4-BE49-F238E27FC236}">
                <a16:creationId xmlns:a16="http://schemas.microsoft.com/office/drawing/2014/main" id="{03E07489-3A28-9E05-7A18-5B7BDFABC363}"/>
              </a:ext>
            </a:extLst>
          </p:cNvPr>
          <p:cNvSpPr>
            <a:spLocks noGrp="1"/>
          </p:cNvSpPr>
          <p:nvPr>
            <p:ph type="sldNum" sz="quarter" idx="12"/>
          </p:nvPr>
        </p:nvSpPr>
        <p:spPr/>
        <p:txBody>
          <a:bodyPr/>
          <a:lstStyle/>
          <a:p>
            <a:fld id="{56EB6A26-E255-41DA-B629-B741FA01731F}" type="slidenum">
              <a:rPr lang="en-US" smtClean="0"/>
              <a:t>41</a:t>
            </a:fld>
            <a:endParaRPr lang="en-US"/>
          </a:p>
        </p:txBody>
      </p:sp>
      <p:pic>
        <p:nvPicPr>
          <p:cNvPr id="5" name="Picture 4">
            <a:extLst>
              <a:ext uri="{FF2B5EF4-FFF2-40B4-BE49-F238E27FC236}">
                <a16:creationId xmlns:a16="http://schemas.microsoft.com/office/drawing/2014/main" id="{31346A89-91E2-B5D5-E27B-7D92CDAB5B35}"/>
              </a:ext>
            </a:extLst>
          </p:cNvPr>
          <p:cNvPicPr>
            <a:picLocks noChangeAspect="1"/>
          </p:cNvPicPr>
          <p:nvPr/>
        </p:nvPicPr>
        <p:blipFill>
          <a:blip r:embed="rId3"/>
          <a:stretch>
            <a:fillRect/>
          </a:stretch>
        </p:blipFill>
        <p:spPr>
          <a:xfrm>
            <a:off x="6301581" y="136525"/>
            <a:ext cx="5381625" cy="1552575"/>
          </a:xfrm>
          <a:prstGeom prst="rect">
            <a:avLst/>
          </a:prstGeom>
        </p:spPr>
      </p:pic>
      <p:pic>
        <p:nvPicPr>
          <p:cNvPr id="7" name="Picture 6">
            <a:extLst>
              <a:ext uri="{FF2B5EF4-FFF2-40B4-BE49-F238E27FC236}">
                <a16:creationId xmlns:a16="http://schemas.microsoft.com/office/drawing/2014/main" id="{9C52925F-C421-62CE-73A1-83327FA57AA1}"/>
              </a:ext>
            </a:extLst>
          </p:cNvPr>
          <p:cNvPicPr>
            <a:picLocks noChangeAspect="1"/>
          </p:cNvPicPr>
          <p:nvPr/>
        </p:nvPicPr>
        <p:blipFill>
          <a:blip r:embed="rId4"/>
          <a:stretch>
            <a:fillRect/>
          </a:stretch>
        </p:blipFill>
        <p:spPr>
          <a:xfrm>
            <a:off x="8992393" y="2333346"/>
            <a:ext cx="3019425" cy="1543050"/>
          </a:xfrm>
          <a:prstGeom prst="rect">
            <a:avLst/>
          </a:prstGeom>
        </p:spPr>
      </p:pic>
      <p:sp>
        <p:nvSpPr>
          <p:cNvPr id="9" name="TextBox 8">
            <a:extLst>
              <a:ext uri="{FF2B5EF4-FFF2-40B4-BE49-F238E27FC236}">
                <a16:creationId xmlns:a16="http://schemas.microsoft.com/office/drawing/2014/main" id="{93BF710A-25F2-C171-1446-B3CA676E0E5E}"/>
              </a:ext>
            </a:extLst>
          </p:cNvPr>
          <p:cNvSpPr txBox="1"/>
          <p:nvPr/>
        </p:nvSpPr>
        <p:spPr>
          <a:xfrm>
            <a:off x="8172450" y="1703427"/>
            <a:ext cx="6096000" cy="369332"/>
          </a:xfrm>
          <a:prstGeom prst="rect">
            <a:avLst/>
          </a:prstGeom>
          <a:noFill/>
        </p:spPr>
        <p:txBody>
          <a:bodyPr wrap="square">
            <a:spAutoFit/>
          </a:bodyPr>
          <a:lstStyle/>
          <a:p>
            <a:r>
              <a:rPr lang="en-US" dirty="0" err="1"/>
              <a:t>window.alert</a:t>
            </a:r>
            <a:r>
              <a:rPr lang="en-US" dirty="0"/>
              <a:t>().</a:t>
            </a:r>
          </a:p>
        </p:txBody>
      </p:sp>
      <p:sp>
        <p:nvSpPr>
          <p:cNvPr id="11" name="TextBox 10">
            <a:extLst>
              <a:ext uri="{FF2B5EF4-FFF2-40B4-BE49-F238E27FC236}">
                <a16:creationId xmlns:a16="http://schemas.microsoft.com/office/drawing/2014/main" id="{0A727F8F-9C25-33F4-9922-D35A9ED04188}"/>
              </a:ext>
            </a:extLst>
          </p:cNvPr>
          <p:cNvSpPr txBox="1"/>
          <p:nvPr/>
        </p:nvSpPr>
        <p:spPr>
          <a:xfrm>
            <a:off x="9811544" y="3876396"/>
            <a:ext cx="1871662" cy="369332"/>
          </a:xfrm>
          <a:prstGeom prst="rect">
            <a:avLst/>
          </a:prstGeom>
          <a:noFill/>
        </p:spPr>
        <p:txBody>
          <a:bodyPr wrap="square">
            <a:spAutoFit/>
          </a:bodyPr>
          <a:lstStyle/>
          <a:p>
            <a:r>
              <a:rPr lang="en-US" dirty="0"/>
              <a:t>console.log().</a:t>
            </a:r>
          </a:p>
        </p:txBody>
      </p:sp>
      <p:pic>
        <p:nvPicPr>
          <p:cNvPr id="13" name="Picture 12">
            <a:extLst>
              <a:ext uri="{FF2B5EF4-FFF2-40B4-BE49-F238E27FC236}">
                <a16:creationId xmlns:a16="http://schemas.microsoft.com/office/drawing/2014/main" id="{9AC88B1D-EA2E-7B65-17D8-87B3C32343AA}"/>
              </a:ext>
            </a:extLst>
          </p:cNvPr>
          <p:cNvPicPr>
            <a:picLocks noChangeAspect="1"/>
          </p:cNvPicPr>
          <p:nvPr/>
        </p:nvPicPr>
        <p:blipFill>
          <a:blip r:embed="rId5"/>
          <a:stretch>
            <a:fillRect/>
          </a:stretch>
        </p:blipFill>
        <p:spPr>
          <a:xfrm>
            <a:off x="0" y="4433887"/>
            <a:ext cx="5172075" cy="1800225"/>
          </a:xfrm>
          <a:prstGeom prst="rect">
            <a:avLst/>
          </a:prstGeom>
        </p:spPr>
      </p:pic>
      <p:sp>
        <p:nvSpPr>
          <p:cNvPr id="15" name="TextBox 14">
            <a:extLst>
              <a:ext uri="{FF2B5EF4-FFF2-40B4-BE49-F238E27FC236}">
                <a16:creationId xmlns:a16="http://schemas.microsoft.com/office/drawing/2014/main" id="{37C64BDA-7FE5-1A58-2D71-95594C14B39F}"/>
              </a:ext>
            </a:extLst>
          </p:cNvPr>
          <p:cNvSpPr txBox="1"/>
          <p:nvPr/>
        </p:nvSpPr>
        <p:spPr>
          <a:xfrm>
            <a:off x="5532130" y="4263509"/>
            <a:ext cx="1862137" cy="369332"/>
          </a:xfrm>
          <a:prstGeom prst="rect">
            <a:avLst/>
          </a:prstGeom>
          <a:noFill/>
        </p:spPr>
        <p:txBody>
          <a:bodyPr wrap="square">
            <a:spAutoFit/>
          </a:bodyPr>
          <a:lstStyle/>
          <a:p>
            <a:r>
              <a:rPr lang="en-US" dirty="0"/>
              <a:t>Prompt()</a:t>
            </a:r>
          </a:p>
        </p:txBody>
      </p:sp>
      <p:pic>
        <p:nvPicPr>
          <p:cNvPr id="17" name="Picture 16">
            <a:extLst>
              <a:ext uri="{FF2B5EF4-FFF2-40B4-BE49-F238E27FC236}">
                <a16:creationId xmlns:a16="http://schemas.microsoft.com/office/drawing/2014/main" id="{0C5DE210-0A44-6210-ECEF-8C67F34DC0CB}"/>
              </a:ext>
            </a:extLst>
          </p:cNvPr>
          <p:cNvPicPr>
            <a:picLocks noChangeAspect="1"/>
          </p:cNvPicPr>
          <p:nvPr/>
        </p:nvPicPr>
        <p:blipFill>
          <a:blip r:embed="rId6"/>
          <a:stretch>
            <a:fillRect/>
          </a:stretch>
        </p:blipFill>
        <p:spPr>
          <a:xfrm>
            <a:off x="1129506" y="2846387"/>
            <a:ext cx="4313726" cy="1601788"/>
          </a:xfrm>
          <a:prstGeom prst="rect">
            <a:avLst/>
          </a:prstGeom>
        </p:spPr>
      </p:pic>
      <p:sp>
        <p:nvSpPr>
          <p:cNvPr id="19" name="TextBox 18">
            <a:extLst>
              <a:ext uri="{FF2B5EF4-FFF2-40B4-BE49-F238E27FC236}">
                <a16:creationId xmlns:a16="http://schemas.microsoft.com/office/drawing/2014/main" id="{CE9DC9CC-C755-0AC4-FA77-B5314E5A4B1A}"/>
              </a:ext>
            </a:extLst>
          </p:cNvPr>
          <p:cNvSpPr txBox="1"/>
          <p:nvPr/>
        </p:nvSpPr>
        <p:spPr>
          <a:xfrm>
            <a:off x="5257800" y="5301733"/>
            <a:ext cx="4138612" cy="1200329"/>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'What are we reading?'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js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419978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F0F82-C10D-5575-8CE4-EDAB1575A2DC}"/>
              </a:ext>
            </a:extLst>
          </p:cNvPr>
          <p:cNvSpPr>
            <a:spLocks noGrp="1"/>
          </p:cNvSpPr>
          <p:nvPr>
            <p:ph type="sldNum" sz="quarter" idx="12"/>
          </p:nvPr>
        </p:nvSpPr>
        <p:spPr/>
        <p:txBody>
          <a:bodyPr/>
          <a:lstStyle/>
          <a:p>
            <a:fld id="{56EB6A26-E255-41DA-B629-B741FA01731F}" type="slidenum">
              <a:rPr lang="en-US" smtClean="0"/>
              <a:t>42</a:t>
            </a:fld>
            <a:endParaRPr lang="en-US"/>
          </a:p>
        </p:txBody>
      </p:sp>
      <p:sp>
        <p:nvSpPr>
          <p:cNvPr id="4" name="TextBox 3">
            <a:extLst>
              <a:ext uri="{FF2B5EF4-FFF2-40B4-BE49-F238E27FC236}">
                <a16:creationId xmlns:a16="http://schemas.microsoft.com/office/drawing/2014/main" id="{8739534C-CEDB-E7E9-8780-93672F18B859}"/>
              </a:ext>
            </a:extLst>
          </p:cNvPr>
          <p:cNvSpPr txBox="1"/>
          <p:nvPr/>
        </p:nvSpPr>
        <p:spPr>
          <a:xfrm>
            <a:off x="447675" y="595610"/>
            <a:ext cx="6096000" cy="923330"/>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'We r reading JS'</a:t>
            </a:r>
            <a:r>
              <a:rPr lang="en-US" b="0" dirty="0">
                <a:solidFill>
                  <a:srgbClr val="D4D4D4"/>
                </a:solidFill>
                <a:effectLst/>
                <a:latin typeface="Consolas" panose="020B0609020204030204" pitchFamily="49" charset="0"/>
              </a:rPr>
              <a:t>);</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6" name="Picture 5">
            <a:extLst>
              <a:ext uri="{FF2B5EF4-FFF2-40B4-BE49-F238E27FC236}">
                <a16:creationId xmlns:a16="http://schemas.microsoft.com/office/drawing/2014/main" id="{50CF96BB-5F48-FE05-63BC-63D2A81D772C}"/>
              </a:ext>
            </a:extLst>
          </p:cNvPr>
          <p:cNvPicPr>
            <a:picLocks noChangeAspect="1"/>
          </p:cNvPicPr>
          <p:nvPr/>
        </p:nvPicPr>
        <p:blipFill>
          <a:blip r:embed="rId2"/>
          <a:stretch>
            <a:fillRect/>
          </a:stretch>
        </p:blipFill>
        <p:spPr>
          <a:xfrm>
            <a:off x="5505450" y="371475"/>
            <a:ext cx="2419350" cy="685800"/>
          </a:xfrm>
          <a:prstGeom prst="rect">
            <a:avLst/>
          </a:prstGeom>
        </p:spPr>
      </p:pic>
      <p:pic>
        <p:nvPicPr>
          <p:cNvPr id="8" name="Picture 7">
            <a:extLst>
              <a:ext uri="{FF2B5EF4-FFF2-40B4-BE49-F238E27FC236}">
                <a16:creationId xmlns:a16="http://schemas.microsoft.com/office/drawing/2014/main" id="{2E0A1243-DD27-DE86-13C2-544E8767E3FC}"/>
              </a:ext>
            </a:extLst>
          </p:cNvPr>
          <p:cNvPicPr>
            <a:picLocks noChangeAspect="1"/>
          </p:cNvPicPr>
          <p:nvPr/>
        </p:nvPicPr>
        <p:blipFill>
          <a:blip r:embed="rId3"/>
          <a:stretch>
            <a:fillRect/>
          </a:stretch>
        </p:blipFill>
        <p:spPr>
          <a:xfrm>
            <a:off x="5038725" y="1981200"/>
            <a:ext cx="5238750" cy="1447800"/>
          </a:xfrm>
          <a:prstGeom prst="rect">
            <a:avLst/>
          </a:prstGeom>
        </p:spPr>
      </p:pic>
      <p:sp>
        <p:nvSpPr>
          <p:cNvPr id="10" name="TextBox 9">
            <a:extLst>
              <a:ext uri="{FF2B5EF4-FFF2-40B4-BE49-F238E27FC236}">
                <a16:creationId xmlns:a16="http://schemas.microsoft.com/office/drawing/2014/main" id="{388B3B7E-4B73-DBF6-356B-3CC71CF19FA1}"/>
              </a:ext>
            </a:extLst>
          </p:cNvPr>
          <p:cNvSpPr txBox="1"/>
          <p:nvPr/>
        </p:nvSpPr>
        <p:spPr>
          <a:xfrm>
            <a:off x="885825" y="2797948"/>
            <a:ext cx="2124075" cy="369332"/>
          </a:xfrm>
          <a:prstGeom prst="rect">
            <a:avLst/>
          </a:prstGeom>
          <a:noFill/>
        </p:spPr>
        <p:txBody>
          <a:bodyPr wrap="square">
            <a:spAutoFit/>
          </a:bodyPr>
          <a:lstStyle/>
          <a:p>
            <a:r>
              <a:rPr lang="en-US" dirty="0"/>
              <a:t>Confirm()</a:t>
            </a:r>
          </a:p>
        </p:txBody>
      </p:sp>
    </p:spTree>
    <p:extLst>
      <p:ext uri="{BB962C8B-B14F-4D97-AF65-F5344CB8AC3E}">
        <p14:creationId xmlns:p14="http://schemas.microsoft.com/office/powerpoint/2010/main" val="239963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BBA1C-9B49-6A93-BF4F-92761D835681}"/>
              </a:ext>
            </a:extLst>
          </p:cNvPr>
          <p:cNvSpPr txBox="1"/>
          <p:nvPr/>
        </p:nvSpPr>
        <p:spPr>
          <a:xfrm>
            <a:off x="228600" y="696010"/>
            <a:ext cx="2590800" cy="1200329"/>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onclick</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9CDCFE"/>
                </a:solidFill>
                <a:effectLst/>
                <a:latin typeface="Consolas" panose="020B0609020204030204" pitchFamily="49" charset="0"/>
              </a:rPr>
              <a:t>window</a:t>
            </a:r>
            <a:r>
              <a:rPr lang="en-US" b="0" dirty="0" err="1">
                <a:solidFill>
                  <a:srgbClr val="CE9178"/>
                </a:solidFill>
                <a:effectLst/>
                <a:latin typeface="Consolas" panose="020B0609020204030204" pitchFamily="49" charset="0"/>
              </a:rPr>
              <a:t>.</a:t>
            </a:r>
            <a:r>
              <a:rPr lang="en-US" b="0" dirty="0" err="1">
                <a:solidFill>
                  <a:srgbClr val="DCDCAA"/>
                </a:solidFill>
                <a:effectLst/>
                <a:latin typeface="Consolas" panose="020B0609020204030204" pitchFamily="49" charset="0"/>
              </a:rPr>
              <a:t>print</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Click here to print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button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2B32A525-6650-31EE-24BF-A26144E7CBBC}"/>
              </a:ext>
            </a:extLst>
          </p:cNvPr>
          <p:cNvPicPr>
            <a:picLocks noChangeAspect="1"/>
          </p:cNvPicPr>
          <p:nvPr/>
        </p:nvPicPr>
        <p:blipFill>
          <a:blip r:embed="rId2"/>
          <a:stretch>
            <a:fillRect/>
          </a:stretch>
        </p:blipFill>
        <p:spPr>
          <a:xfrm>
            <a:off x="3228975" y="0"/>
            <a:ext cx="7457653" cy="6858000"/>
          </a:xfrm>
          <a:prstGeom prst="rect">
            <a:avLst/>
          </a:prstGeom>
        </p:spPr>
      </p:pic>
      <p:sp>
        <p:nvSpPr>
          <p:cNvPr id="2" name="Slide Number Placeholder 1">
            <a:extLst>
              <a:ext uri="{FF2B5EF4-FFF2-40B4-BE49-F238E27FC236}">
                <a16:creationId xmlns:a16="http://schemas.microsoft.com/office/drawing/2014/main" id="{992492A2-1A71-D0BC-6283-71CBE0E1664D}"/>
              </a:ext>
            </a:extLst>
          </p:cNvPr>
          <p:cNvSpPr>
            <a:spLocks noGrp="1"/>
          </p:cNvSpPr>
          <p:nvPr>
            <p:ph type="sldNum" sz="quarter" idx="12"/>
          </p:nvPr>
        </p:nvSpPr>
        <p:spPr/>
        <p:txBody>
          <a:bodyPr/>
          <a:lstStyle/>
          <a:p>
            <a:fld id="{56EB6A26-E255-41DA-B629-B741FA01731F}" type="slidenum">
              <a:rPr lang="en-US" smtClean="0"/>
              <a:t>43</a:t>
            </a:fld>
            <a:endParaRPr lang="en-US"/>
          </a:p>
        </p:txBody>
      </p:sp>
    </p:spTree>
    <p:extLst>
      <p:ext uri="{BB962C8B-B14F-4D97-AF65-F5344CB8AC3E}">
        <p14:creationId xmlns:p14="http://schemas.microsoft.com/office/powerpoint/2010/main" val="2457856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D6C7CF-349F-C66A-EEC1-C38C0EE2C8AA}"/>
              </a:ext>
            </a:extLst>
          </p:cNvPr>
          <p:cNvSpPr txBox="1"/>
          <p:nvPr/>
        </p:nvSpPr>
        <p:spPr>
          <a:xfrm>
            <a:off x="152400" y="266611"/>
            <a:ext cx="6096000" cy="1200329"/>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a:solidFill>
                  <a:srgbClr val="9CDCFE"/>
                </a:solidFill>
                <a:effectLst/>
                <a:latin typeface="Consolas" panose="020B0609020204030204" pitchFamily="49" charset="0"/>
              </a:rPr>
              <a:t>console</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log</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c</a:t>
            </a:r>
            <a:r>
              <a:rPr lang="en-US"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B78C2ACF-FF4A-2DA7-A922-2570ABB00BC6}"/>
              </a:ext>
            </a:extLst>
          </p:cNvPr>
          <p:cNvPicPr>
            <a:picLocks noChangeAspect="1"/>
          </p:cNvPicPr>
          <p:nvPr/>
        </p:nvPicPr>
        <p:blipFill>
          <a:blip r:embed="rId2"/>
          <a:stretch>
            <a:fillRect/>
          </a:stretch>
        </p:blipFill>
        <p:spPr>
          <a:xfrm>
            <a:off x="0" y="1870768"/>
            <a:ext cx="12192000" cy="2468764"/>
          </a:xfrm>
          <a:prstGeom prst="rect">
            <a:avLst/>
          </a:prstGeom>
        </p:spPr>
      </p:pic>
      <p:sp>
        <p:nvSpPr>
          <p:cNvPr id="7" name="TextBox 6">
            <a:extLst>
              <a:ext uri="{FF2B5EF4-FFF2-40B4-BE49-F238E27FC236}">
                <a16:creationId xmlns:a16="http://schemas.microsoft.com/office/drawing/2014/main" id="{983DE88A-FCD3-FF94-D9BF-523395851F68}"/>
              </a:ext>
            </a:extLst>
          </p:cNvPr>
          <p:cNvSpPr txBox="1"/>
          <p:nvPr/>
        </p:nvSpPr>
        <p:spPr>
          <a:xfrm>
            <a:off x="2447925" y="429310"/>
            <a:ext cx="6096000" cy="646331"/>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"a.js"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8DC8B18B-376B-9C0D-9203-9049ECC7422C}"/>
              </a:ext>
            </a:extLst>
          </p:cNvPr>
          <p:cNvSpPr>
            <a:spLocks noGrp="1"/>
          </p:cNvSpPr>
          <p:nvPr>
            <p:ph type="sldNum" sz="quarter" idx="12"/>
          </p:nvPr>
        </p:nvSpPr>
        <p:spPr/>
        <p:txBody>
          <a:bodyPr/>
          <a:lstStyle/>
          <a:p>
            <a:fld id="{56EB6A26-E255-41DA-B629-B741FA01731F}" type="slidenum">
              <a:rPr lang="en-US" smtClean="0"/>
              <a:t>44</a:t>
            </a:fld>
            <a:endParaRPr lang="en-US"/>
          </a:p>
        </p:txBody>
      </p:sp>
    </p:spTree>
    <p:extLst>
      <p:ext uri="{BB962C8B-B14F-4D97-AF65-F5344CB8AC3E}">
        <p14:creationId xmlns:p14="http://schemas.microsoft.com/office/powerpoint/2010/main" val="2986219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682427-62DC-6B8B-EB80-75C8674C41ED}"/>
              </a:ext>
            </a:extLst>
          </p:cNvPr>
          <p:cNvPicPr>
            <a:picLocks noChangeAspect="1"/>
          </p:cNvPicPr>
          <p:nvPr/>
        </p:nvPicPr>
        <p:blipFill>
          <a:blip r:embed="rId2"/>
          <a:stretch>
            <a:fillRect/>
          </a:stretch>
        </p:blipFill>
        <p:spPr>
          <a:xfrm>
            <a:off x="448861" y="323850"/>
            <a:ext cx="9723839" cy="5362575"/>
          </a:xfrm>
          <a:prstGeom prst="rect">
            <a:avLst/>
          </a:prstGeom>
        </p:spPr>
      </p:pic>
      <p:sp>
        <p:nvSpPr>
          <p:cNvPr id="2" name="Slide Number Placeholder 1">
            <a:extLst>
              <a:ext uri="{FF2B5EF4-FFF2-40B4-BE49-F238E27FC236}">
                <a16:creationId xmlns:a16="http://schemas.microsoft.com/office/drawing/2014/main" id="{5B48BCA1-7DC6-2C21-6DFA-CF723E98DCA4}"/>
              </a:ext>
            </a:extLst>
          </p:cNvPr>
          <p:cNvSpPr>
            <a:spLocks noGrp="1"/>
          </p:cNvSpPr>
          <p:nvPr>
            <p:ph type="sldNum" sz="quarter" idx="12"/>
          </p:nvPr>
        </p:nvSpPr>
        <p:spPr/>
        <p:txBody>
          <a:bodyPr/>
          <a:lstStyle/>
          <a:p>
            <a:fld id="{56EB6A26-E255-41DA-B629-B741FA01731F}" type="slidenum">
              <a:rPr lang="en-US" smtClean="0"/>
              <a:t>45</a:t>
            </a:fld>
            <a:endParaRPr lang="en-US"/>
          </a:p>
        </p:txBody>
      </p:sp>
    </p:spTree>
    <p:extLst>
      <p:ext uri="{BB962C8B-B14F-4D97-AF65-F5344CB8AC3E}">
        <p14:creationId xmlns:p14="http://schemas.microsoft.com/office/powerpoint/2010/main" val="2630565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D4D56-C07F-8778-3769-21A083E9DC3F}"/>
              </a:ext>
            </a:extLst>
          </p:cNvPr>
          <p:cNvPicPr>
            <a:picLocks noChangeAspect="1"/>
          </p:cNvPicPr>
          <p:nvPr/>
        </p:nvPicPr>
        <p:blipFill>
          <a:blip r:embed="rId2"/>
          <a:stretch>
            <a:fillRect/>
          </a:stretch>
        </p:blipFill>
        <p:spPr>
          <a:xfrm>
            <a:off x="419101" y="347663"/>
            <a:ext cx="7511852" cy="5562600"/>
          </a:xfrm>
          <a:prstGeom prst="rect">
            <a:avLst/>
          </a:prstGeom>
        </p:spPr>
      </p:pic>
      <p:pic>
        <p:nvPicPr>
          <p:cNvPr id="5" name="Picture 4">
            <a:extLst>
              <a:ext uri="{FF2B5EF4-FFF2-40B4-BE49-F238E27FC236}">
                <a16:creationId xmlns:a16="http://schemas.microsoft.com/office/drawing/2014/main" id="{972879DA-380E-6F7C-72B2-F2715CC92157}"/>
              </a:ext>
            </a:extLst>
          </p:cNvPr>
          <p:cNvPicPr>
            <a:picLocks noChangeAspect="1"/>
          </p:cNvPicPr>
          <p:nvPr/>
        </p:nvPicPr>
        <p:blipFill>
          <a:blip r:embed="rId3"/>
          <a:stretch>
            <a:fillRect/>
          </a:stretch>
        </p:blipFill>
        <p:spPr>
          <a:xfrm>
            <a:off x="3249415" y="4062412"/>
            <a:ext cx="8715375" cy="2447925"/>
          </a:xfrm>
          <a:prstGeom prst="rect">
            <a:avLst/>
          </a:prstGeom>
        </p:spPr>
      </p:pic>
      <p:sp>
        <p:nvSpPr>
          <p:cNvPr id="2" name="Slide Number Placeholder 1">
            <a:extLst>
              <a:ext uri="{FF2B5EF4-FFF2-40B4-BE49-F238E27FC236}">
                <a16:creationId xmlns:a16="http://schemas.microsoft.com/office/drawing/2014/main" id="{17CAEF41-AA50-74F3-B113-C43BE078CF12}"/>
              </a:ext>
            </a:extLst>
          </p:cNvPr>
          <p:cNvSpPr>
            <a:spLocks noGrp="1"/>
          </p:cNvSpPr>
          <p:nvPr>
            <p:ph type="sldNum" sz="quarter" idx="12"/>
          </p:nvPr>
        </p:nvSpPr>
        <p:spPr/>
        <p:txBody>
          <a:bodyPr/>
          <a:lstStyle/>
          <a:p>
            <a:fld id="{56EB6A26-E255-41DA-B629-B741FA01731F}" type="slidenum">
              <a:rPr lang="en-US" smtClean="0"/>
              <a:t>46</a:t>
            </a:fld>
            <a:endParaRPr lang="en-US"/>
          </a:p>
        </p:txBody>
      </p:sp>
    </p:spTree>
    <p:extLst>
      <p:ext uri="{BB962C8B-B14F-4D97-AF65-F5344CB8AC3E}">
        <p14:creationId xmlns:p14="http://schemas.microsoft.com/office/powerpoint/2010/main" val="3821229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83968-8736-F465-64CF-D4AB472B0374}"/>
              </a:ext>
            </a:extLst>
          </p:cNvPr>
          <p:cNvPicPr>
            <a:picLocks noChangeAspect="1"/>
          </p:cNvPicPr>
          <p:nvPr/>
        </p:nvPicPr>
        <p:blipFill>
          <a:blip r:embed="rId2"/>
          <a:stretch>
            <a:fillRect/>
          </a:stretch>
        </p:blipFill>
        <p:spPr>
          <a:xfrm>
            <a:off x="114300" y="0"/>
            <a:ext cx="8791575" cy="2130322"/>
          </a:xfrm>
          <a:prstGeom prst="rect">
            <a:avLst/>
          </a:prstGeom>
        </p:spPr>
      </p:pic>
      <p:pic>
        <p:nvPicPr>
          <p:cNvPr id="5" name="Picture 4">
            <a:extLst>
              <a:ext uri="{FF2B5EF4-FFF2-40B4-BE49-F238E27FC236}">
                <a16:creationId xmlns:a16="http://schemas.microsoft.com/office/drawing/2014/main" id="{20C32BE5-03D7-DDC9-5602-F48A188F0B41}"/>
              </a:ext>
            </a:extLst>
          </p:cNvPr>
          <p:cNvPicPr>
            <a:picLocks noChangeAspect="1"/>
          </p:cNvPicPr>
          <p:nvPr/>
        </p:nvPicPr>
        <p:blipFill rotWithShape="1">
          <a:blip r:embed="rId3"/>
          <a:srcRect l="1595" t="-1728" r="3191" b="19673"/>
          <a:stretch/>
        </p:blipFill>
        <p:spPr>
          <a:xfrm>
            <a:off x="276226" y="2047874"/>
            <a:ext cx="7391400" cy="4250895"/>
          </a:xfrm>
          <a:prstGeom prst="rect">
            <a:avLst/>
          </a:prstGeom>
        </p:spPr>
      </p:pic>
      <p:pic>
        <p:nvPicPr>
          <p:cNvPr id="6" name="Picture 5">
            <a:extLst>
              <a:ext uri="{FF2B5EF4-FFF2-40B4-BE49-F238E27FC236}">
                <a16:creationId xmlns:a16="http://schemas.microsoft.com/office/drawing/2014/main" id="{5479FEC1-4EC3-4712-E829-C749A1A23924}"/>
              </a:ext>
            </a:extLst>
          </p:cNvPr>
          <p:cNvPicPr>
            <a:picLocks noChangeAspect="1"/>
          </p:cNvPicPr>
          <p:nvPr/>
        </p:nvPicPr>
        <p:blipFill rotWithShape="1">
          <a:blip r:embed="rId3"/>
          <a:srcRect t="81561"/>
          <a:stretch/>
        </p:blipFill>
        <p:spPr>
          <a:xfrm>
            <a:off x="4248149" y="5343525"/>
            <a:ext cx="7762875" cy="955244"/>
          </a:xfrm>
          <a:prstGeom prst="rect">
            <a:avLst/>
          </a:prstGeom>
        </p:spPr>
      </p:pic>
      <p:sp>
        <p:nvSpPr>
          <p:cNvPr id="2" name="Slide Number Placeholder 1">
            <a:extLst>
              <a:ext uri="{FF2B5EF4-FFF2-40B4-BE49-F238E27FC236}">
                <a16:creationId xmlns:a16="http://schemas.microsoft.com/office/drawing/2014/main" id="{0848A385-76D5-2ACB-733B-C4BFCCB3C220}"/>
              </a:ext>
            </a:extLst>
          </p:cNvPr>
          <p:cNvSpPr>
            <a:spLocks noGrp="1"/>
          </p:cNvSpPr>
          <p:nvPr>
            <p:ph type="sldNum" sz="quarter" idx="12"/>
          </p:nvPr>
        </p:nvSpPr>
        <p:spPr/>
        <p:txBody>
          <a:bodyPr/>
          <a:lstStyle/>
          <a:p>
            <a:fld id="{56EB6A26-E255-41DA-B629-B741FA01731F}" type="slidenum">
              <a:rPr lang="en-US" smtClean="0"/>
              <a:t>47</a:t>
            </a:fld>
            <a:endParaRPr lang="en-US"/>
          </a:p>
        </p:txBody>
      </p:sp>
    </p:spTree>
    <p:extLst>
      <p:ext uri="{BB962C8B-B14F-4D97-AF65-F5344CB8AC3E}">
        <p14:creationId xmlns:p14="http://schemas.microsoft.com/office/powerpoint/2010/main" val="252733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42035-51CE-D296-6862-805DBF1F62C4}"/>
              </a:ext>
            </a:extLst>
          </p:cNvPr>
          <p:cNvPicPr>
            <a:picLocks noChangeAspect="1"/>
          </p:cNvPicPr>
          <p:nvPr/>
        </p:nvPicPr>
        <p:blipFill>
          <a:blip r:embed="rId2"/>
          <a:stretch>
            <a:fillRect/>
          </a:stretch>
        </p:blipFill>
        <p:spPr>
          <a:xfrm>
            <a:off x="460472" y="619125"/>
            <a:ext cx="10395398" cy="4476750"/>
          </a:xfrm>
          <a:prstGeom prst="rect">
            <a:avLst/>
          </a:prstGeom>
        </p:spPr>
      </p:pic>
      <p:sp>
        <p:nvSpPr>
          <p:cNvPr id="2" name="Slide Number Placeholder 1">
            <a:extLst>
              <a:ext uri="{FF2B5EF4-FFF2-40B4-BE49-F238E27FC236}">
                <a16:creationId xmlns:a16="http://schemas.microsoft.com/office/drawing/2014/main" id="{736F2D50-80CB-F83B-B6FA-9800510CC944}"/>
              </a:ext>
            </a:extLst>
          </p:cNvPr>
          <p:cNvSpPr>
            <a:spLocks noGrp="1"/>
          </p:cNvSpPr>
          <p:nvPr>
            <p:ph type="sldNum" sz="quarter" idx="12"/>
          </p:nvPr>
        </p:nvSpPr>
        <p:spPr/>
        <p:txBody>
          <a:bodyPr/>
          <a:lstStyle/>
          <a:p>
            <a:fld id="{56EB6A26-E255-41DA-B629-B741FA01731F}" type="slidenum">
              <a:rPr lang="en-US" smtClean="0"/>
              <a:t>48</a:t>
            </a:fld>
            <a:endParaRPr lang="en-US"/>
          </a:p>
        </p:txBody>
      </p:sp>
    </p:spTree>
    <p:extLst>
      <p:ext uri="{BB962C8B-B14F-4D97-AF65-F5344CB8AC3E}">
        <p14:creationId xmlns:p14="http://schemas.microsoft.com/office/powerpoint/2010/main" val="1233553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D1F47F-E66F-3BCB-A23C-B026DC4C92F8}"/>
              </a:ext>
            </a:extLst>
          </p:cNvPr>
          <p:cNvPicPr>
            <a:picLocks noChangeAspect="1"/>
          </p:cNvPicPr>
          <p:nvPr/>
        </p:nvPicPr>
        <p:blipFill>
          <a:blip r:embed="rId2"/>
          <a:stretch>
            <a:fillRect/>
          </a:stretch>
        </p:blipFill>
        <p:spPr>
          <a:xfrm>
            <a:off x="838200" y="0"/>
            <a:ext cx="8854751" cy="6858000"/>
          </a:xfrm>
          <a:prstGeom prst="rect">
            <a:avLst/>
          </a:prstGeom>
        </p:spPr>
      </p:pic>
      <p:sp>
        <p:nvSpPr>
          <p:cNvPr id="2" name="Slide Number Placeholder 1">
            <a:extLst>
              <a:ext uri="{FF2B5EF4-FFF2-40B4-BE49-F238E27FC236}">
                <a16:creationId xmlns:a16="http://schemas.microsoft.com/office/drawing/2014/main" id="{A5DC0DE5-8A47-0DAC-DA6C-F4CCE5520D95}"/>
              </a:ext>
            </a:extLst>
          </p:cNvPr>
          <p:cNvSpPr>
            <a:spLocks noGrp="1"/>
          </p:cNvSpPr>
          <p:nvPr>
            <p:ph type="sldNum" sz="quarter" idx="12"/>
          </p:nvPr>
        </p:nvSpPr>
        <p:spPr/>
        <p:txBody>
          <a:bodyPr/>
          <a:lstStyle/>
          <a:p>
            <a:fld id="{56EB6A26-E255-41DA-B629-B741FA01731F}" type="slidenum">
              <a:rPr lang="en-US" smtClean="0"/>
              <a:t>49</a:t>
            </a:fld>
            <a:endParaRPr lang="en-US"/>
          </a:p>
        </p:txBody>
      </p:sp>
    </p:spTree>
    <p:extLst>
      <p:ext uri="{BB962C8B-B14F-4D97-AF65-F5344CB8AC3E}">
        <p14:creationId xmlns:p14="http://schemas.microsoft.com/office/powerpoint/2010/main" val="340354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E7BA-7205-A515-EDA0-E390E6798897}"/>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A978229-A899-FDA7-1B4B-E1C5BECFF350}"/>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It is a scripting language most often used for client-side web development.</a:t>
            </a:r>
          </a:p>
          <a:p>
            <a:r>
              <a:rPr lang="en-US" sz="2400" dirty="0">
                <a:latin typeface="Times New Roman" panose="02020603050405020304" pitchFamily="18" charset="0"/>
                <a:cs typeface="Times New Roman" panose="02020603050405020304" pitchFamily="18" charset="0"/>
              </a:rPr>
              <a:t>It is an object-oriented scripting language that enables us to create interactive effects on web pages.</a:t>
            </a:r>
          </a:p>
          <a:p>
            <a:r>
              <a:rPr lang="en-US" sz="2400" b="0" i="0" dirty="0">
                <a:solidFill>
                  <a:srgbClr val="000000"/>
                </a:solidFill>
                <a:effectLst/>
                <a:latin typeface="Times New Roman" panose="02020603050405020304" pitchFamily="18" charset="0"/>
                <a:cs typeface="Times New Roman" panose="02020603050405020304" pitchFamily="18" charset="0"/>
              </a:rPr>
              <a:t>JavaScript is the programming language of the Web.</a:t>
            </a:r>
          </a:p>
          <a:p>
            <a:pPr algn="l"/>
            <a:r>
              <a:rPr lang="en-US" sz="1600" b="0" i="0" dirty="0">
                <a:solidFill>
                  <a:srgbClr val="000000"/>
                </a:solidFill>
                <a:effectLst/>
                <a:latin typeface="Verdana" panose="020B0604030504040204" pitchFamily="34" charset="0"/>
              </a:rPr>
              <a:t>JavaScript is one of the </a:t>
            </a:r>
            <a:r>
              <a:rPr lang="en-US" sz="1600" b="1" i="0" dirty="0">
                <a:solidFill>
                  <a:srgbClr val="000000"/>
                </a:solidFill>
                <a:effectLst/>
                <a:latin typeface="Verdana" panose="020B0604030504040204" pitchFamily="34" charset="0"/>
              </a:rPr>
              <a:t>3 languages</a:t>
            </a:r>
            <a:r>
              <a:rPr lang="en-US" sz="1600" b="0" i="0" dirty="0">
                <a:solidFill>
                  <a:srgbClr val="000000"/>
                </a:solidFill>
                <a:effectLst/>
                <a:latin typeface="Verdana" panose="020B0604030504040204" pitchFamily="34" charset="0"/>
              </a:rPr>
              <a:t> all web developers </a:t>
            </a:r>
            <a:r>
              <a:rPr lang="en-US" sz="1600" b="1" i="0" dirty="0">
                <a:solidFill>
                  <a:srgbClr val="000000"/>
                </a:solidFill>
                <a:effectLst/>
                <a:latin typeface="Verdana" panose="020B0604030504040204" pitchFamily="34" charset="0"/>
              </a:rPr>
              <a:t>must</a:t>
            </a:r>
            <a:r>
              <a:rPr lang="en-US" sz="1600" b="0" i="0" dirty="0">
                <a:solidFill>
                  <a:srgbClr val="000000"/>
                </a:solidFill>
                <a:effectLst/>
                <a:latin typeface="Verdana" panose="020B0604030504040204" pitchFamily="34" charset="0"/>
              </a:rPr>
              <a:t> learn:</a:t>
            </a:r>
          </a:p>
          <a:p>
            <a:pPr algn="l"/>
            <a:r>
              <a:rPr lang="en-US" sz="1600" b="0" i="0" dirty="0">
                <a:solidFill>
                  <a:srgbClr val="000000"/>
                </a:solidFill>
                <a:effectLst/>
                <a:latin typeface="Verdana" panose="020B0604030504040204" pitchFamily="34" charset="0"/>
              </a:rPr>
              <a:t>   1. </a:t>
            </a:r>
            <a:r>
              <a:rPr lang="en-US" sz="1600" b="1" i="0" dirty="0">
                <a:solidFill>
                  <a:srgbClr val="000000"/>
                </a:solidFill>
                <a:effectLst/>
                <a:latin typeface="Verdana" panose="020B0604030504040204" pitchFamily="34" charset="0"/>
                <a:hlinkClick r:id="rId2"/>
              </a:rPr>
              <a:t>HTML</a:t>
            </a:r>
            <a:r>
              <a:rPr lang="en-US" sz="1600" b="0" i="0" dirty="0">
                <a:solidFill>
                  <a:srgbClr val="000000"/>
                </a:solidFill>
                <a:effectLst/>
                <a:latin typeface="Verdana" panose="020B0604030504040204" pitchFamily="34" charset="0"/>
              </a:rPr>
              <a:t> to define the content of web pages</a:t>
            </a:r>
          </a:p>
          <a:p>
            <a:pPr algn="l"/>
            <a:r>
              <a:rPr lang="en-US" sz="1600" b="0" i="0" dirty="0">
                <a:solidFill>
                  <a:srgbClr val="000000"/>
                </a:solidFill>
                <a:effectLst/>
                <a:latin typeface="Verdana" panose="020B0604030504040204" pitchFamily="34" charset="0"/>
              </a:rPr>
              <a:t>   2. </a:t>
            </a:r>
            <a:r>
              <a:rPr lang="en-US" sz="1600" b="1" i="0" dirty="0">
                <a:solidFill>
                  <a:srgbClr val="000000"/>
                </a:solidFill>
                <a:effectLst/>
                <a:latin typeface="Verdana" panose="020B0604030504040204" pitchFamily="34" charset="0"/>
                <a:hlinkClick r:id="rId3"/>
              </a:rPr>
              <a:t>CSS</a:t>
            </a:r>
            <a:r>
              <a:rPr lang="en-US" sz="1600" b="0" i="0" dirty="0">
                <a:solidFill>
                  <a:srgbClr val="000000"/>
                </a:solidFill>
                <a:effectLst/>
                <a:latin typeface="Verdana" panose="020B0604030504040204" pitchFamily="34" charset="0"/>
              </a:rPr>
              <a:t> to specify the layout of web pages</a:t>
            </a:r>
          </a:p>
          <a:p>
            <a:pPr algn="l"/>
            <a:r>
              <a:rPr lang="en-US" sz="1600" b="0" i="0" dirty="0">
                <a:solidFill>
                  <a:srgbClr val="000000"/>
                </a:solidFill>
                <a:effectLst/>
                <a:latin typeface="Verdana" panose="020B0604030504040204" pitchFamily="34" charset="0"/>
              </a:rPr>
              <a:t>   3. </a:t>
            </a:r>
            <a:r>
              <a:rPr lang="en-US" sz="1600" b="1" i="0" dirty="0">
                <a:solidFill>
                  <a:srgbClr val="000000"/>
                </a:solidFill>
                <a:effectLst/>
                <a:latin typeface="Verdana" panose="020B0604030504040204" pitchFamily="34" charset="0"/>
              </a:rPr>
              <a:t>JavaScript</a:t>
            </a:r>
            <a:r>
              <a:rPr lang="en-US" sz="1600" b="0" i="0" dirty="0">
                <a:solidFill>
                  <a:srgbClr val="000000"/>
                </a:solidFill>
                <a:effectLst/>
                <a:latin typeface="Verdana" panose="020B0604030504040204" pitchFamily="34" charset="0"/>
              </a:rPr>
              <a:t> to program the behavior of web pages</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68DD072-D85C-BF23-00FF-78FE42466B70}"/>
              </a:ext>
            </a:extLst>
          </p:cNvPr>
          <p:cNvSpPr>
            <a:spLocks noGrp="1"/>
          </p:cNvSpPr>
          <p:nvPr>
            <p:ph type="sldNum" sz="quarter" idx="12"/>
          </p:nvPr>
        </p:nvSpPr>
        <p:spPr/>
        <p:txBody>
          <a:bodyPr/>
          <a:lstStyle/>
          <a:p>
            <a:fld id="{56EB6A26-E255-41DA-B629-B741FA01731F}" type="slidenum">
              <a:rPr lang="en-US" smtClean="0"/>
              <a:t>5</a:t>
            </a:fld>
            <a:endParaRPr lang="en-US"/>
          </a:p>
        </p:txBody>
      </p:sp>
    </p:spTree>
    <p:extLst>
      <p:ext uri="{BB962C8B-B14F-4D97-AF65-F5344CB8AC3E}">
        <p14:creationId xmlns:p14="http://schemas.microsoft.com/office/powerpoint/2010/main" val="84622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8584F-D335-9FE0-4923-20480EE5AA75}"/>
              </a:ext>
            </a:extLst>
          </p:cNvPr>
          <p:cNvSpPr txBox="1"/>
          <p:nvPr/>
        </p:nvSpPr>
        <p:spPr>
          <a:xfrm>
            <a:off x="276225" y="142786"/>
            <a:ext cx="2181225" cy="923330"/>
          </a:xfrm>
          <a:prstGeom prst="rect">
            <a:avLst/>
          </a:prstGeom>
          <a:noFill/>
        </p:spPr>
        <p:txBody>
          <a:bodyPr wrap="square">
            <a:spAutoFit/>
          </a:bodyPr>
          <a:lstStyle/>
          <a:p>
            <a:pPr algn="l"/>
            <a:r>
              <a:rPr lang="en-US" b="0" i="0" dirty="0">
                <a:solidFill>
                  <a:srgbClr val="000000"/>
                </a:solidFill>
                <a:effectLst/>
                <a:latin typeface="Segoe UI" panose="020B0502040204020203" pitchFamily="34" charset="0"/>
              </a:rPr>
              <a:t>JavaScript Variables</a:t>
            </a:r>
            <a:endParaRPr lang="en-US" b="0" i="0" dirty="0">
              <a:solidFill>
                <a:srgbClr val="000000"/>
              </a:solidFill>
              <a:effectLst/>
              <a:latin typeface="Verdana" panose="020B0604030504040204" pitchFamily="34" charset="0"/>
            </a:endParaRPr>
          </a:p>
          <a:p>
            <a:br>
              <a:rPr lang="en-US" b="0" i="0" dirty="0">
                <a:solidFill>
                  <a:srgbClr val="000000"/>
                </a:solidFill>
                <a:effectLst/>
                <a:latin typeface="Verdana" panose="020B0604030504040204" pitchFamily="34" charset="0"/>
              </a:rPr>
            </a:br>
            <a:endParaRPr lang="en-US" dirty="0"/>
          </a:p>
        </p:txBody>
      </p:sp>
      <p:sp>
        <p:nvSpPr>
          <p:cNvPr id="6" name="TextBox 5">
            <a:extLst>
              <a:ext uri="{FF2B5EF4-FFF2-40B4-BE49-F238E27FC236}">
                <a16:creationId xmlns:a16="http://schemas.microsoft.com/office/drawing/2014/main" id="{AF5D4744-7D34-C2CC-6E13-4C66FC1298BA}"/>
              </a:ext>
            </a:extLst>
          </p:cNvPr>
          <p:cNvSpPr txBox="1"/>
          <p:nvPr/>
        </p:nvSpPr>
        <p:spPr>
          <a:xfrm>
            <a:off x="276225" y="1066116"/>
            <a:ext cx="6205536" cy="1477328"/>
          </a:xfrm>
          <a:prstGeom prst="rect">
            <a:avLst/>
          </a:prstGeom>
          <a:noFill/>
        </p:spPr>
        <p:txBody>
          <a:bodyPr wrap="square">
            <a:spAutoFit/>
          </a:bodyPr>
          <a:lstStyle/>
          <a:p>
            <a:r>
              <a:rPr lang="en-US" dirty="0"/>
              <a:t>4 Ways to Declare a JavaScript Variable:</a:t>
            </a:r>
          </a:p>
          <a:p>
            <a:r>
              <a:rPr lang="en-US" dirty="0"/>
              <a:t>Using var</a:t>
            </a:r>
          </a:p>
          <a:p>
            <a:r>
              <a:rPr lang="en-US" dirty="0"/>
              <a:t>Using let</a:t>
            </a:r>
          </a:p>
          <a:p>
            <a:r>
              <a:rPr lang="en-US" dirty="0"/>
              <a:t>Using const</a:t>
            </a:r>
          </a:p>
          <a:p>
            <a:r>
              <a:rPr lang="en-US" dirty="0"/>
              <a:t>Using nothing</a:t>
            </a:r>
          </a:p>
        </p:txBody>
      </p:sp>
      <p:sp>
        <p:nvSpPr>
          <p:cNvPr id="9" name="TextBox 8">
            <a:extLst>
              <a:ext uri="{FF2B5EF4-FFF2-40B4-BE49-F238E27FC236}">
                <a16:creationId xmlns:a16="http://schemas.microsoft.com/office/drawing/2014/main" id="{8360FB0B-DFCB-BBE1-9A42-4DDDB9794605}"/>
              </a:ext>
            </a:extLst>
          </p:cNvPr>
          <p:cNvSpPr txBox="1"/>
          <p:nvPr/>
        </p:nvSpPr>
        <p:spPr>
          <a:xfrm>
            <a:off x="257175" y="2937986"/>
            <a:ext cx="6224586" cy="1477328"/>
          </a:xfrm>
          <a:prstGeom prst="rect">
            <a:avLst/>
          </a:prstGeom>
          <a:noFill/>
        </p:spPr>
        <p:txBody>
          <a:bodyPr wrap="square">
            <a:spAutoFit/>
          </a:bodyPr>
          <a:lstStyle/>
          <a:p>
            <a:r>
              <a:rPr lang="en-US" dirty="0"/>
              <a:t>What are Variables?</a:t>
            </a:r>
          </a:p>
          <a:p>
            <a:r>
              <a:rPr lang="en-US" dirty="0"/>
              <a:t>Variables are containers for storing data (storing data values).</a:t>
            </a:r>
          </a:p>
          <a:p>
            <a:endParaRPr lang="en-US" dirty="0"/>
          </a:p>
          <a:p>
            <a:r>
              <a:rPr lang="en-US" dirty="0"/>
              <a:t>In this example, x, y, and z, are variables, declared with the var keyword:</a:t>
            </a:r>
          </a:p>
        </p:txBody>
      </p:sp>
      <p:sp>
        <p:nvSpPr>
          <p:cNvPr id="11" name="TextBox 10">
            <a:extLst>
              <a:ext uri="{FF2B5EF4-FFF2-40B4-BE49-F238E27FC236}">
                <a16:creationId xmlns:a16="http://schemas.microsoft.com/office/drawing/2014/main" id="{BAC55908-91FC-EB82-E998-F41222FC4359}"/>
              </a:ext>
            </a:extLst>
          </p:cNvPr>
          <p:cNvSpPr txBox="1"/>
          <p:nvPr/>
        </p:nvSpPr>
        <p:spPr>
          <a:xfrm>
            <a:off x="257175" y="4424839"/>
            <a:ext cx="6096000" cy="2031325"/>
          </a:xfrm>
          <a:prstGeom prst="rect">
            <a:avLst/>
          </a:prstGeom>
          <a:noFill/>
        </p:spPr>
        <p:txBody>
          <a:bodyPr wrap="square">
            <a:spAutoFit/>
          </a:bodyPr>
          <a:lstStyle/>
          <a:p>
            <a:r>
              <a:rPr lang="en-US" dirty="0"/>
              <a:t>&lt;script&gt;</a:t>
            </a:r>
          </a:p>
          <a:p>
            <a:r>
              <a:rPr lang="en-US" dirty="0"/>
              <a:t>var x = 5;</a:t>
            </a:r>
          </a:p>
          <a:p>
            <a:r>
              <a:rPr lang="en-US" dirty="0"/>
              <a:t>var y = 6;</a:t>
            </a:r>
          </a:p>
          <a:p>
            <a:r>
              <a:rPr lang="en-US" dirty="0"/>
              <a:t>var z = x + y;</a:t>
            </a:r>
          </a:p>
          <a:p>
            <a:r>
              <a:rPr lang="en-US" dirty="0" err="1"/>
              <a:t>document.getElementById</a:t>
            </a:r>
            <a:r>
              <a:rPr lang="en-US" dirty="0"/>
              <a:t>("demo").</a:t>
            </a:r>
            <a:r>
              <a:rPr lang="en-US" dirty="0" err="1"/>
              <a:t>innerHTML</a:t>
            </a:r>
            <a:r>
              <a:rPr lang="en-US" dirty="0"/>
              <a:t> =</a:t>
            </a:r>
          </a:p>
          <a:p>
            <a:r>
              <a:rPr lang="en-US" dirty="0"/>
              <a:t>"The value of z is: " + z;</a:t>
            </a:r>
          </a:p>
          <a:p>
            <a:r>
              <a:rPr lang="en-US" dirty="0"/>
              <a:t>&lt;/script&gt;</a:t>
            </a:r>
          </a:p>
        </p:txBody>
      </p:sp>
      <p:sp>
        <p:nvSpPr>
          <p:cNvPr id="13" name="TextBox 12">
            <a:extLst>
              <a:ext uri="{FF2B5EF4-FFF2-40B4-BE49-F238E27FC236}">
                <a16:creationId xmlns:a16="http://schemas.microsoft.com/office/drawing/2014/main" id="{11036BFD-9BC8-436E-E077-B56CD87E908E}"/>
              </a:ext>
            </a:extLst>
          </p:cNvPr>
          <p:cNvSpPr txBox="1"/>
          <p:nvPr/>
        </p:nvSpPr>
        <p:spPr>
          <a:xfrm>
            <a:off x="6096000" y="4415313"/>
            <a:ext cx="6096000" cy="2031325"/>
          </a:xfrm>
          <a:prstGeom prst="rect">
            <a:avLst/>
          </a:prstGeom>
          <a:noFill/>
        </p:spPr>
        <p:txBody>
          <a:bodyPr wrap="square">
            <a:spAutoFit/>
          </a:bodyPr>
          <a:lstStyle/>
          <a:p>
            <a:r>
              <a:rPr lang="en-US" dirty="0"/>
              <a:t>&lt;script&gt;</a:t>
            </a:r>
          </a:p>
          <a:p>
            <a:r>
              <a:rPr lang="en-US" dirty="0"/>
              <a:t>let x = 5;</a:t>
            </a:r>
          </a:p>
          <a:p>
            <a:r>
              <a:rPr lang="en-US" dirty="0"/>
              <a:t>let y = 6;</a:t>
            </a:r>
          </a:p>
          <a:p>
            <a:r>
              <a:rPr lang="en-US" dirty="0"/>
              <a:t>let z = x + y;</a:t>
            </a:r>
          </a:p>
          <a:p>
            <a:r>
              <a:rPr lang="en-US" dirty="0" err="1"/>
              <a:t>document.getElementById</a:t>
            </a:r>
            <a:r>
              <a:rPr lang="en-US" dirty="0"/>
              <a:t>("demo").</a:t>
            </a:r>
            <a:r>
              <a:rPr lang="en-US" dirty="0" err="1"/>
              <a:t>innerHTML</a:t>
            </a:r>
            <a:r>
              <a:rPr lang="en-US" dirty="0"/>
              <a:t> =</a:t>
            </a:r>
          </a:p>
          <a:p>
            <a:r>
              <a:rPr lang="en-US" dirty="0"/>
              <a:t>"The value of z is: " + z;</a:t>
            </a:r>
          </a:p>
          <a:p>
            <a:r>
              <a:rPr lang="en-US" dirty="0"/>
              <a:t>&lt;/script&gt;</a:t>
            </a:r>
          </a:p>
        </p:txBody>
      </p:sp>
      <p:sp>
        <p:nvSpPr>
          <p:cNvPr id="2" name="Slide Number Placeholder 1">
            <a:extLst>
              <a:ext uri="{FF2B5EF4-FFF2-40B4-BE49-F238E27FC236}">
                <a16:creationId xmlns:a16="http://schemas.microsoft.com/office/drawing/2014/main" id="{140D2416-E219-00BD-4D04-61775815907E}"/>
              </a:ext>
            </a:extLst>
          </p:cNvPr>
          <p:cNvSpPr>
            <a:spLocks noGrp="1"/>
          </p:cNvSpPr>
          <p:nvPr>
            <p:ph type="sldNum" sz="quarter" idx="12"/>
          </p:nvPr>
        </p:nvSpPr>
        <p:spPr/>
        <p:txBody>
          <a:bodyPr/>
          <a:lstStyle/>
          <a:p>
            <a:fld id="{56EB6A26-E255-41DA-B629-B741FA01731F}" type="slidenum">
              <a:rPr lang="en-US" smtClean="0"/>
              <a:t>50</a:t>
            </a:fld>
            <a:endParaRPr lang="en-US"/>
          </a:p>
        </p:txBody>
      </p:sp>
      <p:sp>
        <p:nvSpPr>
          <p:cNvPr id="4" name="TextBox 3">
            <a:extLst>
              <a:ext uri="{FF2B5EF4-FFF2-40B4-BE49-F238E27FC236}">
                <a16:creationId xmlns:a16="http://schemas.microsoft.com/office/drawing/2014/main" id="{864D19B4-E33C-FF6D-8A81-0B5CDE14E746}"/>
              </a:ext>
            </a:extLst>
          </p:cNvPr>
          <p:cNvSpPr txBox="1"/>
          <p:nvPr/>
        </p:nvSpPr>
        <p:spPr>
          <a:xfrm>
            <a:off x="7015162" y="411362"/>
            <a:ext cx="4257675" cy="1323439"/>
          </a:xfrm>
          <a:prstGeom prst="rect">
            <a:avLst/>
          </a:prstGeom>
          <a:noFill/>
        </p:spPr>
        <p:txBody>
          <a:bodyPr wrap="square" rtlCol="0">
            <a:spAutoFit/>
          </a:bodyPr>
          <a:lstStyle/>
          <a:p>
            <a:r>
              <a:rPr lang="en-US" sz="2000" dirty="0"/>
              <a:t>Why JS called as Dynamically typed because we can change the datatype during run time. like we can store number in string </a:t>
            </a:r>
          </a:p>
        </p:txBody>
      </p:sp>
      <p:sp>
        <p:nvSpPr>
          <p:cNvPr id="7" name="TextBox 6">
            <a:extLst>
              <a:ext uri="{FF2B5EF4-FFF2-40B4-BE49-F238E27FC236}">
                <a16:creationId xmlns:a16="http://schemas.microsoft.com/office/drawing/2014/main" id="{8730042C-CED2-90B0-27E5-9F6297B5BC68}"/>
              </a:ext>
            </a:extLst>
          </p:cNvPr>
          <p:cNvSpPr txBox="1"/>
          <p:nvPr/>
        </p:nvSpPr>
        <p:spPr>
          <a:xfrm>
            <a:off x="7362825" y="1888689"/>
            <a:ext cx="4257675" cy="2585323"/>
          </a:xfrm>
          <a:prstGeom prst="rect">
            <a:avLst/>
          </a:prstGeom>
          <a:noFill/>
        </p:spPr>
        <p:txBody>
          <a:bodyPr wrap="square">
            <a:spAutoFit/>
          </a:bodyPr>
          <a:lstStyle/>
          <a:p>
            <a:r>
              <a:rPr lang="en-US" dirty="0"/>
              <a:t>Var</a:t>
            </a:r>
          </a:p>
          <a:p>
            <a:r>
              <a:rPr lang="en-US" dirty="0"/>
              <a:t>Variables defined with var can be Redeclared and updated.</a:t>
            </a:r>
          </a:p>
          <a:p>
            <a:endParaRPr lang="en-US" dirty="0"/>
          </a:p>
          <a:p>
            <a:r>
              <a:rPr lang="en-US" dirty="0"/>
              <a:t>Variables defined with let must be Declared before use.</a:t>
            </a:r>
          </a:p>
          <a:p>
            <a:endParaRPr lang="en-US" dirty="0"/>
          </a:p>
          <a:p>
            <a:r>
              <a:rPr lang="en-US" dirty="0"/>
              <a:t>Variables defined with var have not Block Scope it is global scoped</a:t>
            </a:r>
          </a:p>
        </p:txBody>
      </p:sp>
    </p:spTree>
    <p:extLst>
      <p:ext uri="{BB962C8B-B14F-4D97-AF65-F5344CB8AC3E}">
        <p14:creationId xmlns:p14="http://schemas.microsoft.com/office/powerpoint/2010/main" val="1596715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D55DE41-E853-15B6-3636-BF23D7D3EB83}"/>
              </a:ext>
            </a:extLst>
          </p:cNvPr>
          <p:cNvSpPr txBox="1"/>
          <p:nvPr/>
        </p:nvSpPr>
        <p:spPr>
          <a:xfrm>
            <a:off x="238125" y="518636"/>
            <a:ext cx="6172200" cy="1754326"/>
          </a:xfrm>
          <a:prstGeom prst="rect">
            <a:avLst/>
          </a:prstGeom>
          <a:noFill/>
        </p:spPr>
        <p:txBody>
          <a:bodyPr wrap="square">
            <a:spAutoFit/>
          </a:bodyPr>
          <a:lstStyle/>
          <a:p>
            <a:r>
              <a:rPr lang="en-US" dirty="0"/>
              <a:t>Let</a:t>
            </a:r>
          </a:p>
          <a:p>
            <a:r>
              <a:rPr lang="en-US" dirty="0"/>
              <a:t>Variables defined with let cannot be Redeclared.</a:t>
            </a:r>
          </a:p>
          <a:p>
            <a:endParaRPr lang="en-US" dirty="0"/>
          </a:p>
          <a:p>
            <a:r>
              <a:rPr lang="en-US" dirty="0"/>
              <a:t>Variables defined with let must be Declared before use.</a:t>
            </a:r>
          </a:p>
          <a:p>
            <a:endParaRPr lang="en-US" dirty="0"/>
          </a:p>
          <a:p>
            <a:r>
              <a:rPr lang="en-US" dirty="0"/>
              <a:t>Variables defined with let have Block Scope.</a:t>
            </a:r>
          </a:p>
        </p:txBody>
      </p:sp>
      <p:sp>
        <p:nvSpPr>
          <p:cNvPr id="11" name="TextBox 10">
            <a:extLst>
              <a:ext uri="{FF2B5EF4-FFF2-40B4-BE49-F238E27FC236}">
                <a16:creationId xmlns:a16="http://schemas.microsoft.com/office/drawing/2014/main" id="{CA709AC9-960A-F96D-77C1-74241B5C890E}"/>
              </a:ext>
            </a:extLst>
          </p:cNvPr>
          <p:cNvSpPr txBox="1"/>
          <p:nvPr/>
        </p:nvSpPr>
        <p:spPr>
          <a:xfrm>
            <a:off x="390525" y="3846375"/>
            <a:ext cx="6172200" cy="1754326"/>
          </a:xfrm>
          <a:prstGeom prst="rect">
            <a:avLst/>
          </a:prstGeom>
          <a:noFill/>
        </p:spPr>
        <p:txBody>
          <a:bodyPr wrap="square">
            <a:spAutoFit/>
          </a:bodyPr>
          <a:lstStyle/>
          <a:p>
            <a:r>
              <a:rPr lang="en-US" dirty="0"/>
              <a:t>const</a:t>
            </a:r>
          </a:p>
          <a:p>
            <a:r>
              <a:rPr lang="en-US" dirty="0"/>
              <a:t>Variables defined with const cannot be Redeclared </a:t>
            </a:r>
            <a:r>
              <a:rPr lang="en-US"/>
              <a:t>or updated</a:t>
            </a:r>
            <a:endParaRPr lang="en-US" dirty="0"/>
          </a:p>
          <a:p>
            <a:endParaRPr lang="en-US" dirty="0"/>
          </a:p>
          <a:p>
            <a:r>
              <a:rPr lang="en-US" dirty="0"/>
              <a:t>Variables defined with const cannot be Reassigned.</a:t>
            </a:r>
          </a:p>
          <a:p>
            <a:endParaRPr lang="en-US" dirty="0"/>
          </a:p>
          <a:p>
            <a:r>
              <a:rPr lang="en-US" dirty="0"/>
              <a:t>Variables defined with const have Block Scope.</a:t>
            </a:r>
          </a:p>
        </p:txBody>
      </p:sp>
      <p:sp>
        <p:nvSpPr>
          <p:cNvPr id="13" name="TextBox 12">
            <a:extLst>
              <a:ext uri="{FF2B5EF4-FFF2-40B4-BE49-F238E27FC236}">
                <a16:creationId xmlns:a16="http://schemas.microsoft.com/office/drawing/2014/main" id="{0A330A0E-8D19-6265-E146-03334DAED5A8}"/>
              </a:ext>
            </a:extLst>
          </p:cNvPr>
          <p:cNvSpPr txBox="1"/>
          <p:nvPr/>
        </p:nvSpPr>
        <p:spPr>
          <a:xfrm>
            <a:off x="5857875" y="4723538"/>
            <a:ext cx="6096000" cy="369332"/>
          </a:xfrm>
          <a:prstGeom prst="rect">
            <a:avLst/>
          </a:prstGeom>
          <a:noFill/>
        </p:spPr>
        <p:txBody>
          <a:bodyPr wrap="square">
            <a:spAutoFit/>
          </a:bodyPr>
          <a:lstStyle/>
          <a:p>
            <a:r>
              <a:rPr lang="en-US" b="0" i="0" dirty="0">
                <a:solidFill>
                  <a:srgbClr val="0000CD"/>
                </a:solidFill>
                <a:effectLst/>
                <a:latin typeface="Consolas" panose="020B0609020204030204" pitchFamily="49" charset="0"/>
              </a:rPr>
              <a:t>const</a:t>
            </a:r>
            <a:r>
              <a:rPr lang="en-US" b="0" i="0" dirty="0">
                <a:solidFill>
                  <a:srgbClr val="000000"/>
                </a:solidFill>
                <a:effectLst/>
                <a:latin typeface="Consolas" panose="020B0609020204030204" pitchFamily="49" charset="0"/>
              </a:rPr>
              <a:t> PI = </a:t>
            </a:r>
            <a:r>
              <a:rPr lang="en-US" b="0" i="0" dirty="0">
                <a:solidFill>
                  <a:srgbClr val="FF0000"/>
                </a:solidFill>
                <a:effectLst/>
                <a:latin typeface="Consolas" panose="020B0609020204030204" pitchFamily="49" charset="0"/>
              </a:rPr>
              <a:t>3.14159265359</a:t>
            </a:r>
            <a:r>
              <a:rPr lang="en-US" b="0" i="0" dirty="0">
                <a:solidFill>
                  <a:srgbClr val="000000"/>
                </a:solidFill>
                <a:effectLst/>
                <a:latin typeface="Consolas" panose="020B0609020204030204" pitchFamily="49" charset="0"/>
              </a:rPr>
              <a:t>;</a:t>
            </a:r>
            <a:endParaRPr lang="en-US" dirty="0"/>
          </a:p>
        </p:txBody>
      </p:sp>
      <p:sp>
        <p:nvSpPr>
          <p:cNvPr id="2" name="Slide Number Placeholder 1">
            <a:extLst>
              <a:ext uri="{FF2B5EF4-FFF2-40B4-BE49-F238E27FC236}">
                <a16:creationId xmlns:a16="http://schemas.microsoft.com/office/drawing/2014/main" id="{F11453D6-E7C4-AC52-1482-C4E82EF0A0EB}"/>
              </a:ext>
            </a:extLst>
          </p:cNvPr>
          <p:cNvSpPr>
            <a:spLocks noGrp="1"/>
          </p:cNvSpPr>
          <p:nvPr>
            <p:ph type="sldNum" sz="quarter" idx="12"/>
          </p:nvPr>
        </p:nvSpPr>
        <p:spPr/>
        <p:txBody>
          <a:bodyPr/>
          <a:lstStyle/>
          <a:p>
            <a:fld id="{56EB6A26-E255-41DA-B629-B741FA01731F}" type="slidenum">
              <a:rPr lang="en-US" smtClean="0"/>
              <a:t>51</a:t>
            </a:fld>
            <a:endParaRPr lang="en-US"/>
          </a:p>
        </p:txBody>
      </p:sp>
    </p:spTree>
    <p:extLst>
      <p:ext uri="{BB962C8B-B14F-4D97-AF65-F5344CB8AC3E}">
        <p14:creationId xmlns:p14="http://schemas.microsoft.com/office/powerpoint/2010/main" val="3681875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9F356E-32ED-436E-000A-2A5B978E7119}"/>
              </a:ext>
            </a:extLst>
          </p:cNvPr>
          <p:cNvSpPr>
            <a:spLocks noGrp="1"/>
          </p:cNvSpPr>
          <p:nvPr>
            <p:ph type="sldNum" sz="quarter" idx="12"/>
          </p:nvPr>
        </p:nvSpPr>
        <p:spPr/>
        <p:txBody>
          <a:bodyPr/>
          <a:lstStyle/>
          <a:p>
            <a:fld id="{56EB6A26-E255-41DA-B629-B741FA01731F}" type="slidenum">
              <a:rPr lang="en-US" smtClean="0"/>
              <a:t>52</a:t>
            </a:fld>
            <a:endParaRPr lang="en-US"/>
          </a:p>
        </p:txBody>
      </p:sp>
      <p:sp>
        <p:nvSpPr>
          <p:cNvPr id="4" name="TextBox 3">
            <a:extLst>
              <a:ext uri="{FF2B5EF4-FFF2-40B4-BE49-F238E27FC236}">
                <a16:creationId xmlns:a16="http://schemas.microsoft.com/office/drawing/2014/main" id="{E4515C32-44E3-3D87-7919-D8F0BB71F8AB}"/>
              </a:ext>
            </a:extLst>
          </p:cNvPr>
          <p:cNvSpPr txBox="1"/>
          <p:nvPr/>
        </p:nvSpPr>
        <p:spPr>
          <a:xfrm>
            <a:off x="428625" y="309860"/>
            <a:ext cx="6096000" cy="3416320"/>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value of a"</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value of 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b</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10" name="Picture 9">
            <a:extLst>
              <a:ext uri="{FF2B5EF4-FFF2-40B4-BE49-F238E27FC236}">
                <a16:creationId xmlns:a16="http://schemas.microsoft.com/office/drawing/2014/main" id="{307A8EC5-CBCC-A3D9-0C83-2B803C2A58A6}"/>
              </a:ext>
            </a:extLst>
          </p:cNvPr>
          <p:cNvPicPr>
            <a:picLocks noChangeAspect="1"/>
          </p:cNvPicPr>
          <p:nvPr/>
        </p:nvPicPr>
        <p:blipFill>
          <a:blip r:embed="rId2"/>
          <a:stretch>
            <a:fillRect/>
          </a:stretch>
        </p:blipFill>
        <p:spPr>
          <a:xfrm>
            <a:off x="595312" y="4529137"/>
            <a:ext cx="5219700" cy="1914525"/>
          </a:xfrm>
          <a:prstGeom prst="rect">
            <a:avLst/>
          </a:prstGeom>
        </p:spPr>
      </p:pic>
      <p:pic>
        <p:nvPicPr>
          <p:cNvPr id="12" name="Picture 11">
            <a:extLst>
              <a:ext uri="{FF2B5EF4-FFF2-40B4-BE49-F238E27FC236}">
                <a16:creationId xmlns:a16="http://schemas.microsoft.com/office/drawing/2014/main" id="{C27FECE8-D733-2055-66EC-9F0D4E493420}"/>
              </a:ext>
            </a:extLst>
          </p:cNvPr>
          <p:cNvPicPr>
            <a:picLocks noChangeAspect="1"/>
          </p:cNvPicPr>
          <p:nvPr/>
        </p:nvPicPr>
        <p:blipFill>
          <a:blip r:embed="rId3"/>
          <a:stretch>
            <a:fillRect/>
          </a:stretch>
        </p:blipFill>
        <p:spPr>
          <a:xfrm>
            <a:off x="8610600" y="1506855"/>
            <a:ext cx="1800225" cy="4438650"/>
          </a:xfrm>
          <a:prstGeom prst="rect">
            <a:avLst/>
          </a:prstGeom>
        </p:spPr>
      </p:pic>
      <p:pic>
        <p:nvPicPr>
          <p:cNvPr id="14" name="Picture 13">
            <a:extLst>
              <a:ext uri="{FF2B5EF4-FFF2-40B4-BE49-F238E27FC236}">
                <a16:creationId xmlns:a16="http://schemas.microsoft.com/office/drawing/2014/main" id="{73AFF31D-51FE-4A39-4F8C-EB486F135EE2}"/>
              </a:ext>
            </a:extLst>
          </p:cNvPr>
          <p:cNvPicPr>
            <a:picLocks noChangeAspect="1"/>
          </p:cNvPicPr>
          <p:nvPr/>
        </p:nvPicPr>
        <p:blipFill>
          <a:blip r:embed="rId4"/>
          <a:stretch>
            <a:fillRect/>
          </a:stretch>
        </p:blipFill>
        <p:spPr>
          <a:xfrm>
            <a:off x="647699" y="2509837"/>
            <a:ext cx="5267325" cy="1838325"/>
          </a:xfrm>
          <a:prstGeom prst="rect">
            <a:avLst/>
          </a:prstGeom>
        </p:spPr>
      </p:pic>
    </p:spTree>
    <p:extLst>
      <p:ext uri="{BB962C8B-B14F-4D97-AF65-F5344CB8AC3E}">
        <p14:creationId xmlns:p14="http://schemas.microsoft.com/office/powerpoint/2010/main" val="3804793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18903D-3900-88AC-33AC-73E99E509105}"/>
              </a:ext>
            </a:extLst>
          </p:cNvPr>
          <p:cNvSpPr>
            <a:spLocks noGrp="1"/>
          </p:cNvSpPr>
          <p:nvPr>
            <p:ph type="sldNum" sz="quarter" idx="12"/>
          </p:nvPr>
        </p:nvSpPr>
        <p:spPr/>
        <p:txBody>
          <a:bodyPr/>
          <a:lstStyle/>
          <a:p>
            <a:fld id="{56EB6A26-E255-41DA-B629-B741FA01731F}" type="slidenum">
              <a:rPr lang="en-US" smtClean="0"/>
              <a:t>53</a:t>
            </a:fld>
            <a:endParaRPr lang="en-US"/>
          </a:p>
        </p:txBody>
      </p:sp>
      <p:sp>
        <p:nvSpPr>
          <p:cNvPr id="4" name="TextBox 3">
            <a:extLst>
              <a:ext uri="{FF2B5EF4-FFF2-40B4-BE49-F238E27FC236}">
                <a16:creationId xmlns:a16="http://schemas.microsoft.com/office/drawing/2014/main" id="{09E064AB-E9AC-B02C-7B79-B933DC6A12BA}"/>
              </a:ext>
            </a:extLst>
          </p:cNvPr>
          <p:cNvSpPr txBox="1"/>
          <p:nvPr/>
        </p:nvSpPr>
        <p:spPr>
          <a:xfrm>
            <a:off x="5905500" y="575766"/>
            <a:ext cx="6096000" cy="4247317"/>
          </a:xfrm>
          <a:prstGeom prst="rect">
            <a:avLst/>
          </a:prstGeom>
          <a:noFill/>
        </p:spPr>
        <p:txBody>
          <a:bodyPr wrap="square">
            <a:spAutoFit/>
          </a:bodyPr>
          <a:lstStyle/>
          <a:p>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"&lt;caption&gt;Personal Information &lt;/caption&gt;"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 </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 &lt;/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th</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"&lt;td&gt;1&lt;/td&gt;"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"&lt;td&gt;Simanta&lt;/td&gt;"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"&lt;td&gt;Kasaju&lt;/td&gt;"</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"&lt;/tr&gt;"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8A9456F4-B46E-996A-54BC-AD5A93E758EC}"/>
              </a:ext>
            </a:extLst>
          </p:cNvPr>
          <p:cNvSpPr txBox="1"/>
          <p:nvPr/>
        </p:nvSpPr>
        <p:spPr>
          <a:xfrm>
            <a:off x="104775" y="-41473"/>
            <a:ext cx="6096000" cy="4801314"/>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bordersize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bordersize</a:t>
            </a:r>
            <a:r>
              <a:rPr lang="en-US" b="0" dirty="0">
                <a:solidFill>
                  <a:srgbClr val="D4D4D4"/>
                </a:solidFill>
                <a:effectLst/>
                <a:latin typeface="Consolas" panose="020B0609020204030204" pitchFamily="49" charset="0"/>
              </a:rPr>
              <a:t> =</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"select a border table size</a:t>
            </a:r>
            <a:r>
              <a:rPr lang="en-US" b="0" dirty="0">
                <a:solidFill>
                  <a:srgbClr val="D7BA7D"/>
                </a:solidFill>
                <a:effectLst/>
                <a:latin typeface="Consolas" panose="020B0609020204030204" pitchFamily="49" charset="0"/>
              </a:rPr>
              <a:t>\n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switch</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bordersize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"1"</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 border='1'&gt;"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 border='4'&gt;"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case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"8"</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"&lt;table border='8'&gt;"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break</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586C0"/>
                </a:solidFill>
                <a:effectLst/>
                <a:latin typeface="Consolas" panose="020B0609020204030204" pitchFamily="49" charset="0"/>
              </a:rPr>
              <a:t>default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"error"</a:t>
            </a:r>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8E93D347-B958-0CE9-5092-2CFDA94B762A}"/>
              </a:ext>
            </a:extLst>
          </p:cNvPr>
          <p:cNvPicPr>
            <a:picLocks noChangeAspect="1"/>
          </p:cNvPicPr>
          <p:nvPr/>
        </p:nvPicPr>
        <p:blipFill>
          <a:blip r:embed="rId2"/>
          <a:stretch>
            <a:fillRect/>
          </a:stretch>
        </p:blipFill>
        <p:spPr>
          <a:xfrm>
            <a:off x="4772025" y="4300537"/>
            <a:ext cx="6002097" cy="2557463"/>
          </a:xfrm>
          <a:prstGeom prst="rect">
            <a:avLst/>
          </a:prstGeom>
        </p:spPr>
      </p:pic>
    </p:spTree>
    <p:extLst>
      <p:ext uri="{BB962C8B-B14F-4D97-AF65-F5344CB8AC3E}">
        <p14:creationId xmlns:p14="http://schemas.microsoft.com/office/powerpoint/2010/main" val="32107102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A87D2-AB8C-B042-94C5-608577202E72}"/>
              </a:ext>
            </a:extLst>
          </p:cNvPr>
          <p:cNvSpPr>
            <a:spLocks noGrp="1"/>
          </p:cNvSpPr>
          <p:nvPr>
            <p:ph type="sldNum" sz="quarter" idx="12"/>
          </p:nvPr>
        </p:nvSpPr>
        <p:spPr/>
        <p:txBody>
          <a:bodyPr/>
          <a:lstStyle/>
          <a:p>
            <a:fld id="{56EB6A26-E255-41DA-B629-B741FA01731F}" type="slidenum">
              <a:rPr lang="en-US" smtClean="0"/>
              <a:t>54</a:t>
            </a:fld>
            <a:endParaRPr lang="en-US"/>
          </a:p>
        </p:txBody>
      </p:sp>
      <p:pic>
        <p:nvPicPr>
          <p:cNvPr id="3" name="Picture 2">
            <a:extLst>
              <a:ext uri="{FF2B5EF4-FFF2-40B4-BE49-F238E27FC236}">
                <a16:creationId xmlns:a16="http://schemas.microsoft.com/office/drawing/2014/main" id="{B0F16EEE-0CAA-DB62-C3E5-DB1AA720427B}"/>
              </a:ext>
            </a:extLst>
          </p:cNvPr>
          <p:cNvPicPr>
            <a:picLocks noChangeAspect="1"/>
          </p:cNvPicPr>
          <p:nvPr/>
        </p:nvPicPr>
        <p:blipFill>
          <a:blip r:embed="rId2"/>
          <a:stretch>
            <a:fillRect/>
          </a:stretch>
        </p:blipFill>
        <p:spPr>
          <a:xfrm>
            <a:off x="781050" y="1404937"/>
            <a:ext cx="6181725" cy="3400425"/>
          </a:xfrm>
          <a:prstGeom prst="rect">
            <a:avLst/>
          </a:prstGeom>
        </p:spPr>
      </p:pic>
      <p:sp>
        <p:nvSpPr>
          <p:cNvPr id="4" name="TextBox 3">
            <a:extLst>
              <a:ext uri="{FF2B5EF4-FFF2-40B4-BE49-F238E27FC236}">
                <a16:creationId xmlns:a16="http://schemas.microsoft.com/office/drawing/2014/main" id="{EF95B21B-3992-C642-3856-6F18D4AAF1F5}"/>
              </a:ext>
            </a:extLst>
          </p:cNvPr>
          <p:cNvSpPr txBox="1"/>
          <p:nvPr/>
        </p:nvSpPr>
        <p:spPr>
          <a:xfrm flipH="1">
            <a:off x="1102994" y="504825"/>
            <a:ext cx="3583306" cy="369332"/>
          </a:xfrm>
          <a:prstGeom prst="rect">
            <a:avLst/>
          </a:prstGeom>
          <a:noFill/>
        </p:spPr>
        <p:txBody>
          <a:bodyPr wrap="square" rtlCol="0">
            <a:spAutoFit/>
          </a:bodyPr>
          <a:lstStyle/>
          <a:p>
            <a:r>
              <a:rPr lang="en-US" dirty="0"/>
              <a:t>Quadratic Equation root</a:t>
            </a:r>
          </a:p>
        </p:txBody>
      </p:sp>
    </p:spTree>
    <p:extLst>
      <p:ext uri="{BB962C8B-B14F-4D97-AF65-F5344CB8AC3E}">
        <p14:creationId xmlns:p14="http://schemas.microsoft.com/office/powerpoint/2010/main" val="147863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BD9FE-A832-6C71-C40F-94B0A556DE3E}"/>
              </a:ext>
            </a:extLst>
          </p:cNvPr>
          <p:cNvSpPr>
            <a:spLocks noGrp="1"/>
          </p:cNvSpPr>
          <p:nvPr>
            <p:ph type="sldNum" sz="quarter" idx="12"/>
          </p:nvPr>
        </p:nvSpPr>
        <p:spPr/>
        <p:txBody>
          <a:bodyPr/>
          <a:lstStyle/>
          <a:p>
            <a:fld id="{56EB6A26-E255-41DA-B629-B741FA01731F}" type="slidenum">
              <a:rPr lang="en-US" smtClean="0"/>
              <a:t>55</a:t>
            </a:fld>
            <a:endParaRPr lang="en-US"/>
          </a:p>
        </p:txBody>
      </p:sp>
      <p:sp>
        <p:nvSpPr>
          <p:cNvPr id="4" name="TextBox 3">
            <a:extLst>
              <a:ext uri="{FF2B5EF4-FFF2-40B4-BE49-F238E27FC236}">
                <a16:creationId xmlns:a16="http://schemas.microsoft.com/office/drawing/2014/main" id="{73FBBF23-DF65-9391-C229-4484B7AF3892}"/>
              </a:ext>
            </a:extLst>
          </p:cNvPr>
          <p:cNvSpPr txBox="1"/>
          <p:nvPr/>
        </p:nvSpPr>
        <p:spPr>
          <a:xfrm>
            <a:off x="333375" y="654040"/>
            <a:ext cx="6096000" cy="3416320"/>
          </a:xfrm>
          <a:prstGeom prst="rect">
            <a:avLst/>
          </a:prstGeom>
          <a:noFill/>
        </p:spPr>
        <p:txBody>
          <a:bodyPr wrap="square">
            <a:spAutoFit/>
          </a:bodyPr>
          <a:lstStyle/>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baseValue</a:t>
            </a:r>
            <a:r>
              <a:rPr lang="en-US" b="0" dirty="0">
                <a:solidFill>
                  <a:srgbClr val="D4D4D4"/>
                </a:solidFill>
                <a:effectLst/>
                <a:latin typeface="Consolas" panose="020B0609020204030204" pitchFamily="49" charset="0"/>
              </a:rPr>
              <a:t> = </a:t>
            </a:r>
            <a:r>
              <a:rPr lang="en-US" b="0" dirty="0">
                <a:solidFill>
                  <a:srgbClr val="C8C8C8"/>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the base of a triangle: '</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heightValue</a:t>
            </a:r>
            <a:r>
              <a:rPr lang="en-US" b="0" dirty="0">
                <a:solidFill>
                  <a:srgbClr val="D4D4D4"/>
                </a:solidFill>
                <a:effectLst/>
                <a:latin typeface="Consolas" panose="020B0609020204030204" pitchFamily="49" charset="0"/>
              </a:rPr>
              <a:t> = </a:t>
            </a:r>
            <a:r>
              <a:rPr lang="en-US" b="0" dirty="0">
                <a:solidFill>
                  <a:srgbClr val="C8C8C8"/>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the height of a triangle: '</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calculate the area</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areaValue</a:t>
            </a:r>
            <a:r>
              <a:rPr lang="en-US" b="0" dirty="0">
                <a:solidFill>
                  <a:srgbClr val="D4D4D4"/>
                </a:solidFill>
                <a:effectLst/>
                <a:latin typeface="Consolas" panose="020B0609020204030204" pitchFamily="49" charset="0"/>
              </a:rPr>
              <a:t> = (</a:t>
            </a:r>
            <a:r>
              <a:rPr lang="en-US" b="0" dirty="0" err="1">
                <a:solidFill>
                  <a:srgbClr val="C8C8C8"/>
                </a:solidFill>
                <a:effectLst/>
                <a:latin typeface="Consolas" panose="020B0609020204030204" pitchFamily="49" charset="0"/>
              </a:rPr>
              <a:t>baseValue</a:t>
            </a:r>
            <a:r>
              <a:rPr lang="en-US" b="0" dirty="0">
                <a:solidFill>
                  <a:srgbClr val="D4D4D4"/>
                </a:solidFill>
                <a:effectLst/>
                <a:latin typeface="Consolas" panose="020B0609020204030204" pitchFamily="49" charset="0"/>
              </a:rPr>
              <a:t> * </a:t>
            </a:r>
            <a:r>
              <a:rPr lang="en-US" b="0" dirty="0" err="1">
                <a:solidFill>
                  <a:srgbClr val="C8C8C8"/>
                </a:solidFill>
                <a:effectLst/>
                <a:latin typeface="Consolas" panose="020B0609020204030204" pitchFamily="49" charset="0"/>
              </a:rPr>
              <a:t>heightValue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br>
              <a:rPr lang="en-US" b="0">
                <a:solidFill>
                  <a:srgbClr val="D4D4D4"/>
                </a:solidFill>
                <a:effectLst/>
                <a:latin typeface="Consolas" panose="020B0609020204030204" pitchFamily="49" charset="0"/>
              </a:rPr>
            </a:br>
            <a:r>
              <a:rPr lang="en-US">
                <a:solidFill>
                  <a:srgbClr val="C8C8C8"/>
                </a:solidFill>
                <a:latin typeface="Consolas" panose="020B0609020204030204" pitchFamily="49" charset="0"/>
              </a:rPr>
              <a:t>alert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dirty="0">
                <a:solidFill>
                  <a:srgbClr val="CE9178"/>
                </a:solidFill>
                <a:effectLst/>
                <a:latin typeface="Consolas" panose="020B0609020204030204" pitchFamily="49" charset="0"/>
              </a:rPr>
              <a:t>The area of the triangle is </a:t>
            </a:r>
            <a:r>
              <a:rPr lang="en-US" b="0" dirty="0">
                <a:solidFill>
                  <a:srgbClr val="569CD6"/>
                </a:solidFill>
                <a:effectLst/>
                <a:latin typeface="Consolas" panose="020B0609020204030204" pitchFamily="49" charset="0"/>
              </a:rPr>
              <a:t>${</a:t>
            </a:r>
            <a:r>
              <a:rPr lang="en-US" b="0" dirty="0" err="1">
                <a:solidFill>
                  <a:srgbClr val="C8C8C8"/>
                </a:solidFill>
                <a:effectLst/>
                <a:latin typeface="Consolas" panose="020B0609020204030204" pitchFamily="49" charset="0"/>
              </a:rPr>
              <a:t>areaValue</a:t>
            </a:r>
            <a:r>
              <a:rPr lang="en-US" b="0" dirty="0">
                <a:solidFill>
                  <a:srgbClr val="569CD6"/>
                </a:solidFill>
                <a:effectLst/>
                <a:latin typeface="Consolas" panose="020B0609020204030204" pitchFamily="49" charset="0"/>
              </a:rPr>
              <a:t>}</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p:txBody>
      </p:sp>
      <p:pic>
        <p:nvPicPr>
          <p:cNvPr id="6" name="Picture 5">
            <a:extLst>
              <a:ext uri="{FF2B5EF4-FFF2-40B4-BE49-F238E27FC236}">
                <a16:creationId xmlns:a16="http://schemas.microsoft.com/office/drawing/2014/main" id="{57728DFB-E53A-4E23-4D75-B403EAA90CCE}"/>
              </a:ext>
            </a:extLst>
          </p:cNvPr>
          <p:cNvPicPr>
            <a:picLocks noChangeAspect="1"/>
          </p:cNvPicPr>
          <p:nvPr/>
        </p:nvPicPr>
        <p:blipFill>
          <a:blip r:embed="rId2"/>
          <a:stretch>
            <a:fillRect/>
          </a:stretch>
        </p:blipFill>
        <p:spPr>
          <a:xfrm>
            <a:off x="6648450" y="204787"/>
            <a:ext cx="5210175" cy="1914525"/>
          </a:xfrm>
          <a:prstGeom prst="rect">
            <a:avLst/>
          </a:prstGeom>
        </p:spPr>
      </p:pic>
      <p:pic>
        <p:nvPicPr>
          <p:cNvPr id="8" name="Picture 7">
            <a:extLst>
              <a:ext uri="{FF2B5EF4-FFF2-40B4-BE49-F238E27FC236}">
                <a16:creationId xmlns:a16="http://schemas.microsoft.com/office/drawing/2014/main" id="{7369B660-B110-1D6F-3DAB-AE5E4030F608}"/>
              </a:ext>
            </a:extLst>
          </p:cNvPr>
          <p:cNvPicPr>
            <a:picLocks noChangeAspect="1"/>
          </p:cNvPicPr>
          <p:nvPr/>
        </p:nvPicPr>
        <p:blipFill>
          <a:blip r:embed="rId3"/>
          <a:stretch>
            <a:fillRect/>
          </a:stretch>
        </p:blipFill>
        <p:spPr>
          <a:xfrm>
            <a:off x="6429375" y="2419350"/>
            <a:ext cx="5219700" cy="1857375"/>
          </a:xfrm>
          <a:prstGeom prst="rect">
            <a:avLst/>
          </a:prstGeom>
        </p:spPr>
      </p:pic>
      <p:pic>
        <p:nvPicPr>
          <p:cNvPr id="10" name="Picture 9">
            <a:extLst>
              <a:ext uri="{FF2B5EF4-FFF2-40B4-BE49-F238E27FC236}">
                <a16:creationId xmlns:a16="http://schemas.microsoft.com/office/drawing/2014/main" id="{2B335E67-190F-D217-ED74-88347B5BED65}"/>
              </a:ext>
            </a:extLst>
          </p:cNvPr>
          <p:cNvPicPr>
            <a:picLocks noChangeAspect="1"/>
          </p:cNvPicPr>
          <p:nvPr/>
        </p:nvPicPr>
        <p:blipFill>
          <a:blip r:embed="rId4"/>
          <a:stretch>
            <a:fillRect/>
          </a:stretch>
        </p:blipFill>
        <p:spPr>
          <a:xfrm>
            <a:off x="6319837" y="4908550"/>
            <a:ext cx="5191125" cy="1447800"/>
          </a:xfrm>
          <a:prstGeom prst="rect">
            <a:avLst/>
          </a:prstGeom>
        </p:spPr>
      </p:pic>
    </p:spTree>
    <p:extLst>
      <p:ext uri="{BB962C8B-B14F-4D97-AF65-F5344CB8AC3E}">
        <p14:creationId xmlns:p14="http://schemas.microsoft.com/office/powerpoint/2010/main" val="4087044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7B0E8-F9B3-49F1-0A63-A04D12A93938}"/>
              </a:ext>
            </a:extLst>
          </p:cNvPr>
          <p:cNvPicPr>
            <a:picLocks noChangeAspect="1"/>
          </p:cNvPicPr>
          <p:nvPr/>
        </p:nvPicPr>
        <p:blipFill>
          <a:blip r:embed="rId2"/>
          <a:stretch>
            <a:fillRect/>
          </a:stretch>
        </p:blipFill>
        <p:spPr>
          <a:xfrm>
            <a:off x="495299" y="1123950"/>
            <a:ext cx="10868025" cy="5448300"/>
          </a:xfrm>
          <a:prstGeom prst="rect">
            <a:avLst/>
          </a:prstGeom>
        </p:spPr>
      </p:pic>
      <p:sp>
        <p:nvSpPr>
          <p:cNvPr id="2" name="Slide Number Placeholder 1">
            <a:extLst>
              <a:ext uri="{FF2B5EF4-FFF2-40B4-BE49-F238E27FC236}">
                <a16:creationId xmlns:a16="http://schemas.microsoft.com/office/drawing/2014/main" id="{917D7209-0B91-6525-34D5-2950B71C9879}"/>
              </a:ext>
            </a:extLst>
          </p:cNvPr>
          <p:cNvSpPr>
            <a:spLocks noGrp="1"/>
          </p:cNvSpPr>
          <p:nvPr>
            <p:ph type="sldNum" sz="quarter" idx="12"/>
          </p:nvPr>
        </p:nvSpPr>
        <p:spPr/>
        <p:txBody>
          <a:bodyPr/>
          <a:lstStyle/>
          <a:p>
            <a:fld id="{56EB6A26-E255-41DA-B629-B741FA01731F}" type="slidenum">
              <a:rPr lang="en-US" smtClean="0"/>
              <a:t>56</a:t>
            </a:fld>
            <a:endParaRPr lang="en-US"/>
          </a:p>
        </p:txBody>
      </p:sp>
    </p:spTree>
    <p:extLst>
      <p:ext uri="{BB962C8B-B14F-4D97-AF65-F5344CB8AC3E}">
        <p14:creationId xmlns:p14="http://schemas.microsoft.com/office/powerpoint/2010/main" val="2539947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BA226E-FB93-2715-0FB7-56717252825D}"/>
              </a:ext>
            </a:extLst>
          </p:cNvPr>
          <p:cNvSpPr>
            <a:spLocks noGrp="1"/>
          </p:cNvSpPr>
          <p:nvPr>
            <p:ph type="sldNum" sz="quarter" idx="12"/>
          </p:nvPr>
        </p:nvSpPr>
        <p:spPr/>
        <p:txBody>
          <a:bodyPr/>
          <a:lstStyle/>
          <a:p>
            <a:fld id="{56EB6A26-E255-41DA-B629-B741FA01731F}" type="slidenum">
              <a:rPr lang="en-US" smtClean="0"/>
              <a:t>57</a:t>
            </a:fld>
            <a:endParaRPr lang="en-US"/>
          </a:p>
        </p:txBody>
      </p:sp>
      <p:sp>
        <p:nvSpPr>
          <p:cNvPr id="4" name="TextBox 3">
            <a:extLst>
              <a:ext uri="{FF2B5EF4-FFF2-40B4-BE49-F238E27FC236}">
                <a16:creationId xmlns:a16="http://schemas.microsoft.com/office/drawing/2014/main" id="{2EBCCD14-2792-CCF0-7D8E-C3BD351EFB32}"/>
              </a:ext>
            </a:extLst>
          </p:cNvPr>
          <p:cNvSpPr txBox="1"/>
          <p:nvPr/>
        </p:nvSpPr>
        <p:spPr>
          <a:xfrm>
            <a:off x="895350" y="389394"/>
            <a:ext cx="6096000" cy="5355312"/>
          </a:xfrm>
          <a:prstGeom prst="rect">
            <a:avLst/>
          </a:prstGeom>
          <a:no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b</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'simanta'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c</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d</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null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f</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undefined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const</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h</a:t>
            </a:r>
            <a:r>
              <a:rPr lang="en-US" b="0" dirty="0">
                <a:solidFill>
                  <a:srgbClr val="D4D4D4"/>
                </a:solidFill>
                <a:effectLst/>
                <a:latin typeface="Consolas" panose="020B0609020204030204" pitchFamily="49" charset="0"/>
              </a:rPr>
              <a:t> = {</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'simanta'</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12</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kasaju'</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'hello</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'hello'</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345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g</a:t>
            </a:r>
            <a:r>
              <a:rPr lang="en-US" b="0" dirty="0">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BigInt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'1234'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a</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b</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c</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d</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e</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569CD6"/>
                </a:solidFill>
                <a:effectLst/>
                <a:latin typeface="Consolas" panose="020B0609020204030204" pitchFamily="49" charset="0"/>
              </a:rPr>
              <a:t>typeof</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h</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h</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'kasaju'</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22473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64F64-CA7F-7E18-86E8-47861DF94445}"/>
              </a:ext>
            </a:extLst>
          </p:cNvPr>
          <p:cNvPicPr>
            <a:picLocks noChangeAspect="1"/>
          </p:cNvPicPr>
          <p:nvPr/>
        </p:nvPicPr>
        <p:blipFill>
          <a:blip r:embed="rId2"/>
          <a:stretch>
            <a:fillRect/>
          </a:stretch>
        </p:blipFill>
        <p:spPr>
          <a:xfrm>
            <a:off x="238125" y="1247775"/>
            <a:ext cx="7553325" cy="3429000"/>
          </a:xfrm>
          <a:prstGeom prst="rect">
            <a:avLst/>
          </a:prstGeom>
        </p:spPr>
      </p:pic>
      <p:sp>
        <p:nvSpPr>
          <p:cNvPr id="2" name="Slide Number Placeholder 1">
            <a:extLst>
              <a:ext uri="{FF2B5EF4-FFF2-40B4-BE49-F238E27FC236}">
                <a16:creationId xmlns:a16="http://schemas.microsoft.com/office/drawing/2014/main" id="{E1EF1385-5A63-61B2-A120-7326D3A69F55}"/>
              </a:ext>
            </a:extLst>
          </p:cNvPr>
          <p:cNvSpPr>
            <a:spLocks noGrp="1"/>
          </p:cNvSpPr>
          <p:nvPr>
            <p:ph type="sldNum" sz="quarter" idx="12"/>
          </p:nvPr>
        </p:nvSpPr>
        <p:spPr/>
        <p:txBody>
          <a:bodyPr/>
          <a:lstStyle/>
          <a:p>
            <a:fld id="{56EB6A26-E255-41DA-B629-B741FA01731F}" type="slidenum">
              <a:rPr lang="en-US" smtClean="0"/>
              <a:t>58</a:t>
            </a:fld>
            <a:endParaRPr lang="en-US"/>
          </a:p>
        </p:txBody>
      </p:sp>
    </p:spTree>
    <p:extLst>
      <p:ext uri="{BB962C8B-B14F-4D97-AF65-F5344CB8AC3E}">
        <p14:creationId xmlns:p14="http://schemas.microsoft.com/office/powerpoint/2010/main" val="3856788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2F9460-9835-D52C-023D-0ED74E05D625}"/>
              </a:ext>
            </a:extLst>
          </p:cNvPr>
          <p:cNvPicPr>
            <a:picLocks noChangeAspect="1"/>
          </p:cNvPicPr>
          <p:nvPr/>
        </p:nvPicPr>
        <p:blipFill>
          <a:blip r:embed="rId2"/>
          <a:stretch>
            <a:fillRect/>
          </a:stretch>
        </p:blipFill>
        <p:spPr>
          <a:xfrm>
            <a:off x="71437" y="161925"/>
            <a:ext cx="6453187" cy="5734050"/>
          </a:xfrm>
          <a:prstGeom prst="rect">
            <a:avLst/>
          </a:prstGeom>
        </p:spPr>
      </p:pic>
      <p:pic>
        <p:nvPicPr>
          <p:cNvPr id="5" name="Picture 4">
            <a:extLst>
              <a:ext uri="{FF2B5EF4-FFF2-40B4-BE49-F238E27FC236}">
                <a16:creationId xmlns:a16="http://schemas.microsoft.com/office/drawing/2014/main" id="{1F037618-37C9-553E-0F9D-9F26712A5ECC}"/>
              </a:ext>
            </a:extLst>
          </p:cNvPr>
          <p:cNvPicPr>
            <a:picLocks noChangeAspect="1"/>
          </p:cNvPicPr>
          <p:nvPr/>
        </p:nvPicPr>
        <p:blipFill>
          <a:blip r:embed="rId3"/>
          <a:stretch>
            <a:fillRect/>
          </a:stretch>
        </p:blipFill>
        <p:spPr>
          <a:xfrm>
            <a:off x="5124449" y="1671637"/>
            <a:ext cx="7115175" cy="4886325"/>
          </a:xfrm>
          <a:prstGeom prst="rect">
            <a:avLst/>
          </a:prstGeom>
        </p:spPr>
      </p:pic>
      <p:sp>
        <p:nvSpPr>
          <p:cNvPr id="2" name="Slide Number Placeholder 1">
            <a:extLst>
              <a:ext uri="{FF2B5EF4-FFF2-40B4-BE49-F238E27FC236}">
                <a16:creationId xmlns:a16="http://schemas.microsoft.com/office/drawing/2014/main" id="{63578032-86D7-338F-28CC-50345CD70623}"/>
              </a:ext>
            </a:extLst>
          </p:cNvPr>
          <p:cNvSpPr>
            <a:spLocks noGrp="1"/>
          </p:cNvSpPr>
          <p:nvPr>
            <p:ph type="sldNum" sz="quarter" idx="12"/>
          </p:nvPr>
        </p:nvSpPr>
        <p:spPr/>
        <p:txBody>
          <a:bodyPr/>
          <a:lstStyle/>
          <a:p>
            <a:fld id="{56EB6A26-E255-41DA-B629-B741FA01731F}" type="slidenum">
              <a:rPr lang="en-US" smtClean="0"/>
              <a:t>59</a:t>
            </a:fld>
            <a:endParaRPr lang="en-US"/>
          </a:p>
        </p:txBody>
      </p:sp>
    </p:spTree>
    <p:extLst>
      <p:ext uri="{BB962C8B-B14F-4D97-AF65-F5344CB8AC3E}">
        <p14:creationId xmlns:p14="http://schemas.microsoft.com/office/powerpoint/2010/main" val="398125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955C-962C-7588-D5EA-C2AB84A283CD}"/>
              </a:ext>
            </a:extLst>
          </p:cNvPr>
          <p:cNvSpPr>
            <a:spLocks noGrp="1"/>
          </p:cNvSpPr>
          <p:nvPr>
            <p:ph type="title"/>
          </p:nvPr>
        </p:nvSpPr>
        <p:spPr/>
        <p:txBody>
          <a:bodyPr/>
          <a:lstStyle/>
          <a:p>
            <a:r>
              <a:rPr lang="en-US" dirty="0"/>
              <a:t>Cont..</a:t>
            </a:r>
          </a:p>
        </p:txBody>
      </p:sp>
      <p:sp>
        <p:nvSpPr>
          <p:cNvPr id="3" name="Content Placeholder 2">
            <a:extLst>
              <a:ext uri="{FF2B5EF4-FFF2-40B4-BE49-F238E27FC236}">
                <a16:creationId xmlns:a16="http://schemas.microsoft.com/office/drawing/2014/main" id="{8F66B7FC-402B-8D99-A39D-812F762EEC97}"/>
              </a:ext>
            </a:extLst>
          </p:cNvPr>
          <p:cNvSpPr>
            <a:spLocks noGrp="1"/>
          </p:cNvSpPr>
          <p:nvPr>
            <p:ph idx="1"/>
          </p:nvPr>
        </p:nvSpPr>
        <p:spPr/>
        <p:txBody>
          <a:bodyPr>
            <a:normAutofit lnSpcReduction="10000"/>
          </a:bodyPr>
          <a:lstStyle/>
          <a:p>
            <a:r>
              <a:rPr lang="en-US" dirty="0"/>
              <a:t>a lightweight programming language ("scripting language")</a:t>
            </a:r>
          </a:p>
          <a:p>
            <a:pPr lvl="1"/>
            <a:r>
              <a:rPr lang="en-US" dirty="0"/>
              <a:t>used to make web pages interactive</a:t>
            </a:r>
          </a:p>
          <a:p>
            <a:pPr lvl="1"/>
            <a:r>
              <a:rPr lang="en-US" dirty="0"/>
              <a:t>insert dynamic text into HTML (ex: user name)</a:t>
            </a:r>
          </a:p>
          <a:p>
            <a:pPr lvl="1"/>
            <a:r>
              <a:rPr lang="en-US" b="1" dirty="0"/>
              <a:t>react to events </a:t>
            </a:r>
            <a:r>
              <a:rPr lang="en-US" dirty="0"/>
              <a:t>(ex: page load user click)</a:t>
            </a:r>
          </a:p>
          <a:p>
            <a:pPr lvl="1"/>
            <a:r>
              <a:rPr lang="en-US" dirty="0"/>
              <a:t>get information about a user's computer (ex: browser type)</a:t>
            </a:r>
          </a:p>
          <a:p>
            <a:pPr lvl="1"/>
            <a:r>
              <a:rPr lang="en-US" dirty="0"/>
              <a:t>perform calculations on user's computer (ex: form validation)</a:t>
            </a:r>
          </a:p>
          <a:p>
            <a:r>
              <a:rPr lang="en-US" dirty="0"/>
              <a:t>a web standard (but not supported identically by all browsers)</a:t>
            </a:r>
          </a:p>
          <a:p>
            <a:r>
              <a:rPr lang="en-US" dirty="0"/>
              <a:t>NOT related to Java other than by name and some syntactic similarities 	</a:t>
            </a:r>
          </a:p>
          <a:p>
            <a:pPr lvl="1"/>
            <a:endParaRPr lang="en-US" dirty="0"/>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331718BC-F440-17FB-C310-3D62D6F06823}"/>
              </a:ext>
            </a:extLst>
          </p:cNvPr>
          <p:cNvSpPr>
            <a:spLocks noGrp="1"/>
          </p:cNvSpPr>
          <p:nvPr>
            <p:ph type="sldNum" sz="quarter" idx="12"/>
          </p:nvPr>
        </p:nvSpPr>
        <p:spPr/>
        <p:txBody>
          <a:bodyPr/>
          <a:lstStyle/>
          <a:p>
            <a:fld id="{56EB6A26-E255-41DA-B629-B741FA01731F}" type="slidenum">
              <a:rPr lang="en-US" smtClean="0"/>
              <a:t>6</a:t>
            </a:fld>
            <a:endParaRPr lang="en-US"/>
          </a:p>
        </p:txBody>
      </p:sp>
    </p:spTree>
    <p:extLst>
      <p:ext uri="{BB962C8B-B14F-4D97-AF65-F5344CB8AC3E}">
        <p14:creationId xmlns:p14="http://schemas.microsoft.com/office/powerpoint/2010/main" val="3996843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E0C0F3-BFF9-0B24-5A93-D2EB379DBA40}"/>
              </a:ext>
            </a:extLst>
          </p:cNvPr>
          <p:cNvPicPr>
            <a:picLocks noChangeAspect="1"/>
          </p:cNvPicPr>
          <p:nvPr/>
        </p:nvPicPr>
        <p:blipFill>
          <a:blip r:embed="rId2"/>
          <a:stretch>
            <a:fillRect/>
          </a:stretch>
        </p:blipFill>
        <p:spPr>
          <a:xfrm>
            <a:off x="400050" y="295275"/>
            <a:ext cx="6010275" cy="5448300"/>
          </a:xfrm>
          <a:prstGeom prst="rect">
            <a:avLst/>
          </a:prstGeom>
        </p:spPr>
      </p:pic>
      <p:pic>
        <p:nvPicPr>
          <p:cNvPr id="5" name="Picture 4">
            <a:extLst>
              <a:ext uri="{FF2B5EF4-FFF2-40B4-BE49-F238E27FC236}">
                <a16:creationId xmlns:a16="http://schemas.microsoft.com/office/drawing/2014/main" id="{2E37991A-9899-4FE7-08DD-9E9591F8BB82}"/>
              </a:ext>
            </a:extLst>
          </p:cNvPr>
          <p:cNvPicPr>
            <a:picLocks noChangeAspect="1"/>
          </p:cNvPicPr>
          <p:nvPr/>
        </p:nvPicPr>
        <p:blipFill>
          <a:blip r:embed="rId3"/>
          <a:stretch>
            <a:fillRect/>
          </a:stretch>
        </p:blipFill>
        <p:spPr>
          <a:xfrm>
            <a:off x="5695950" y="57150"/>
            <a:ext cx="3448050" cy="6505575"/>
          </a:xfrm>
          <a:prstGeom prst="rect">
            <a:avLst/>
          </a:prstGeom>
        </p:spPr>
      </p:pic>
      <p:pic>
        <p:nvPicPr>
          <p:cNvPr id="7" name="Picture 6">
            <a:extLst>
              <a:ext uri="{FF2B5EF4-FFF2-40B4-BE49-F238E27FC236}">
                <a16:creationId xmlns:a16="http://schemas.microsoft.com/office/drawing/2014/main" id="{8AAB5C3E-0EA8-2135-EB05-BFF8A851440B}"/>
              </a:ext>
            </a:extLst>
          </p:cNvPr>
          <p:cNvPicPr>
            <a:picLocks noChangeAspect="1"/>
          </p:cNvPicPr>
          <p:nvPr/>
        </p:nvPicPr>
        <p:blipFill>
          <a:blip r:embed="rId4"/>
          <a:stretch>
            <a:fillRect/>
          </a:stretch>
        </p:blipFill>
        <p:spPr>
          <a:xfrm>
            <a:off x="8843962" y="866775"/>
            <a:ext cx="3095625" cy="3943350"/>
          </a:xfrm>
          <a:prstGeom prst="rect">
            <a:avLst/>
          </a:prstGeom>
        </p:spPr>
      </p:pic>
      <p:sp>
        <p:nvSpPr>
          <p:cNvPr id="2" name="Slide Number Placeholder 1">
            <a:extLst>
              <a:ext uri="{FF2B5EF4-FFF2-40B4-BE49-F238E27FC236}">
                <a16:creationId xmlns:a16="http://schemas.microsoft.com/office/drawing/2014/main" id="{84F2A7B6-2848-935D-E0A5-E3A782BBD17D}"/>
              </a:ext>
            </a:extLst>
          </p:cNvPr>
          <p:cNvSpPr>
            <a:spLocks noGrp="1"/>
          </p:cNvSpPr>
          <p:nvPr>
            <p:ph type="sldNum" sz="quarter" idx="12"/>
          </p:nvPr>
        </p:nvSpPr>
        <p:spPr/>
        <p:txBody>
          <a:bodyPr/>
          <a:lstStyle/>
          <a:p>
            <a:fld id="{56EB6A26-E255-41DA-B629-B741FA01731F}" type="slidenum">
              <a:rPr lang="en-US" smtClean="0"/>
              <a:t>60</a:t>
            </a:fld>
            <a:endParaRPr lang="en-US"/>
          </a:p>
        </p:txBody>
      </p:sp>
    </p:spTree>
    <p:extLst>
      <p:ext uri="{BB962C8B-B14F-4D97-AF65-F5344CB8AC3E}">
        <p14:creationId xmlns:p14="http://schemas.microsoft.com/office/powerpoint/2010/main" val="3316975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C02AC-F730-1A93-F489-92534B11ADF9}"/>
              </a:ext>
            </a:extLst>
          </p:cNvPr>
          <p:cNvPicPr>
            <a:picLocks noChangeAspect="1"/>
          </p:cNvPicPr>
          <p:nvPr/>
        </p:nvPicPr>
        <p:blipFill>
          <a:blip r:embed="rId2"/>
          <a:stretch>
            <a:fillRect/>
          </a:stretch>
        </p:blipFill>
        <p:spPr>
          <a:xfrm>
            <a:off x="623887" y="376237"/>
            <a:ext cx="9567863" cy="5076825"/>
          </a:xfrm>
          <a:prstGeom prst="rect">
            <a:avLst/>
          </a:prstGeom>
        </p:spPr>
      </p:pic>
      <p:sp>
        <p:nvSpPr>
          <p:cNvPr id="2" name="Slide Number Placeholder 1">
            <a:extLst>
              <a:ext uri="{FF2B5EF4-FFF2-40B4-BE49-F238E27FC236}">
                <a16:creationId xmlns:a16="http://schemas.microsoft.com/office/drawing/2014/main" id="{50D34C0A-CB9C-684C-6C7B-11462A599B66}"/>
              </a:ext>
            </a:extLst>
          </p:cNvPr>
          <p:cNvSpPr>
            <a:spLocks noGrp="1"/>
          </p:cNvSpPr>
          <p:nvPr>
            <p:ph type="sldNum" sz="quarter" idx="12"/>
          </p:nvPr>
        </p:nvSpPr>
        <p:spPr/>
        <p:txBody>
          <a:bodyPr/>
          <a:lstStyle/>
          <a:p>
            <a:fld id="{56EB6A26-E255-41DA-B629-B741FA01731F}" type="slidenum">
              <a:rPr lang="en-US" smtClean="0"/>
              <a:t>61</a:t>
            </a:fld>
            <a:endParaRPr lang="en-US"/>
          </a:p>
        </p:txBody>
      </p:sp>
    </p:spTree>
    <p:extLst>
      <p:ext uri="{BB962C8B-B14F-4D97-AF65-F5344CB8AC3E}">
        <p14:creationId xmlns:p14="http://schemas.microsoft.com/office/powerpoint/2010/main" val="2527707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C94014-BF6D-D17F-C580-FE0F93D7298A}"/>
              </a:ext>
            </a:extLst>
          </p:cNvPr>
          <p:cNvSpPr txBox="1"/>
          <p:nvPr/>
        </p:nvSpPr>
        <p:spPr>
          <a:xfrm>
            <a:off x="552450" y="403563"/>
            <a:ext cx="6096000" cy="2031325"/>
          </a:xfrm>
          <a:prstGeom prst="rect">
            <a:avLst/>
          </a:prstGeom>
          <a:noFill/>
        </p:spPr>
        <p:txBody>
          <a:bodyPr wrap="square">
            <a:spAutoFit/>
          </a:bodyPr>
          <a:lstStyle/>
          <a:p>
            <a:r>
              <a:rPr lang="en-US" dirty="0"/>
              <a:t>&lt;script&gt;</a:t>
            </a:r>
          </a:p>
          <a:p>
            <a:r>
              <a:rPr lang="en-US" dirty="0"/>
              <a:t>let x = 5 + 5;</a:t>
            </a:r>
          </a:p>
          <a:p>
            <a:r>
              <a:rPr lang="en-US" dirty="0"/>
              <a:t>let y = "5" + 5;</a:t>
            </a:r>
          </a:p>
          <a:p>
            <a:r>
              <a:rPr lang="en-US" dirty="0"/>
              <a:t>let z = "Hello" + 5;</a:t>
            </a:r>
          </a:p>
          <a:p>
            <a:r>
              <a:rPr lang="en-US" dirty="0" err="1"/>
              <a:t>document.getElementById</a:t>
            </a:r>
            <a:r>
              <a:rPr lang="en-US" dirty="0"/>
              <a:t>("demo").</a:t>
            </a:r>
            <a:r>
              <a:rPr lang="en-US" dirty="0" err="1"/>
              <a:t>innerHTML</a:t>
            </a:r>
            <a:r>
              <a:rPr lang="en-US" dirty="0"/>
              <a:t> =</a:t>
            </a:r>
          </a:p>
          <a:p>
            <a:r>
              <a:rPr lang="en-US" dirty="0"/>
              <a:t>x + "&lt;</a:t>
            </a:r>
            <a:r>
              <a:rPr lang="en-US" dirty="0" err="1"/>
              <a:t>br</a:t>
            </a:r>
            <a:r>
              <a:rPr lang="en-US" dirty="0"/>
              <a:t>&gt;" + y + "&lt;</a:t>
            </a:r>
            <a:r>
              <a:rPr lang="en-US" dirty="0" err="1"/>
              <a:t>br</a:t>
            </a:r>
            <a:r>
              <a:rPr lang="en-US" dirty="0"/>
              <a:t>&gt;" + z;</a:t>
            </a:r>
          </a:p>
          <a:p>
            <a:r>
              <a:rPr lang="en-US" dirty="0"/>
              <a:t>&lt;/script&gt;</a:t>
            </a:r>
          </a:p>
        </p:txBody>
      </p:sp>
      <p:pic>
        <p:nvPicPr>
          <p:cNvPr id="5" name="Picture 4">
            <a:extLst>
              <a:ext uri="{FF2B5EF4-FFF2-40B4-BE49-F238E27FC236}">
                <a16:creationId xmlns:a16="http://schemas.microsoft.com/office/drawing/2014/main" id="{60813FEA-2C7B-7B75-19F8-F57ACFD36242}"/>
              </a:ext>
            </a:extLst>
          </p:cNvPr>
          <p:cNvPicPr>
            <a:picLocks noChangeAspect="1"/>
          </p:cNvPicPr>
          <p:nvPr/>
        </p:nvPicPr>
        <p:blipFill>
          <a:blip r:embed="rId2"/>
          <a:stretch>
            <a:fillRect/>
          </a:stretch>
        </p:blipFill>
        <p:spPr>
          <a:xfrm>
            <a:off x="6548437" y="242887"/>
            <a:ext cx="3971925" cy="1971675"/>
          </a:xfrm>
          <a:prstGeom prst="rect">
            <a:avLst/>
          </a:prstGeom>
        </p:spPr>
      </p:pic>
      <p:sp>
        <p:nvSpPr>
          <p:cNvPr id="2" name="Slide Number Placeholder 1">
            <a:extLst>
              <a:ext uri="{FF2B5EF4-FFF2-40B4-BE49-F238E27FC236}">
                <a16:creationId xmlns:a16="http://schemas.microsoft.com/office/drawing/2014/main" id="{1CD9CC1D-ED5C-E26F-9FF4-9AA855146431}"/>
              </a:ext>
            </a:extLst>
          </p:cNvPr>
          <p:cNvSpPr>
            <a:spLocks noGrp="1"/>
          </p:cNvSpPr>
          <p:nvPr>
            <p:ph type="sldNum" sz="quarter" idx="12"/>
          </p:nvPr>
        </p:nvSpPr>
        <p:spPr/>
        <p:txBody>
          <a:bodyPr/>
          <a:lstStyle/>
          <a:p>
            <a:fld id="{56EB6A26-E255-41DA-B629-B741FA01731F}" type="slidenum">
              <a:rPr lang="en-US" smtClean="0"/>
              <a:t>62</a:t>
            </a:fld>
            <a:endParaRPr lang="en-US"/>
          </a:p>
        </p:txBody>
      </p:sp>
    </p:spTree>
    <p:extLst>
      <p:ext uri="{BB962C8B-B14F-4D97-AF65-F5344CB8AC3E}">
        <p14:creationId xmlns:p14="http://schemas.microsoft.com/office/powerpoint/2010/main" val="1502479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6C0668-44BE-78CE-32CA-F676B188271A}"/>
              </a:ext>
            </a:extLst>
          </p:cNvPr>
          <p:cNvPicPr>
            <a:picLocks noChangeAspect="1"/>
          </p:cNvPicPr>
          <p:nvPr/>
        </p:nvPicPr>
        <p:blipFill>
          <a:blip r:embed="rId2"/>
          <a:stretch>
            <a:fillRect/>
          </a:stretch>
        </p:blipFill>
        <p:spPr>
          <a:xfrm>
            <a:off x="1" y="52387"/>
            <a:ext cx="6096000" cy="5572125"/>
          </a:xfrm>
          <a:prstGeom prst="rect">
            <a:avLst/>
          </a:prstGeom>
        </p:spPr>
      </p:pic>
      <p:pic>
        <p:nvPicPr>
          <p:cNvPr id="5" name="Picture 4">
            <a:extLst>
              <a:ext uri="{FF2B5EF4-FFF2-40B4-BE49-F238E27FC236}">
                <a16:creationId xmlns:a16="http://schemas.microsoft.com/office/drawing/2014/main" id="{1759C993-48BC-8557-62FA-8A11ABF8D891}"/>
              </a:ext>
            </a:extLst>
          </p:cNvPr>
          <p:cNvPicPr>
            <a:picLocks noChangeAspect="1"/>
          </p:cNvPicPr>
          <p:nvPr/>
        </p:nvPicPr>
        <p:blipFill>
          <a:blip r:embed="rId3"/>
          <a:stretch>
            <a:fillRect/>
          </a:stretch>
        </p:blipFill>
        <p:spPr>
          <a:xfrm>
            <a:off x="6096000" y="209550"/>
            <a:ext cx="5653087" cy="6019800"/>
          </a:xfrm>
          <a:prstGeom prst="rect">
            <a:avLst/>
          </a:prstGeom>
        </p:spPr>
      </p:pic>
      <p:pic>
        <p:nvPicPr>
          <p:cNvPr id="7" name="Picture 6">
            <a:extLst>
              <a:ext uri="{FF2B5EF4-FFF2-40B4-BE49-F238E27FC236}">
                <a16:creationId xmlns:a16="http://schemas.microsoft.com/office/drawing/2014/main" id="{7F7725B9-CB26-8843-00E2-1EB3318535FB}"/>
              </a:ext>
            </a:extLst>
          </p:cNvPr>
          <p:cNvPicPr>
            <a:picLocks noChangeAspect="1"/>
          </p:cNvPicPr>
          <p:nvPr/>
        </p:nvPicPr>
        <p:blipFill>
          <a:blip r:embed="rId4"/>
          <a:stretch>
            <a:fillRect/>
          </a:stretch>
        </p:blipFill>
        <p:spPr>
          <a:xfrm>
            <a:off x="119062" y="5684043"/>
            <a:ext cx="4162425" cy="485775"/>
          </a:xfrm>
          <a:prstGeom prst="rect">
            <a:avLst/>
          </a:prstGeom>
        </p:spPr>
      </p:pic>
      <p:pic>
        <p:nvPicPr>
          <p:cNvPr id="9" name="Picture 8">
            <a:extLst>
              <a:ext uri="{FF2B5EF4-FFF2-40B4-BE49-F238E27FC236}">
                <a16:creationId xmlns:a16="http://schemas.microsoft.com/office/drawing/2014/main" id="{2736595E-8D59-921F-1C99-80680740851F}"/>
              </a:ext>
            </a:extLst>
          </p:cNvPr>
          <p:cNvPicPr>
            <a:picLocks noChangeAspect="1"/>
          </p:cNvPicPr>
          <p:nvPr/>
        </p:nvPicPr>
        <p:blipFill>
          <a:blip r:embed="rId5"/>
          <a:stretch>
            <a:fillRect/>
          </a:stretch>
        </p:blipFill>
        <p:spPr>
          <a:xfrm>
            <a:off x="0" y="6217443"/>
            <a:ext cx="4657725" cy="409575"/>
          </a:xfrm>
          <a:prstGeom prst="rect">
            <a:avLst/>
          </a:prstGeom>
        </p:spPr>
      </p:pic>
      <p:sp>
        <p:nvSpPr>
          <p:cNvPr id="10" name="TextBox 9">
            <a:extLst>
              <a:ext uri="{FF2B5EF4-FFF2-40B4-BE49-F238E27FC236}">
                <a16:creationId xmlns:a16="http://schemas.microsoft.com/office/drawing/2014/main" id="{BB5FE81C-90BD-DCAC-11F4-EC2601A82ECA}"/>
              </a:ext>
            </a:extLst>
          </p:cNvPr>
          <p:cNvSpPr txBox="1"/>
          <p:nvPr/>
        </p:nvSpPr>
        <p:spPr>
          <a:xfrm>
            <a:off x="3986213" y="5736311"/>
            <a:ext cx="1390650" cy="369332"/>
          </a:xfrm>
          <a:prstGeom prst="rect">
            <a:avLst/>
          </a:prstGeom>
          <a:noFill/>
        </p:spPr>
        <p:txBody>
          <a:bodyPr wrap="square" rtlCol="0">
            <a:spAutoFit/>
          </a:bodyPr>
          <a:lstStyle/>
          <a:p>
            <a:r>
              <a:rPr lang="en-US" dirty="0"/>
              <a:t>(Identical)</a:t>
            </a:r>
          </a:p>
        </p:txBody>
      </p:sp>
      <p:sp>
        <p:nvSpPr>
          <p:cNvPr id="11" name="TextBox 10">
            <a:extLst>
              <a:ext uri="{FF2B5EF4-FFF2-40B4-BE49-F238E27FC236}">
                <a16:creationId xmlns:a16="http://schemas.microsoft.com/office/drawing/2014/main" id="{56FBBD38-B984-F45E-6963-1F39235BE758}"/>
              </a:ext>
            </a:extLst>
          </p:cNvPr>
          <p:cNvSpPr txBox="1"/>
          <p:nvPr/>
        </p:nvSpPr>
        <p:spPr>
          <a:xfrm>
            <a:off x="4493419" y="6248400"/>
            <a:ext cx="1602581" cy="369332"/>
          </a:xfrm>
          <a:prstGeom prst="rect">
            <a:avLst/>
          </a:prstGeom>
          <a:noFill/>
        </p:spPr>
        <p:txBody>
          <a:bodyPr wrap="square" rtlCol="0">
            <a:spAutoFit/>
          </a:bodyPr>
          <a:lstStyle/>
          <a:p>
            <a:r>
              <a:rPr lang="en-US" dirty="0"/>
              <a:t>(non Identical)</a:t>
            </a:r>
          </a:p>
        </p:txBody>
      </p:sp>
      <p:sp>
        <p:nvSpPr>
          <p:cNvPr id="2" name="Slide Number Placeholder 1">
            <a:extLst>
              <a:ext uri="{FF2B5EF4-FFF2-40B4-BE49-F238E27FC236}">
                <a16:creationId xmlns:a16="http://schemas.microsoft.com/office/drawing/2014/main" id="{09E2E084-5E12-485A-F6D1-BE1DA7D1B680}"/>
              </a:ext>
            </a:extLst>
          </p:cNvPr>
          <p:cNvSpPr>
            <a:spLocks noGrp="1"/>
          </p:cNvSpPr>
          <p:nvPr>
            <p:ph type="sldNum" sz="quarter" idx="12"/>
          </p:nvPr>
        </p:nvSpPr>
        <p:spPr/>
        <p:txBody>
          <a:bodyPr/>
          <a:lstStyle/>
          <a:p>
            <a:fld id="{56EB6A26-E255-41DA-B629-B741FA01731F}" type="slidenum">
              <a:rPr lang="en-US" smtClean="0"/>
              <a:t>63</a:t>
            </a:fld>
            <a:endParaRPr lang="en-US"/>
          </a:p>
        </p:txBody>
      </p:sp>
    </p:spTree>
    <p:extLst>
      <p:ext uri="{BB962C8B-B14F-4D97-AF65-F5344CB8AC3E}">
        <p14:creationId xmlns:p14="http://schemas.microsoft.com/office/powerpoint/2010/main" val="821927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7A93B-9B9D-7B01-1E69-0E3E1B80F9C6}"/>
              </a:ext>
            </a:extLst>
          </p:cNvPr>
          <p:cNvSpPr txBox="1"/>
          <p:nvPr/>
        </p:nvSpPr>
        <p:spPr>
          <a:xfrm flipH="1">
            <a:off x="226693" y="304800"/>
            <a:ext cx="7736206" cy="646331"/>
          </a:xfrm>
          <a:prstGeom prst="rect">
            <a:avLst/>
          </a:prstGeom>
          <a:noFill/>
        </p:spPr>
        <p:txBody>
          <a:bodyPr wrap="square" rtlCol="0">
            <a:spAutoFit/>
          </a:bodyPr>
          <a:lstStyle/>
          <a:p>
            <a:r>
              <a:rPr lang="en-US" dirty="0"/>
              <a:t>== is Abstract equality just values are compared</a:t>
            </a:r>
          </a:p>
          <a:p>
            <a:r>
              <a:rPr lang="en-US" dirty="0"/>
              <a:t>=== is strict equality values and datatypes are compared.</a:t>
            </a:r>
          </a:p>
        </p:txBody>
      </p:sp>
      <p:pic>
        <p:nvPicPr>
          <p:cNvPr id="4" name="Picture 3">
            <a:extLst>
              <a:ext uri="{FF2B5EF4-FFF2-40B4-BE49-F238E27FC236}">
                <a16:creationId xmlns:a16="http://schemas.microsoft.com/office/drawing/2014/main" id="{D7DB63F0-A48A-0FC5-42E9-C2699F457BB9}"/>
              </a:ext>
            </a:extLst>
          </p:cNvPr>
          <p:cNvPicPr>
            <a:picLocks noChangeAspect="1"/>
          </p:cNvPicPr>
          <p:nvPr/>
        </p:nvPicPr>
        <p:blipFill>
          <a:blip r:embed="rId2"/>
          <a:stretch>
            <a:fillRect/>
          </a:stretch>
        </p:blipFill>
        <p:spPr>
          <a:xfrm>
            <a:off x="409575" y="1519237"/>
            <a:ext cx="2952750" cy="3095625"/>
          </a:xfrm>
          <a:prstGeom prst="rect">
            <a:avLst/>
          </a:prstGeom>
        </p:spPr>
      </p:pic>
      <p:pic>
        <p:nvPicPr>
          <p:cNvPr id="6" name="Picture 5">
            <a:extLst>
              <a:ext uri="{FF2B5EF4-FFF2-40B4-BE49-F238E27FC236}">
                <a16:creationId xmlns:a16="http://schemas.microsoft.com/office/drawing/2014/main" id="{A145AB31-931D-E0C4-6601-81000E1FB606}"/>
              </a:ext>
            </a:extLst>
          </p:cNvPr>
          <p:cNvPicPr>
            <a:picLocks noChangeAspect="1"/>
          </p:cNvPicPr>
          <p:nvPr/>
        </p:nvPicPr>
        <p:blipFill>
          <a:blip r:embed="rId3"/>
          <a:stretch>
            <a:fillRect/>
          </a:stretch>
        </p:blipFill>
        <p:spPr>
          <a:xfrm>
            <a:off x="4743450" y="1390649"/>
            <a:ext cx="2952750" cy="3352800"/>
          </a:xfrm>
          <a:prstGeom prst="rect">
            <a:avLst/>
          </a:prstGeom>
        </p:spPr>
      </p:pic>
      <p:sp>
        <p:nvSpPr>
          <p:cNvPr id="3" name="Slide Number Placeholder 2">
            <a:extLst>
              <a:ext uri="{FF2B5EF4-FFF2-40B4-BE49-F238E27FC236}">
                <a16:creationId xmlns:a16="http://schemas.microsoft.com/office/drawing/2014/main" id="{DB5DE19C-9145-56D7-47C9-A856A398EEA8}"/>
              </a:ext>
            </a:extLst>
          </p:cNvPr>
          <p:cNvSpPr>
            <a:spLocks noGrp="1"/>
          </p:cNvSpPr>
          <p:nvPr>
            <p:ph type="sldNum" sz="quarter" idx="12"/>
          </p:nvPr>
        </p:nvSpPr>
        <p:spPr/>
        <p:txBody>
          <a:bodyPr/>
          <a:lstStyle/>
          <a:p>
            <a:fld id="{56EB6A26-E255-41DA-B629-B741FA01731F}" type="slidenum">
              <a:rPr lang="en-US" smtClean="0"/>
              <a:t>64</a:t>
            </a:fld>
            <a:endParaRPr lang="en-US"/>
          </a:p>
        </p:txBody>
      </p:sp>
    </p:spTree>
    <p:extLst>
      <p:ext uri="{BB962C8B-B14F-4D97-AF65-F5344CB8AC3E}">
        <p14:creationId xmlns:p14="http://schemas.microsoft.com/office/powerpoint/2010/main" val="783802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B1C66-20C4-C4FC-168F-E72F2F93F565}"/>
              </a:ext>
            </a:extLst>
          </p:cNvPr>
          <p:cNvPicPr>
            <a:picLocks noChangeAspect="1"/>
          </p:cNvPicPr>
          <p:nvPr/>
        </p:nvPicPr>
        <p:blipFill>
          <a:blip r:embed="rId2"/>
          <a:stretch>
            <a:fillRect/>
          </a:stretch>
        </p:blipFill>
        <p:spPr>
          <a:xfrm>
            <a:off x="176212" y="85725"/>
            <a:ext cx="5167313" cy="5105400"/>
          </a:xfrm>
          <a:prstGeom prst="rect">
            <a:avLst/>
          </a:prstGeom>
        </p:spPr>
      </p:pic>
      <p:pic>
        <p:nvPicPr>
          <p:cNvPr id="5" name="Picture 4">
            <a:extLst>
              <a:ext uri="{FF2B5EF4-FFF2-40B4-BE49-F238E27FC236}">
                <a16:creationId xmlns:a16="http://schemas.microsoft.com/office/drawing/2014/main" id="{F6DDD551-A503-2392-193B-1E537D3A385B}"/>
              </a:ext>
            </a:extLst>
          </p:cNvPr>
          <p:cNvPicPr>
            <a:picLocks noChangeAspect="1"/>
          </p:cNvPicPr>
          <p:nvPr/>
        </p:nvPicPr>
        <p:blipFill>
          <a:blip r:embed="rId3"/>
          <a:stretch>
            <a:fillRect/>
          </a:stretch>
        </p:blipFill>
        <p:spPr>
          <a:xfrm>
            <a:off x="4781550" y="0"/>
            <a:ext cx="3352800" cy="6677025"/>
          </a:xfrm>
          <a:prstGeom prst="rect">
            <a:avLst/>
          </a:prstGeom>
        </p:spPr>
      </p:pic>
      <p:sp>
        <p:nvSpPr>
          <p:cNvPr id="2" name="Slide Number Placeholder 1">
            <a:extLst>
              <a:ext uri="{FF2B5EF4-FFF2-40B4-BE49-F238E27FC236}">
                <a16:creationId xmlns:a16="http://schemas.microsoft.com/office/drawing/2014/main" id="{B6000591-3A0F-F9E8-FE45-0EFD729BADA3}"/>
              </a:ext>
            </a:extLst>
          </p:cNvPr>
          <p:cNvSpPr>
            <a:spLocks noGrp="1"/>
          </p:cNvSpPr>
          <p:nvPr>
            <p:ph type="sldNum" sz="quarter" idx="12"/>
          </p:nvPr>
        </p:nvSpPr>
        <p:spPr/>
        <p:txBody>
          <a:bodyPr/>
          <a:lstStyle/>
          <a:p>
            <a:fld id="{56EB6A26-E255-41DA-B629-B741FA01731F}" type="slidenum">
              <a:rPr lang="en-US" smtClean="0"/>
              <a:t>65</a:t>
            </a:fld>
            <a:endParaRPr lang="en-US"/>
          </a:p>
        </p:txBody>
      </p:sp>
    </p:spTree>
    <p:extLst>
      <p:ext uri="{BB962C8B-B14F-4D97-AF65-F5344CB8AC3E}">
        <p14:creationId xmlns:p14="http://schemas.microsoft.com/office/powerpoint/2010/main" val="13821847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63B14-9EFF-E2BE-BAC0-6D491D13644B}"/>
              </a:ext>
            </a:extLst>
          </p:cNvPr>
          <p:cNvPicPr>
            <a:picLocks noChangeAspect="1"/>
          </p:cNvPicPr>
          <p:nvPr/>
        </p:nvPicPr>
        <p:blipFill>
          <a:blip r:embed="rId2"/>
          <a:stretch>
            <a:fillRect/>
          </a:stretch>
        </p:blipFill>
        <p:spPr>
          <a:xfrm>
            <a:off x="884670" y="238125"/>
            <a:ext cx="8373631" cy="4781550"/>
          </a:xfrm>
          <a:prstGeom prst="rect">
            <a:avLst/>
          </a:prstGeom>
        </p:spPr>
      </p:pic>
      <p:sp>
        <p:nvSpPr>
          <p:cNvPr id="3" name="Slide Number Placeholder 2">
            <a:extLst>
              <a:ext uri="{FF2B5EF4-FFF2-40B4-BE49-F238E27FC236}">
                <a16:creationId xmlns:a16="http://schemas.microsoft.com/office/drawing/2014/main" id="{B0745A40-6DF1-DBFB-0E16-FF43FD18918A}"/>
              </a:ext>
            </a:extLst>
          </p:cNvPr>
          <p:cNvSpPr>
            <a:spLocks noGrp="1"/>
          </p:cNvSpPr>
          <p:nvPr>
            <p:ph type="sldNum" sz="quarter" idx="12"/>
          </p:nvPr>
        </p:nvSpPr>
        <p:spPr/>
        <p:txBody>
          <a:bodyPr/>
          <a:lstStyle/>
          <a:p>
            <a:fld id="{56EB6A26-E255-41DA-B629-B741FA01731F}" type="slidenum">
              <a:rPr lang="en-US" smtClean="0"/>
              <a:t>66</a:t>
            </a:fld>
            <a:endParaRPr lang="en-US"/>
          </a:p>
        </p:txBody>
      </p:sp>
    </p:spTree>
    <p:extLst>
      <p:ext uri="{BB962C8B-B14F-4D97-AF65-F5344CB8AC3E}">
        <p14:creationId xmlns:p14="http://schemas.microsoft.com/office/powerpoint/2010/main" val="3227227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B97CA-4AAE-B3DE-EF7E-7DE3520C20EF}"/>
              </a:ext>
            </a:extLst>
          </p:cNvPr>
          <p:cNvPicPr>
            <a:picLocks noChangeAspect="1"/>
          </p:cNvPicPr>
          <p:nvPr/>
        </p:nvPicPr>
        <p:blipFill>
          <a:blip r:embed="rId2"/>
          <a:stretch>
            <a:fillRect/>
          </a:stretch>
        </p:blipFill>
        <p:spPr>
          <a:xfrm>
            <a:off x="624827" y="457200"/>
            <a:ext cx="10942345" cy="4152900"/>
          </a:xfrm>
          <a:prstGeom prst="rect">
            <a:avLst/>
          </a:prstGeom>
        </p:spPr>
      </p:pic>
      <p:sp>
        <p:nvSpPr>
          <p:cNvPr id="2" name="Slide Number Placeholder 1">
            <a:extLst>
              <a:ext uri="{FF2B5EF4-FFF2-40B4-BE49-F238E27FC236}">
                <a16:creationId xmlns:a16="http://schemas.microsoft.com/office/drawing/2014/main" id="{B5C21B1B-24A0-55BA-F0CF-28483C422534}"/>
              </a:ext>
            </a:extLst>
          </p:cNvPr>
          <p:cNvSpPr>
            <a:spLocks noGrp="1"/>
          </p:cNvSpPr>
          <p:nvPr>
            <p:ph type="sldNum" sz="quarter" idx="12"/>
          </p:nvPr>
        </p:nvSpPr>
        <p:spPr/>
        <p:txBody>
          <a:bodyPr/>
          <a:lstStyle/>
          <a:p>
            <a:fld id="{56EB6A26-E255-41DA-B629-B741FA01731F}" type="slidenum">
              <a:rPr lang="en-US" smtClean="0"/>
              <a:t>67</a:t>
            </a:fld>
            <a:endParaRPr lang="en-US"/>
          </a:p>
        </p:txBody>
      </p:sp>
    </p:spTree>
    <p:extLst>
      <p:ext uri="{BB962C8B-B14F-4D97-AF65-F5344CB8AC3E}">
        <p14:creationId xmlns:p14="http://schemas.microsoft.com/office/powerpoint/2010/main" val="23193799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56B49-4F4F-6741-4FD3-6F152E0A76C0}"/>
              </a:ext>
            </a:extLst>
          </p:cNvPr>
          <p:cNvPicPr>
            <a:picLocks noChangeAspect="1"/>
          </p:cNvPicPr>
          <p:nvPr/>
        </p:nvPicPr>
        <p:blipFill>
          <a:blip r:embed="rId2"/>
          <a:stretch>
            <a:fillRect/>
          </a:stretch>
        </p:blipFill>
        <p:spPr>
          <a:xfrm>
            <a:off x="76200" y="119062"/>
            <a:ext cx="7581900" cy="6048375"/>
          </a:xfrm>
          <a:prstGeom prst="rect">
            <a:avLst/>
          </a:prstGeom>
        </p:spPr>
      </p:pic>
      <p:sp>
        <p:nvSpPr>
          <p:cNvPr id="2" name="Slide Number Placeholder 1">
            <a:extLst>
              <a:ext uri="{FF2B5EF4-FFF2-40B4-BE49-F238E27FC236}">
                <a16:creationId xmlns:a16="http://schemas.microsoft.com/office/drawing/2014/main" id="{C1BEFC48-0079-7164-5241-0B7FA28D23C7}"/>
              </a:ext>
            </a:extLst>
          </p:cNvPr>
          <p:cNvSpPr>
            <a:spLocks noGrp="1"/>
          </p:cNvSpPr>
          <p:nvPr>
            <p:ph type="sldNum" sz="quarter" idx="12"/>
          </p:nvPr>
        </p:nvSpPr>
        <p:spPr/>
        <p:txBody>
          <a:bodyPr/>
          <a:lstStyle/>
          <a:p>
            <a:fld id="{56EB6A26-E255-41DA-B629-B741FA01731F}" type="slidenum">
              <a:rPr lang="en-US" smtClean="0"/>
              <a:t>68</a:t>
            </a:fld>
            <a:endParaRPr lang="en-US"/>
          </a:p>
        </p:txBody>
      </p:sp>
    </p:spTree>
    <p:extLst>
      <p:ext uri="{BB962C8B-B14F-4D97-AF65-F5344CB8AC3E}">
        <p14:creationId xmlns:p14="http://schemas.microsoft.com/office/powerpoint/2010/main" val="1799862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D6C84-3433-246B-97A0-0651A4FD1F80}"/>
              </a:ext>
            </a:extLst>
          </p:cNvPr>
          <p:cNvPicPr>
            <a:picLocks noChangeAspect="1"/>
          </p:cNvPicPr>
          <p:nvPr/>
        </p:nvPicPr>
        <p:blipFill>
          <a:blip r:embed="rId2"/>
          <a:stretch>
            <a:fillRect/>
          </a:stretch>
        </p:blipFill>
        <p:spPr>
          <a:xfrm>
            <a:off x="240227" y="0"/>
            <a:ext cx="6398698" cy="6858000"/>
          </a:xfrm>
          <a:prstGeom prst="rect">
            <a:avLst/>
          </a:prstGeom>
        </p:spPr>
      </p:pic>
      <p:pic>
        <p:nvPicPr>
          <p:cNvPr id="7" name="Picture 6">
            <a:extLst>
              <a:ext uri="{FF2B5EF4-FFF2-40B4-BE49-F238E27FC236}">
                <a16:creationId xmlns:a16="http://schemas.microsoft.com/office/drawing/2014/main" id="{5A1AD359-F3AC-0BF0-140D-E7414F704040}"/>
              </a:ext>
            </a:extLst>
          </p:cNvPr>
          <p:cNvPicPr>
            <a:picLocks noChangeAspect="1"/>
          </p:cNvPicPr>
          <p:nvPr/>
        </p:nvPicPr>
        <p:blipFill>
          <a:blip r:embed="rId3"/>
          <a:stretch>
            <a:fillRect/>
          </a:stretch>
        </p:blipFill>
        <p:spPr>
          <a:xfrm>
            <a:off x="3624262" y="1028700"/>
            <a:ext cx="7000875" cy="3981450"/>
          </a:xfrm>
          <a:prstGeom prst="rect">
            <a:avLst/>
          </a:prstGeom>
        </p:spPr>
      </p:pic>
      <p:sp>
        <p:nvSpPr>
          <p:cNvPr id="2" name="Slide Number Placeholder 1">
            <a:extLst>
              <a:ext uri="{FF2B5EF4-FFF2-40B4-BE49-F238E27FC236}">
                <a16:creationId xmlns:a16="http://schemas.microsoft.com/office/drawing/2014/main" id="{A1BB3C2A-C51B-A8C1-3102-C8C1EA2AE6AD}"/>
              </a:ext>
            </a:extLst>
          </p:cNvPr>
          <p:cNvSpPr>
            <a:spLocks noGrp="1"/>
          </p:cNvSpPr>
          <p:nvPr>
            <p:ph type="sldNum" sz="quarter" idx="12"/>
          </p:nvPr>
        </p:nvSpPr>
        <p:spPr/>
        <p:txBody>
          <a:bodyPr/>
          <a:lstStyle/>
          <a:p>
            <a:fld id="{56EB6A26-E255-41DA-B629-B741FA01731F}" type="slidenum">
              <a:rPr lang="en-US" smtClean="0"/>
              <a:t>69</a:t>
            </a:fld>
            <a:endParaRPr lang="en-US"/>
          </a:p>
        </p:txBody>
      </p:sp>
    </p:spTree>
    <p:extLst>
      <p:ext uri="{BB962C8B-B14F-4D97-AF65-F5344CB8AC3E}">
        <p14:creationId xmlns:p14="http://schemas.microsoft.com/office/powerpoint/2010/main" val="286809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B389-0DBB-8160-2C41-02CB205869A0}"/>
              </a:ext>
            </a:extLst>
          </p:cNvPr>
          <p:cNvSpPr>
            <a:spLocks noGrp="1"/>
          </p:cNvSpPr>
          <p:nvPr>
            <p:ph type="title"/>
          </p:nvPr>
        </p:nvSpPr>
        <p:spPr/>
        <p:txBody>
          <a:bodyPr>
            <a:normAutofit/>
          </a:bodyPr>
          <a:lstStyle/>
          <a:p>
            <a:r>
              <a:rPr lang="en-US" dirty="0"/>
              <a:t>Why JavaScript is called client-side scripting language?</a:t>
            </a:r>
          </a:p>
        </p:txBody>
      </p:sp>
      <p:sp>
        <p:nvSpPr>
          <p:cNvPr id="3" name="Content Placeholder 2">
            <a:extLst>
              <a:ext uri="{FF2B5EF4-FFF2-40B4-BE49-F238E27FC236}">
                <a16:creationId xmlns:a16="http://schemas.microsoft.com/office/drawing/2014/main" id="{AC0751EB-39F4-A0EB-8751-69FC324C70C2}"/>
              </a:ext>
            </a:extLst>
          </p:cNvPr>
          <p:cNvSpPr>
            <a:spLocks noGrp="1"/>
          </p:cNvSpPr>
          <p:nvPr>
            <p:ph idx="1"/>
          </p:nvPr>
        </p:nvSpPr>
        <p:spPr/>
        <p:txBody>
          <a:bodyPr>
            <a:normAutofit/>
          </a:bodyPr>
          <a:lstStyle/>
          <a:p>
            <a:r>
              <a:rPr lang="en-US" dirty="0"/>
              <a:t>JavaScript is called client-side scripting language because it runs in web browsers for interactions with users and web browsers usually run on the client. </a:t>
            </a:r>
          </a:p>
          <a:p>
            <a:r>
              <a:rPr lang="en-US" dirty="0"/>
              <a:t>For example JavaScript can be used to make HTML/XHTML documents respond to user inputs such as mouse clicks, keyboard use, etc.</a:t>
            </a:r>
          </a:p>
          <a:p>
            <a:r>
              <a:rPr lang="en-US" dirty="0"/>
              <a:t>Other examples of client-side scripting languages are: Microsoft VBScript, Java Applets, Adobe Flex, </a:t>
            </a:r>
            <a:r>
              <a:rPr lang="en-US" dirty="0" err="1"/>
              <a:t>etc</a:t>
            </a:r>
            <a:endParaRPr lang="en-US" dirty="0"/>
          </a:p>
        </p:txBody>
      </p:sp>
      <p:sp>
        <p:nvSpPr>
          <p:cNvPr id="4" name="Slide Number Placeholder 3">
            <a:extLst>
              <a:ext uri="{FF2B5EF4-FFF2-40B4-BE49-F238E27FC236}">
                <a16:creationId xmlns:a16="http://schemas.microsoft.com/office/drawing/2014/main" id="{BD1B13B7-A62E-A069-A690-92AD80EBB2F4}"/>
              </a:ext>
            </a:extLst>
          </p:cNvPr>
          <p:cNvSpPr>
            <a:spLocks noGrp="1"/>
          </p:cNvSpPr>
          <p:nvPr>
            <p:ph type="sldNum" sz="quarter" idx="12"/>
          </p:nvPr>
        </p:nvSpPr>
        <p:spPr/>
        <p:txBody>
          <a:bodyPr/>
          <a:lstStyle/>
          <a:p>
            <a:fld id="{56EB6A26-E255-41DA-B629-B741FA01731F}" type="slidenum">
              <a:rPr lang="en-US" smtClean="0"/>
              <a:t>7</a:t>
            </a:fld>
            <a:endParaRPr lang="en-US"/>
          </a:p>
        </p:txBody>
      </p:sp>
    </p:spTree>
    <p:extLst>
      <p:ext uri="{BB962C8B-B14F-4D97-AF65-F5344CB8AC3E}">
        <p14:creationId xmlns:p14="http://schemas.microsoft.com/office/powerpoint/2010/main" val="39589056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08A858-FA24-90AB-E344-83AC98F94639}"/>
              </a:ext>
            </a:extLst>
          </p:cNvPr>
          <p:cNvPicPr>
            <a:picLocks noChangeAspect="1"/>
          </p:cNvPicPr>
          <p:nvPr/>
        </p:nvPicPr>
        <p:blipFill>
          <a:blip r:embed="rId2"/>
          <a:stretch>
            <a:fillRect/>
          </a:stretch>
        </p:blipFill>
        <p:spPr>
          <a:xfrm>
            <a:off x="447675" y="419100"/>
            <a:ext cx="7620000" cy="3162300"/>
          </a:xfrm>
          <a:prstGeom prst="rect">
            <a:avLst/>
          </a:prstGeom>
        </p:spPr>
      </p:pic>
      <p:sp>
        <p:nvSpPr>
          <p:cNvPr id="2" name="Slide Number Placeholder 1">
            <a:extLst>
              <a:ext uri="{FF2B5EF4-FFF2-40B4-BE49-F238E27FC236}">
                <a16:creationId xmlns:a16="http://schemas.microsoft.com/office/drawing/2014/main" id="{18276F2B-67E1-90D0-9780-A531406D982B}"/>
              </a:ext>
            </a:extLst>
          </p:cNvPr>
          <p:cNvSpPr>
            <a:spLocks noGrp="1"/>
          </p:cNvSpPr>
          <p:nvPr>
            <p:ph type="sldNum" sz="quarter" idx="12"/>
          </p:nvPr>
        </p:nvSpPr>
        <p:spPr/>
        <p:txBody>
          <a:bodyPr/>
          <a:lstStyle/>
          <a:p>
            <a:fld id="{56EB6A26-E255-41DA-B629-B741FA01731F}" type="slidenum">
              <a:rPr lang="en-US" smtClean="0"/>
              <a:t>70</a:t>
            </a:fld>
            <a:endParaRPr lang="en-US"/>
          </a:p>
        </p:txBody>
      </p:sp>
    </p:spTree>
    <p:extLst>
      <p:ext uri="{BB962C8B-B14F-4D97-AF65-F5344CB8AC3E}">
        <p14:creationId xmlns:p14="http://schemas.microsoft.com/office/powerpoint/2010/main" val="890509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504655-51C2-468E-B9C4-8B5227839ED8}"/>
              </a:ext>
            </a:extLst>
          </p:cNvPr>
          <p:cNvPicPr>
            <a:picLocks noChangeAspect="1"/>
          </p:cNvPicPr>
          <p:nvPr/>
        </p:nvPicPr>
        <p:blipFill>
          <a:blip r:embed="rId2"/>
          <a:stretch>
            <a:fillRect/>
          </a:stretch>
        </p:blipFill>
        <p:spPr>
          <a:xfrm>
            <a:off x="0" y="-133350"/>
            <a:ext cx="6706162" cy="6858000"/>
          </a:xfrm>
          <a:prstGeom prst="rect">
            <a:avLst/>
          </a:prstGeom>
        </p:spPr>
      </p:pic>
      <p:pic>
        <p:nvPicPr>
          <p:cNvPr id="5" name="Picture 4">
            <a:extLst>
              <a:ext uri="{FF2B5EF4-FFF2-40B4-BE49-F238E27FC236}">
                <a16:creationId xmlns:a16="http://schemas.microsoft.com/office/drawing/2014/main" id="{02E81E91-4116-AC74-D61A-9B609ED560B2}"/>
              </a:ext>
            </a:extLst>
          </p:cNvPr>
          <p:cNvPicPr>
            <a:picLocks noChangeAspect="1"/>
          </p:cNvPicPr>
          <p:nvPr/>
        </p:nvPicPr>
        <p:blipFill>
          <a:blip r:embed="rId3"/>
          <a:stretch>
            <a:fillRect/>
          </a:stretch>
        </p:blipFill>
        <p:spPr>
          <a:xfrm>
            <a:off x="6610631" y="504825"/>
            <a:ext cx="5200369" cy="5581650"/>
          </a:xfrm>
          <a:prstGeom prst="rect">
            <a:avLst/>
          </a:prstGeom>
        </p:spPr>
      </p:pic>
      <p:sp>
        <p:nvSpPr>
          <p:cNvPr id="2" name="Slide Number Placeholder 1">
            <a:extLst>
              <a:ext uri="{FF2B5EF4-FFF2-40B4-BE49-F238E27FC236}">
                <a16:creationId xmlns:a16="http://schemas.microsoft.com/office/drawing/2014/main" id="{4ABED553-67FB-15A1-CD71-FDF90D485A65}"/>
              </a:ext>
            </a:extLst>
          </p:cNvPr>
          <p:cNvSpPr>
            <a:spLocks noGrp="1"/>
          </p:cNvSpPr>
          <p:nvPr>
            <p:ph type="sldNum" sz="quarter" idx="12"/>
          </p:nvPr>
        </p:nvSpPr>
        <p:spPr/>
        <p:txBody>
          <a:bodyPr/>
          <a:lstStyle/>
          <a:p>
            <a:fld id="{56EB6A26-E255-41DA-B629-B741FA01731F}" type="slidenum">
              <a:rPr lang="en-US" smtClean="0"/>
              <a:t>71</a:t>
            </a:fld>
            <a:endParaRPr lang="en-US"/>
          </a:p>
        </p:txBody>
      </p:sp>
    </p:spTree>
    <p:extLst>
      <p:ext uri="{BB962C8B-B14F-4D97-AF65-F5344CB8AC3E}">
        <p14:creationId xmlns:p14="http://schemas.microsoft.com/office/powerpoint/2010/main" val="3098155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DBDAB-BC7D-E24F-7188-9582C5CE4A09}"/>
              </a:ext>
            </a:extLst>
          </p:cNvPr>
          <p:cNvPicPr>
            <a:picLocks noChangeAspect="1"/>
          </p:cNvPicPr>
          <p:nvPr/>
        </p:nvPicPr>
        <p:blipFill>
          <a:blip r:embed="rId2"/>
          <a:stretch>
            <a:fillRect/>
          </a:stretch>
        </p:blipFill>
        <p:spPr>
          <a:xfrm>
            <a:off x="190500" y="166687"/>
            <a:ext cx="6162675" cy="5419725"/>
          </a:xfrm>
          <a:prstGeom prst="rect">
            <a:avLst/>
          </a:prstGeom>
        </p:spPr>
      </p:pic>
      <p:pic>
        <p:nvPicPr>
          <p:cNvPr id="5" name="Picture 4">
            <a:extLst>
              <a:ext uri="{FF2B5EF4-FFF2-40B4-BE49-F238E27FC236}">
                <a16:creationId xmlns:a16="http://schemas.microsoft.com/office/drawing/2014/main" id="{976788B8-5198-BBC8-9E9A-01053DD60970}"/>
              </a:ext>
            </a:extLst>
          </p:cNvPr>
          <p:cNvPicPr>
            <a:picLocks noChangeAspect="1"/>
          </p:cNvPicPr>
          <p:nvPr/>
        </p:nvPicPr>
        <p:blipFill>
          <a:blip r:embed="rId3"/>
          <a:stretch>
            <a:fillRect/>
          </a:stretch>
        </p:blipFill>
        <p:spPr>
          <a:xfrm>
            <a:off x="5407544" y="0"/>
            <a:ext cx="6784456" cy="6858000"/>
          </a:xfrm>
          <a:prstGeom prst="rect">
            <a:avLst/>
          </a:prstGeom>
        </p:spPr>
      </p:pic>
      <p:sp>
        <p:nvSpPr>
          <p:cNvPr id="2" name="Slide Number Placeholder 1">
            <a:extLst>
              <a:ext uri="{FF2B5EF4-FFF2-40B4-BE49-F238E27FC236}">
                <a16:creationId xmlns:a16="http://schemas.microsoft.com/office/drawing/2014/main" id="{66AB02D1-C78B-DEF6-5EFC-1AA9B63826B7}"/>
              </a:ext>
            </a:extLst>
          </p:cNvPr>
          <p:cNvSpPr>
            <a:spLocks noGrp="1"/>
          </p:cNvSpPr>
          <p:nvPr>
            <p:ph type="sldNum" sz="quarter" idx="12"/>
          </p:nvPr>
        </p:nvSpPr>
        <p:spPr/>
        <p:txBody>
          <a:bodyPr/>
          <a:lstStyle/>
          <a:p>
            <a:fld id="{56EB6A26-E255-41DA-B629-B741FA01731F}" type="slidenum">
              <a:rPr lang="en-US" smtClean="0"/>
              <a:t>72</a:t>
            </a:fld>
            <a:endParaRPr lang="en-US"/>
          </a:p>
        </p:txBody>
      </p:sp>
    </p:spTree>
    <p:extLst>
      <p:ext uri="{BB962C8B-B14F-4D97-AF65-F5344CB8AC3E}">
        <p14:creationId xmlns:p14="http://schemas.microsoft.com/office/powerpoint/2010/main" val="14733673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72B96-EB18-C619-F048-D56592740FBA}"/>
              </a:ext>
            </a:extLst>
          </p:cNvPr>
          <p:cNvPicPr>
            <a:picLocks noChangeAspect="1"/>
          </p:cNvPicPr>
          <p:nvPr/>
        </p:nvPicPr>
        <p:blipFill>
          <a:blip r:embed="rId2"/>
          <a:stretch>
            <a:fillRect/>
          </a:stretch>
        </p:blipFill>
        <p:spPr>
          <a:xfrm>
            <a:off x="442912" y="447675"/>
            <a:ext cx="7324725" cy="2266950"/>
          </a:xfrm>
          <a:prstGeom prst="rect">
            <a:avLst/>
          </a:prstGeom>
        </p:spPr>
      </p:pic>
      <p:sp>
        <p:nvSpPr>
          <p:cNvPr id="2" name="Slide Number Placeholder 1">
            <a:extLst>
              <a:ext uri="{FF2B5EF4-FFF2-40B4-BE49-F238E27FC236}">
                <a16:creationId xmlns:a16="http://schemas.microsoft.com/office/drawing/2014/main" id="{1275296D-F75A-92BA-B47A-5469F2648F08}"/>
              </a:ext>
            </a:extLst>
          </p:cNvPr>
          <p:cNvSpPr>
            <a:spLocks noGrp="1"/>
          </p:cNvSpPr>
          <p:nvPr>
            <p:ph type="sldNum" sz="quarter" idx="12"/>
          </p:nvPr>
        </p:nvSpPr>
        <p:spPr/>
        <p:txBody>
          <a:bodyPr/>
          <a:lstStyle/>
          <a:p>
            <a:fld id="{56EB6A26-E255-41DA-B629-B741FA01731F}" type="slidenum">
              <a:rPr lang="en-US" smtClean="0"/>
              <a:t>73</a:t>
            </a:fld>
            <a:endParaRPr lang="en-US"/>
          </a:p>
        </p:txBody>
      </p:sp>
    </p:spTree>
    <p:extLst>
      <p:ext uri="{BB962C8B-B14F-4D97-AF65-F5344CB8AC3E}">
        <p14:creationId xmlns:p14="http://schemas.microsoft.com/office/powerpoint/2010/main" val="381259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0DD2F-5260-9A99-23F2-7A0687BA5B9E}"/>
              </a:ext>
            </a:extLst>
          </p:cNvPr>
          <p:cNvPicPr>
            <a:picLocks noChangeAspect="1"/>
          </p:cNvPicPr>
          <p:nvPr/>
        </p:nvPicPr>
        <p:blipFill>
          <a:blip r:embed="rId2"/>
          <a:stretch>
            <a:fillRect/>
          </a:stretch>
        </p:blipFill>
        <p:spPr>
          <a:xfrm>
            <a:off x="0" y="-114300"/>
            <a:ext cx="6234545" cy="6858000"/>
          </a:xfrm>
          <a:prstGeom prst="rect">
            <a:avLst/>
          </a:prstGeom>
        </p:spPr>
      </p:pic>
      <p:pic>
        <p:nvPicPr>
          <p:cNvPr id="5" name="Picture 4">
            <a:extLst>
              <a:ext uri="{FF2B5EF4-FFF2-40B4-BE49-F238E27FC236}">
                <a16:creationId xmlns:a16="http://schemas.microsoft.com/office/drawing/2014/main" id="{C0F7D583-F31C-8A92-E045-52AE6277ED52}"/>
              </a:ext>
            </a:extLst>
          </p:cNvPr>
          <p:cNvPicPr>
            <a:picLocks noChangeAspect="1"/>
          </p:cNvPicPr>
          <p:nvPr/>
        </p:nvPicPr>
        <p:blipFill>
          <a:blip r:embed="rId3"/>
          <a:stretch>
            <a:fillRect/>
          </a:stretch>
        </p:blipFill>
        <p:spPr>
          <a:xfrm>
            <a:off x="6234545" y="1333500"/>
            <a:ext cx="5935186" cy="2333625"/>
          </a:xfrm>
          <a:prstGeom prst="rect">
            <a:avLst/>
          </a:prstGeom>
        </p:spPr>
      </p:pic>
      <p:sp>
        <p:nvSpPr>
          <p:cNvPr id="2" name="Slide Number Placeholder 1">
            <a:extLst>
              <a:ext uri="{FF2B5EF4-FFF2-40B4-BE49-F238E27FC236}">
                <a16:creationId xmlns:a16="http://schemas.microsoft.com/office/drawing/2014/main" id="{8C1595D8-E5D5-9D18-3BD1-BC2A297C40E8}"/>
              </a:ext>
            </a:extLst>
          </p:cNvPr>
          <p:cNvSpPr>
            <a:spLocks noGrp="1"/>
          </p:cNvSpPr>
          <p:nvPr>
            <p:ph type="sldNum" sz="quarter" idx="12"/>
          </p:nvPr>
        </p:nvSpPr>
        <p:spPr/>
        <p:txBody>
          <a:bodyPr/>
          <a:lstStyle/>
          <a:p>
            <a:fld id="{56EB6A26-E255-41DA-B629-B741FA01731F}" type="slidenum">
              <a:rPr lang="en-US" smtClean="0"/>
              <a:t>74</a:t>
            </a:fld>
            <a:endParaRPr lang="en-US"/>
          </a:p>
        </p:txBody>
      </p:sp>
    </p:spTree>
    <p:extLst>
      <p:ext uri="{BB962C8B-B14F-4D97-AF65-F5344CB8AC3E}">
        <p14:creationId xmlns:p14="http://schemas.microsoft.com/office/powerpoint/2010/main" val="241257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98274A-CE84-04C1-082D-C2CB4F87F9B5}"/>
              </a:ext>
            </a:extLst>
          </p:cNvPr>
          <p:cNvPicPr>
            <a:picLocks noChangeAspect="1"/>
          </p:cNvPicPr>
          <p:nvPr/>
        </p:nvPicPr>
        <p:blipFill>
          <a:blip r:embed="rId2"/>
          <a:stretch>
            <a:fillRect/>
          </a:stretch>
        </p:blipFill>
        <p:spPr>
          <a:xfrm>
            <a:off x="366803" y="-66675"/>
            <a:ext cx="5729197" cy="6858000"/>
          </a:xfrm>
          <a:prstGeom prst="rect">
            <a:avLst/>
          </a:prstGeom>
        </p:spPr>
      </p:pic>
      <p:pic>
        <p:nvPicPr>
          <p:cNvPr id="5" name="Picture 4">
            <a:extLst>
              <a:ext uri="{FF2B5EF4-FFF2-40B4-BE49-F238E27FC236}">
                <a16:creationId xmlns:a16="http://schemas.microsoft.com/office/drawing/2014/main" id="{F326097A-48FC-792B-47D6-5C039DFCC949}"/>
              </a:ext>
            </a:extLst>
          </p:cNvPr>
          <p:cNvPicPr>
            <a:picLocks noChangeAspect="1"/>
          </p:cNvPicPr>
          <p:nvPr/>
        </p:nvPicPr>
        <p:blipFill>
          <a:blip r:embed="rId3"/>
          <a:stretch>
            <a:fillRect/>
          </a:stretch>
        </p:blipFill>
        <p:spPr>
          <a:xfrm>
            <a:off x="5583606" y="0"/>
            <a:ext cx="6092087" cy="6858000"/>
          </a:xfrm>
          <a:prstGeom prst="rect">
            <a:avLst/>
          </a:prstGeom>
        </p:spPr>
      </p:pic>
      <p:sp>
        <p:nvSpPr>
          <p:cNvPr id="2" name="Slide Number Placeholder 1">
            <a:extLst>
              <a:ext uri="{FF2B5EF4-FFF2-40B4-BE49-F238E27FC236}">
                <a16:creationId xmlns:a16="http://schemas.microsoft.com/office/drawing/2014/main" id="{93F25C9E-DDB0-DD54-141C-C3A8EDEEB53E}"/>
              </a:ext>
            </a:extLst>
          </p:cNvPr>
          <p:cNvSpPr>
            <a:spLocks noGrp="1"/>
          </p:cNvSpPr>
          <p:nvPr>
            <p:ph type="sldNum" sz="quarter" idx="12"/>
          </p:nvPr>
        </p:nvSpPr>
        <p:spPr/>
        <p:txBody>
          <a:bodyPr/>
          <a:lstStyle/>
          <a:p>
            <a:fld id="{56EB6A26-E255-41DA-B629-B741FA01731F}" type="slidenum">
              <a:rPr lang="en-US" smtClean="0"/>
              <a:t>75</a:t>
            </a:fld>
            <a:endParaRPr lang="en-US"/>
          </a:p>
        </p:txBody>
      </p:sp>
    </p:spTree>
    <p:extLst>
      <p:ext uri="{BB962C8B-B14F-4D97-AF65-F5344CB8AC3E}">
        <p14:creationId xmlns:p14="http://schemas.microsoft.com/office/powerpoint/2010/main" val="1757089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FF571-3BEE-8EFC-06F1-23559A3CCD24}"/>
              </a:ext>
            </a:extLst>
          </p:cNvPr>
          <p:cNvPicPr>
            <a:picLocks noChangeAspect="1"/>
          </p:cNvPicPr>
          <p:nvPr/>
        </p:nvPicPr>
        <p:blipFill>
          <a:blip r:embed="rId2"/>
          <a:stretch>
            <a:fillRect/>
          </a:stretch>
        </p:blipFill>
        <p:spPr>
          <a:xfrm>
            <a:off x="0" y="166687"/>
            <a:ext cx="5795962" cy="3425579"/>
          </a:xfrm>
          <a:prstGeom prst="rect">
            <a:avLst/>
          </a:prstGeom>
        </p:spPr>
      </p:pic>
      <p:pic>
        <p:nvPicPr>
          <p:cNvPr id="5" name="Picture 4">
            <a:extLst>
              <a:ext uri="{FF2B5EF4-FFF2-40B4-BE49-F238E27FC236}">
                <a16:creationId xmlns:a16="http://schemas.microsoft.com/office/drawing/2014/main" id="{5A765ADE-4DF2-CC76-7260-6A4162E91A8B}"/>
              </a:ext>
            </a:extLst>
          </p:cNvPr>
          <p:cNvPicPr>
            <a:picLocks noChangeAspect="1"/>
          </p:cNvPicPr>
          <p:nvPr/>
        </p:nvPicPr>
        <p:blipFill>
          <a:blip r:embed="rId3"/>
          <a:stretch>
            <a:fillRect/>
          </a:stretch>
        </p:blipFill>
        <p:spPr>
          <a:xfrm>
            <a:off x="5795962" y="166687"/>
            <a:ext cx="6310313" cy="5867400"/>
          </a:xfrm>
          <a:prstGeom prst="rect">
            <a:avLst/>
          </a:prstGeom>
        </p:spPr>
      </p:pic>
      <p:pic>
        <p:nvPicPr>
          <p:cNvPr id="7" name="Picture 6">
            <a:extLst>
              <a:ext uri="{FF2B5EF4-FFF2-40B4-BE49-F238E27FC236}">
                <a16:creationId xmlns:a16="http://schemas.microsoft.com/office/drawing/2014/main" id="{EC682A22-D3A5-622B-C49D-A69C013D09A2}"/>
              </a:ext>
            </a:extLst>
          </p:cNvPr>
          <p:cNvPicPr>
            <a:picLocks noChangeAspect="1"/>
          </p:cNvPicPr>
          <p:nvPr/>
        </p:nvPicPr>
        <p:blipFill>
          <a:blip r:embed="rId4"/>
          <a:stretch>
            <a:fillRect/>
          </a:stretch>
        </p:blipFill>
        <p:spPr>
          <a:xfrm>
            <a:off x="0" y="3592266"/>
            <a:ext cx="5956367" cy="2924175"/>
          </a:xfrm>
          <a:prstGeom prst="rect">
            <a:avLst/>
          </a:prstGeom>
        </p:spPr>
      </p:pic>
      <p:sp>
        <p:nvSpPr>
          <p:cNvPr id="2" name="Slide Number Placeholder 1">
            <a:extLst>
              <a:ext uri="{FF2B5EF4-FFF2-40B4-BE49-F238E27FC236}">
                <a16:creationId xmlns:a16="http://schemas.microsoft.com/office/drawing/2014/main" id="{DC1EFF69-7910-74E5-5606-DCCFD2ABF29B}"/>
              </a:ext>
            </a:extLst>
          </p:cNvPr>
          <p:cNvSpPr>
            <a:spLocks noGrp="1"/>
          </p:cNvSpPr>
          <p:nvPr>
            <p:ph type="sldNum" sz="quarter" idx="12"/>
          </p:nvPr>
        </p:nvSpPr>
        <p:spPr/>
        <p:txBody>
          <a:bodyPr/>
          <a:lstStyle/>
          <a:p>
            <a:fld id="{56EB6A26-E255-41DA-B629-B741FA01731F}" type="slidenum">
              <a:rPr lang="en-US" smtClean="0"/>
              <a:t>76</a:t>
            </a:fld>
            <a:endParaRPr lang="en-US"/>
          </a:p>
        </p:txBody>
      </p:sp>
    </p:spTree>
    <p:extLst>
      <p:ext uri="{BB962C8B-B14F-4D97-AF65-F5344CB8AC3E}">
        <p14:creationId xmlns:p14="http://schemas.microsoft.com/office/powerpoint/2010/main" val="25066658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3468B8-7108-FDD5-D1BA-6FF1394EB351}"/>
              </a:ext>
            </a:extLst>
          </p:cNvPr>
          <p:cNvPicPr>
            <a:picLocks noChangeAspect="1"/>
          </p:cNvPicPr>
          <p:nvPr/>
        </p:nvPicPr>
        <p:blipFill>
          <a:blip r:embed="rId2"/>
          <a:stretch>
            <a:fillRect/>
          </a:stretch>
        </p:blipFill>
        <p:spPr>
          <a:xfrm>
            <a:off x="0" y="-28575"/>
            <a:ext cx="7086600" cy="1847850"/>
          </a:xfrm>
          <a:prstGeom prst="rect">
            <a:avLst/>
          </a:prstGeom>
        </p:spPr>
      </p:pic>
      <p:pic>
        <p:nvPicPr>
          <p:cNvPr id="5" name="Picture 4">
            <a:extLst>
              <a:ext uri="{FF2B5EF4-FFF2-40B4-BE49-F238E27FC236}">
                <a16:creationId xmlns:a16="http://schemas.microsoft.com/office/drawing/2014/main" id="{99D8D722-4F50-6C41-E9F2-66877305F2E3}"/>
              </a:ext>
            </a:extLst>
          </p:cNvPr>
          <p:cNvPicPr>
            <a:picLocks noChangeAspect="1"/>
          </p:cNvPicPr>
          <p:nvPr/>
        </p:nvPicPr>
        <p:blipFill>
          <a:blip r:embed="rId3"/>
          <a:stretch>
            <a:fillRect/>
          </a:stretch>
        </p:blipFill>
        <p:spPr>
          <a:xfrm>
            <a:off x="0" y="1943100"/>
            <a:ext cx="7086600" cy="4834697"/>
          </a:xfrm>
          <a:prstGeom prst="rect">
            <a:avLst/>
          </a:prstGeom>
        </p:spPr>
      </p:pic>
      <p:pic>
        <p:nvPicPr>
          <p:cNvPr id="7" name="Picture 6">
            <a:extLst>
              <a:ext uri="{FF2B5EF4-FFF2-40B4-BE49-F238E27FC236}">
                <a16:creationId xmlns:a16="http://schemas.microsoft.com/office/drawing/2014/main" id="{3A4DED10-A21F-252F-66A0-37D5DE4314D2}"/>
              </a:ext>
            </a:extLst>
          </p:cNvPr>
          <p:cNvPicPr>
            <a:picLocks noChangeAspect="1"/>
          </p:cNvPicPr>
          <p:nvPr/>
        </p:nvPicPr>
        <p:blipFill>
          <a:blip r:embed="rId4"/>
          <a:stretch>
            <a:fillRect/>
          </a:stretch>
        </p:blipFill>
        <p:spPr>
          <a:xfrm>
            <a:off x="7434262" y="4957762"/>
            <a:ext cx="4352925" cy="1647825"/>
          </a:xfrm>
          <a:prstGeom prst="rect">
            <a:avLst/>
          </a:prstGeom>
        </p:spPr>
      </p:pic>
      <p:sp>
        <p:nvSpPr>
          <p:cNvPr id="2" name="Slide Number Placeholder 1">
            <a:extLst>
              <a:ext uri="{FF2B5EF4-FFF2-40B4-BE49-F238E27FC236}">
                <a16:creationId xmlns:a16="http://schemas.microsoft.com/office/drawing/2014/main" id="{4671EB67-9285-DB0E-1BC7-DC9DB38952F4}"/>
              </a:ext>
            </a:extLst>
          </p:cNvPr>
          <p:cNvSpPr>
            <a:spLocks noGrp="1"/>
          </p:cNvSpPr>
          <p:nvPr>
            <p:ph type="sldNum" sz="quarter" idx="12"/>
          </p:nvPr>
        </p:nvSpPr>
        <p:spPr/>
        <p:txBody>
          <a:bodyPr/>
          <a:lstStyle/>
          <a:p>
            <a:fld id="{56EB6A26-E255-41DA-B629-B741FA01731F}" type="slidenum">
              <a:rPr lang="en-US" smtClean="0"/>
              <a:t>77</a:t>
            </a:fld>
            <a:endParaRPr lang="en-US"/>
          </a:p>
        </p:txBody>
      </p:sp>
    </p:spTree>
    <p:extLst>
      <p:ext uri="{BB962C8B-B14F-4D97-AF65-F5344CB8AC3E}">
        <p14:creationId xmlns:p14="http://schemas.microsoft.com/office/powerpoint/2010/main" val="3144748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C71682-0DD5-305F-BF8E-B5377F0F1C98}"/>
              </a:ext>
            </a:extLst>
          </p:cNvPr>
          <p:cNvPicPr>
            <a:picLocks noChangeAspect="1"/>
          </p:cNvPicPr>
          <p:nvPr/>
        </p:nvPicPr>
        <p:blipFill>
          <a:blip r:embed="rId2"/>
          <a:stretch>
            <a:fillRect/>
          </a:stretch>
        </p:blipFill>
        <p:spPr>
          <a:xfrm>
            <a:off x="306998" y="133350"/>
            <a:ext cx="5388390" cy="6162675"/>
          </a:xfrm>
          <a:prstGeom prst="rect">
            <a:avLst/>
          </a:prstGeom>
        </p:spPr>
      </p:pic>
      <p:pic>
        <p:nvPicPr>
          <p:cNvPr id="5" name="Picture 4">
            <a:extLst>
              <a:ext uri="{FF2B5EF4-FFF2-40B4-BE49-F238E27FC236}">
                <a16:creationId xmlns:a16="http://schemas.microsoft.com/office/drawing/2014/main" id="{085C7988-55EB-D79C-E701-A0F79373E17D}"/>
              </a:ext>
            </a:extLst>
          </p:cNvPr>
          <p:cNvPicPr>
            <a:picLocks noChangeAspect="1"/>
          </p:cNvPicPr>
          <p:nvPr/>
        </p:nvPicPr>
        <p:blipFill>
          <a:blip r:embed="rId3"/>
          <a:stretch>
            <a:fillRect/>
          </a:stretch>
        </p:blipFill>
        <p:spPr>
          <a:xfrm>
            <a:off x="6238875" y="442912"/>
            <a:ext cx="2733675" cy="1276350"/>
          </a:xfrm>
          <a:prstGeom prst="rect">
            <a:avLst/>
          </a:prstGeom>
        </p:spPr>
      </p:pic>
      <p:sp>
        <p:nvSpPr>
          <p:cNvPr id="7" name="TextBox 6">
            <a:extLst>
              <a:ext uri="{FF2B5EF4-FFF2-40B4-BE49-F238E27FC236}">
                <a16:creationId xmlns:a16="http://schemas.microsoft.com/office/drawing/2014/main" id="{6DEA4DD9-57CB-E272-C80F-D822D1AE7BAC}"/>
              </a:ext>
            </a:extLst>
          </p:cNvPr>
          <p:cNvSpPr txBox="1"/>
          <p:nvPr/>
        </p:nvSpPr>
        <p:spPr>
          <a:xfrm>
            <a:off x="6496614" y="1819960"/>
            <a:ext cx="6096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a:t>
            </a:r>
            <a:r>
              <a:rPr lang="en-US" b="0" dirty="0" err="1">
                <a:solidFill>
                  <a:srgbClr val="569CD6"/>
                </a:solidFill>
                <a:effectLst/>
                <a:latin typeface="Consolas" panose="020B0609020204030204" pitchFamily="49" charset="0"/>
              </a:rPr>
              <a:t>typeof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DFF1C639-B66A-C18C-27DC-2D41064ED712}"/>
              </a:ext>
            </a:extLst>
          </p:cNvPr>
          <p:cNvPicPr>
            <a:picLocks noChangeAspect="1"/>
          </p:cNvPicPr>
          <p:nvPr/>
        </p:nvPicPr>
        <p:blipFill>
          <a:blip r:embed="rId4"/>
          <a:stretch>
            <a:fillRect/>
          </a:stretch>
        </p:blipFill>
        <p:spPr>
          <a:xfrm>
            <a:off x="6496614" y="2505074"/>
            <a:ext cx="5181600" cy="1419225"/>
          </a:xfrm>
          <a:prstGeom prst="rect">
            <a:avLst/>
          </a:prstGeom>
        </p:spPr>
      </p:pic>
      <p:sp>
        <p:nvSpPr>
          <p:cNvPr id="4" name="TextBox 3">
            <a:extLst>
              <a:ext uri="{FF2B5EF4-FFF2-40B4-BE49-F238E27FC236}">
                <a16:creationId xmlns:a16="http://schemas.microsoft.com/office/drawing/2014/main" id="{F95756E5-E91B-9746-B5AC-F175437D4FBB}"/>
              </a:ext>
            </a:extLst>
          </p:cNvPr>
          <p:cNvSpPr txBox="1"/>
          <p:nvPr/>
        </p:nvSpPr>
        <p:spPr>
          <a:xfrm>
            <a:off x="6662738" y="4172635"/>
            <a:ext cx="6296024"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"simanta kasaju"</a:t>
            </a:r>
            <a:r>
              <a:rPr lang="en-US" b="0" dirty="0">
                <a:solidFill>
                  <a:srgbClr val="D4D4D4"/>
                </a:solidFill>
                <a:effectLst/>
                <a:latin typeface="Consolas" panose="020B0609020204030204" pitchFamily="49" charset="0"/>
              </a:rPr>
              <a:t>;</a:t>
            </a:r>
          </a:p>
          <a:p>
            <a:r>
              <a:rPr lang="en-US" b="0" dirty="0">
                <a:solidFill>
                  <a:srgbClr val="DCDCAA"/>
                </a:solidFill>
                <a:effectLst/>
                <a:latin typeface="Consolas" panose="020B0609020204030204" pitchFamily="49" charset="0"/>
              </a:rPr>
              <a:t>alert</a:t>
            </a:r>
            <a:r>
              <a:rPr lang="en-US" b="0" dirty="0">
                <a:solidFill>
                  <a:srgbClr val="D4D4D4"/>
                </a:solidFill>
                <a:effectLst/>
                <a:latin typeface="Consolas" panose="020B0609020204030204" pitchFamily="49" charset="0"/>
              </a:rPr>
              <a:t>(</a:t>
            </a:r>
            <a:r>
              <a:rPr lang="en-US" b="0" dirty="0" err="1">
                <a:solidFill>
                  <a:srgbClr val="569CD6"/>
                </a:solidFill>
                <a:effectLst/>
                <a:latin typeface="Consolas" panose="020B0609020204030204" pitchFamily="49" charset="0"/>
              </a:rPr>
              <a:t>typeof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6DEF3771-E771-D13C-9E08-CF9F91212E42}"/>
              </a:ext>
            </a:extLst>
          </p:cNvPr>
          <p:cNvPicPr>
            <a:picLocks noChangeAspect="1"/>
          </p:cNvPicPr>
          <p:nvPr/>
        </p:nvPicPr>
        <p:blipFill>
          <a:blip r:embed="rId5"/>
          <a:stretch>
            <a:fillRect/>
          </a:stretch>
        </p:blipFill>
        <p:spPr>
          <a:xfrm>
            <a:off x="5695388" y="5181600"/>
            <a:ext cx="5295900" cy="1543050"/>
          </a:xfrm>
          <a:prstGeom prst="rect">
            <a:avLst/>
          </a:prstGeom>
        </p:spPr>
      </p:pic>
      <p:sp>
        <p:nvSpPr>
          <p:cNvPr id="10" name="Slide Number Placeholder 9">
            <a:extLst>
              <a:ext uri="{FF2B5EF4-FFF2-40B4-BE49-F238E27FC236}">
                <a16:creationId xmlns:a16="http://schemas.microsoft.com/office/drawing/2014/main" id="{02B5C8BC-0214-805A-4A9C-1B2C273F4B92}"/>
              </a:ext>
            </a:extLst>
          </p:cNvPr>
          <p:cNvSpPr>
            <a:spLocks noGrp="1"/>
          </p:cNvSpPr>
          <p:nvPr>
            <p:ph type="sldNum" sz="quarter" idx="12"/>
          </p:nvPr>
        </p:nvSpPr>
        <p:spPr/>
        <p:txBody>
          <a:bodyPr/>
          <a:lstStyle/>
          <a:p>
            <a:fld id="{56EB6A26-E255-41DA-B629-B741FA01731F}" type="slidenum">
              <a:rPr lang="en-US" smtClean="0"/>
              <a:t>78</a:t>
            </a:fld>
            <a:endParaRPr lang="en-US"/>
          </a:p>
        </p:txBody>
      </p:sp>
    </p:spTree>
    <p:extLst>
      <p:ext uri="{BB962C8B-B14F-4D97-AF65-F5344CB8AC3E}">
        <p14:creationId xmlns:p14="http://schemas.microsoft.com/office/powerpoint/2010/main" val="185440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F2D77F-93BF-FACA-E80E-D2F031316376}"/>
              </a:ext>
            </a:extLst>
          </p:cNvPr>
          <p:cNvSpPr txBox="1"/>
          <p:nvPr/>
        </p:nvSpPr>
        <p:spPr>
          <a:xfrm>
            <a:off x="233364" y="567075"/>
            <a:ext cx="4414836" cy="3416320"/>
          </a:xfrm>
          <a:prstGeom prst="rect">
            <a:avLst/>
          </a:prstGeom>
          <a:noFill/>
        </p:spPr>
        <p:txBody>
          <a:bodyPr wrap="square">
            <a:spAutoFit/>
          </a:bodyPr>
          <a:lstStyle/>
          <a:p>
            <a:pPr algn="just"/>
            <a:r>
              <a:rPr lang="en-US" dirty="0"/>
              <a:t>Conditional Statement</a:t>
            </a:r>
          </a:p>
          <a:p>
            <a:pPr algn="just"/>
            <a:endParaRPr lang="en-US" dirty="0"/>
          </a:p>
          <a:p>
            <a:pPr algn="just"/>
            <a:r>
              <a:rPr lang="en-US" dirty="0"/>
              <a:t>While writing a program, there may be a situation when you need to adopt one out of a given set of paths. In such cases, you need to use conditional statements that allow your program to make correct decisions and perform the right actions. JavaScript supports conditional statements which are used to perform different actions based on different conditions. Here we will explain the </a:t>
            </a:r>
            <a:r>
              <a:rPr lang="en-US" dirty="0" err="1"/>
              <a:t>if..else</a:t>
            </a:r>
            <a:r>
              <a:rPr lang="en-US" dirty="0"/>
              <a:t> statement. </a:t>
            </a:r>
          </a:p>
        </p:txBody>
      </p:sp>
      <p:pic>
        <p:nvPicPr>
          <p:cNvPr id="7" name="Picture 6">
            <a:extLst>
              <a:ext uri="{FF2B5EF4-FFF2-40B4-BE49-F238E27FC236}">
                <a16:creationId xmlns:a16="http://schemas.microsoft.com/office/drawing/2014/main" id="{4B919DFF-EC2B-1597-52E8-D762299512AB}"/>
              </a:ext>
            </a:extLst>
          </p:cNvPr>
          <p:cNvPicPr>
            <a:picLocks noChangeAspect="1"/>
          </p:cNvPicPr>
          <p:nvPr/>
        </p:nvPicPr>
        <p:blipFill>
          <a:blip r:embed="rId2"/>
          <a:stretch>
            <a:fillRect/>
          </a:stretch>
        </p:blipFill>
        <p:spPr>
          <a:xfrm>
            <a:off x="5350227" y="342900"/>
            <a:ext cx="6608409" cy="5619750"/>
          </a:xfrm>
          <a:prstGeom prst="rect">
            <a:avLst/>
          </a:prstGeom>
        </p:spPr>
      </p:pic>
      <p:sp>
        <p:nvSpPr>
          <p:cNvPr id="8" name="Slide Number Placeholder 7">
            <a:extLst>
              <a:ext uri="{FF2B5EF4-FFF2-40B4-BE49-F238E27FC236}">
                <a16:creationId xmlns:a16="http://schemas.microsoft.com/office/drawing/2014/main" id="{1A6218DE-20B9-1AE5-98BF-1C2C66A8F727}"/>
              </a:ext>
            </a:extLst>
          </p:cNvPr>
          <p:cNvSpPr>
            <a:spLocks noGrp="1"/>
          </p:cNvSpPr>
          <p:nvPr>
            <p:ph type="sldNum" sz="quarter" idx="12"/>
          </p:nvPr>
        </p:nvSpPr>
        <p:spPr/>
        <p:txBody>
          <a:bodyPr/>
          <a:lstStyle/>
          <a:p>
            <a:fld id="{56EB6A26-E255-41DA-B629-B741FA01731F}" type="slidenum">
              <a:rPr lang="en-US" smtClean="0"/>
              <a:t>79</a:t>
            </a:fld>
            <a:endParaRPr lang="en-US"/>
          </a:p>
        </p:txBody>
      </p:sp>
    </p:spTree>
    <p:extLst>
      <p:ext uri="{BB962C8B-B14F-4D97-AF65-F5344CB8AC3E}">
        <p14:creationId xmlns:p14="http://schemas.microsoft.com/office/powerpoint/2010/main" val="3638467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CB8E0-88BE-3458-A578-FE01878F9181}"/>
              </a:ext>
            </a:extLst>
          </p:cNvPr>
          <p:cNvSpPr>
            <a:spLocks noGrp="1"/>
          </p:cNvSpPr>
          <p:nvPr>
            <p:ph type="title"/>
          </p:nvPr>
        </p:nvSpPr>
        <p:spPr/>
        <p:txBody>
          <a:bodyPr/>
          <a:lstStyle/>
          <a:p>
            <a:r>
              <a:rPr lang="en-US" dirty="0"/>
              <a:t>Evolution</a:t>
            </a:r>
          </a:p>
        </p:txBody>
      </p:sp>
      <p:sp>
        <p:nvSpPr>
          <p:cNvPr id="3" name="Content Placeholder 2">
            <a:extLst>
              <a:ext uri="{FF2B5EF4-FFF2-40B4-BE49-F238E27FC236}">
                <a16:creationId xmlns:a16="http://schemas.microsoft.com/office/drawing/2014/main" id="{BF75A279-F3B5-9B6A-2691-7BDCAB2EF5A5}"/>
              </a:ext>
            </a:extLst>
          </p:cNvPr>
          <p:cNvSpPr>
            <a:spLocks noGrp="1"/>
          </p:cNvSpPr>
          <p:nvPr>
            <p:ph idx="1"/>
          </p:nvPr>
        </p:nvSpPr>
        <p:spPr/>
        <p:txBody>
          <a:bodyPr>
            <a:normAutofit/>
          </a:bodyPr>
          <a:lstStyle/>
          <a:p>
            <a:r>
              <a:rPr lang="en-US" dirty="0"/>
              <a:t>JavaScript, which was developed by Netscape, was originally named Mocha but soon was renamed </a:t>
            </a:r>
            <a:r>
              <a:rPr lang="en-US" dirty="0" err="1"/>
              <a:t>LiveScript</a:t>
            </a:r>
            <a:r>
              <a:rPr lang="en-US" dirty="0"/>
              <a:t>. </a:t>
            </a:r>
          </a:p>
          <a:p>
            <a:r>
              <a:rPr lang="en-US" dirty="0"/>
              <a:t>In late 1995 </a:t>
            </a:r>
            <a:r>
              <a:rPr lang="en-US" dirty="0" err="1"/>
              <a:t>LiveScript</a:t>
            </a:r>
            <a:r>
              <a:rPr lang="en-US" dirty="0"/>
              <a:t> became a joint venture of Netscape and Sun Microsystems, and its name again was changed, to JavaScript.</a:t>
            </a:r>
          </a:p>
          <a:p>
            <a:r>
              <a:rPr lang="en-US" dirty="0"/>
              <a:t>JavaScript was invented by Brendan </a:t>
            </a:r>
            <a:r>
              <a:rPr lang="en-US" dirty="0" err="1"/>
              <a:t>Eich</a:t>
            </a:r>
            <a:r>
              <a:rPr lang="en-US" dirty="0"/>
              <a:t> in 1995, and became an ECMA (European Computer Manufacturers Association) standard in 1997.ECMA-262 is the official name of the standard. </a:t>
            </a:r>
          </a:p>
          <a:p>
            <a:r>
              <a:rPr lang="en-US" dirty="0"/>
              <a:t>ECMAScript is the official name of the language.</a:t>
            </a:r>
          </a:p>
          <a:p>
            <a:endParaRPr lang="en-US" dirty="0"/>
          </a:p>
        </p:txBody>
      </p:sp>
      <p:sp>
        <p:nvSpPr>
          <p:cNvPr id="4" name="Slide Number Placeholder 3">
            <a:extLst>
              <a:ext uri="{FF2B5EF4-FFF2-40B4-BE49-F238E27FC236}">
                <a16:creationId xmlns:a16="http://schemas.microsoft.com/office/drawing/2014/main" id="{2898F223-B2B7-7ABA-00CE-915419D7678C}"/>
              </a:ext>
            </a:extLst>
          </p:cNvPr>
          <p:cNvSpPr>
            <a:spLocks noGrp="1"/>
          </p:cNvSpPr>
          <p:nvPr>
            <p:ph type="sldNum" sz="quarter" idx="12"/>
          </p:nvPr>
        </p:nvSpPr>
        <p:spPr/>
        <p:txBody>
          <a:bodyPr/>
          <a:lstStyle/>
          <a:p>
            <a:fld id="{56EB6A26-E255-41DA-B629-B741FA01731F}" type="slidenum">
              <a:rPr lang="en-US" smtClean="0"/>
              <a:t>8</a:t>
            </a:fld>
            <a:endParaRPr lang="en-US"/>
          </a:p>
        </p:txBody>
      </p:sp>
    </p:spTree>
    <p:extLst>
      <p:ext uri="{BB962C8B-B14F-4D97-AF65-F5344CB8AC3E}">
        <p14:creationId xmlns:p14="http://schemas.microsoft.com/office/powerpoint/2010/main" val="3275570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C7B59-B9CF-6745-7A63-D4FC47AE425A}"/>
              </a:ext>
            </a:extLst>
          </p:cNvPr>
          <p:cNvPicPr>
            <a:picLocks noChangeAspect="1"/>
          </p:cNvPicPr>
          <p:nvPr/>
        </p:nvPicPr>
        <p:blipFill>
          <a:blip r:embed="rId2"/>
          <a:stretch>
            <a:fillRect/>
          </a:stretch>
        </p:blipFill>
        <p:spPr>
          <a:xfrm>
            <a:off x="0" y="1"/>
            <a:ext cx="9415921" cy="3028950"/>
          </a:xfrm>
          <a:prstGeom prst="rect">
            <a:avLst/>
          </a:prstGeom>
        </p:spPr>
      </p:pic>
      <p:pic>
        <p:nvPicPr>
          <p:cNvPr id="5" name="Picture 4">
            <a:extLst>
              <a:ext uri="{FF2B5EF4-FFF2-40B4-BE49-F238E27FC236}">
                <a16:creationId xmlns:a16="http://schemas.microsoft.com/office/drawing/2014/main" id="{A3F2D5A4-610E-C80A-915A-BA40B552F27E}"/>
              </a:ext>
            </a:extLst>
          </p:cNvPr>
          <p:cNvPicPr>
            <a:picLocks noChangeAspect="1"/>
          </p:cNvPicPr>
          <p:nvPr/>
        </p:nvPicPr>
        <p:blipFill>
          <a:blip r:embed="rId3"/>
          <a:stretch>
            <a:fillRect/>
          </a:stretch>
        </p:blipFill>
        <p:spPr>
          <a:xfrm>
            <a:off x="276225" y="3495675"/>
            <a:ext cx="5010150" cy="2571750"/>
          </a:xfrm>
          <a:prstGeom prst="rect">
            <a:avLst/>
          </a:prstGeom>
        </p:spPr>
      </p:pic>
      <p:pic>
        <p:nvPicPr>
          <p:cNvPr id="7" name="Picture 6">
            <a:extLst>
              <a:ext uri="{FF2B5EF4-FFF2-40B4-BE49-F238E27FC236}">
                <a16:creationId xmlns:a16="http://schemas.microsoft.com/office/drawing/2014/main" id="{9D3325F0-15EC-6273-371A-B4DC604A3703}"/>
              </a:ext>
            </a:extLst>
          </p:cNvPr>
          <p:cNvPicPr>
            <a:picLocks noChangeAspect="1"/>
          </p:cNvPicPr>
          <p:nvPr/>
        </p:nvPicPr>
        <p:blipFill>
          <a:blip r:embed="rId4"/>
          <a:stretch>
            <a:fillRect/>
          </a:stretch>
        </p:blipFill>
        <p:spPr>
          <a:xfrm>
            <a:off x="4352925" y="3643312"/>
            <a:ext cx="2457450" cy="847725"/>
          </a:xfrm>
          <a:prstGeom prst="rect">
            <a:avLst/>
          </a:prstGeom>
        </p:spPr>
      </p:pic>
      <p:sp>
        <p:nvSpPr>
          <p:cNvPr id="8" name="Slide Number Placeholder 7">
            <a:extLst>
              <a:ext uri="{FF2B5EF4-FFF2-40B4-BE49-F238E27FC236}">
                <a16:creationId xmlns:a16="http://schemas.microsoft.com/office/drawing/2014/main" id="{684D180E-3A1D-DE9C-2AFC-B20CB242BC6D}"/>
              </a:ext>
            </a:extLst>
          </p:cNvPr>
          <p:cNvSpPr>
            <a:spLocks noGrp="1"/>
          </p:cNvSpPr>
          <p:nvPr>
            <p:ph type="sldNum" sz="quarter" idx="12"/>
          </p:nvPr>
        </p:nvSpPr>
        <p:spPr/>
        <p:txBody>
          <a:bodyPr/>
          <a:lstStyle/>
          <a:p>
            <a:fld id="{56EB6A26-E255-41DA-B629-B741FA01731F}" type="slidenum">
              <a:rPr lang="en-US" smtClean="0"/>
              <a:t>80</a:t>
            </a:fld>
            <a:endParaRPr lang="en-US"/>
          </a:p>
        </p:txBody>
      </p:sp>
    </p:spTree>
    <p:extLst>
      <p:ext uri="{BB962C8B-B14F-4D97-AF65-F5344CB8AC3E}">
        <p14:creationId xmlns:p14="http://schemas.microsoft.com/office/powerpoint/2010/main" val="22731934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744182-C7E6-E7D6-F8C6-048347886F9C}"/>
              </a:ext>
            </a:extLst>
          </p:cNvPr>
          <p:cNvPicPr>
            <a:picLocks noChangeAspect="1"/>
          </p:cNvPicPr>
          <p:nvPr/>
        </p:nvPicPr>
        <p:blipFill>
          <a:blip r:embed="rId2"/>
          <a:stretch>
            <a:fillRect/>
          </a:stretch>
        </p:blipFill>
        <p:spPr>
          <a:xfrm>
            <a:off x="123824" y="61913"/>
            <a:ext cx="8353425" cy="4858404"/>
          </a:xfrm>
          <a:prstGeom prst="rect">
            <a:avLst/>
          </a:prstGeom>
        </p:spPr>
      </p:pic>
      <p:sp>
        <p:nvSpPr>
          <p:cNvPr id="6" name="Slide Number Placeholder 5">
            <a:extLst>
              <a:ext uri="{FF2B5EF4-FFF2-40B4-BE49-F238E27FC236}">
                <a16:creationId xmlns:a16="http://schemas.microsoft.com/office/drawing/2014/main" id="{3E05CFBC-9CCD-A313-D3FA-4832050747DF}"/>
              </a:ext>
            </a:extLst>
          </p:cNvPr>
          <p:cNvSpPr>
            <a:spLocks noGrp="1"/>
          </p:cNvSpPr>
          <p:nvPr>
            <p:ph type="sldNum" sz="quarter" idx="12"/>
          </p:nvPr>
        </p:nvSpPr>
        <p:spPr/>
        <p:txBody>
          <a:bodyPr/>
          <a:lstStyle/>
          <a:p>
            <a:fld id="{56EB6A26-E255-41DA-B629-B741FA01731F}" type="slidenum">
              <a:rPr lang="en-US" smtClean="0"/>
              <a:t>81</a:t>
            </a:fld>
            <a:endParaRPr lang="en-US"/>
          </a:p>
        </p:txBody>
      </p:sp>
    </p:spTree>
    <p:extLst>
      <p:ext uri="{BB962C8B-B14F-4D97-AF65-F5344CB8AC3E}">
        <p14:creationId xmlns:p14="http://schemas.microsoft.com/office/powerpoint/2010/main" val="2682183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19DF05-F526-8971-AC4C-AA4530A10294}"/>
              </a:ext>
            </a:extLst>
          </p:cNvPr>
          <p:cNvPicPr>
            <a:picLocks noChangeAspect="1"/>
          </p:cNvPicPr>
          <p:nvPr/>
        </p:nvPicPr>
        <p:blipFill>
          <a:blip r:embed="rId2"/>
          <a:stretch>
            <a:fillRect/>
          </a:stretch>
        </p:blipFill>
        <p:spPr>
          <a:xfrm>
            <a:off x="366712" y="400050"/>
            <a:ext cx="7229475" cy="4914900"/>
          </a:xfrm>
          <a:prstGeom prst="rect">
            <a:avLst/>
          </a:prstGeom>
        </p:spPr>
      </p:pic>
      <p:pic>
        <p:nvPicPr>
          <p:cNvPr id="4" name="Picture 3">
            <a:extLst>
              <a:ext uri="{FF2B5EF4-FFF2-40B4-BE49-F238E27FC236}">
                <a16:creationId xmlns:a16="http://schemas.microsoft.com/office/drawing/2014/main" id="{3FA0F2F6-0854-4196-200D-9047EA75CE10}"/>
              </a:ext>
            </a:extLst>
          </p:cNvPr>
          <p:cNvPicPr>
            <a:picLocks noChangeAspect="1"/>
          </p:cNvPicPr>
          <p:nvPr/>
        </p:nvPicPr>
        <p:blipFill>
          <a:blip r:embed="rId3"/>
          <a:stretch>
            <a:fillRect/>
          </a:stretch>
        </p:blipFill>
        <p:spPr>
          <a:xfrm>
            <a:off x="5905500" y="2595562"/>
            <a:ext cx="2952750" cy="733425"/>
          </a:xfrm>
          <a:prstGeom prst="rect">
            <a:avLst/>
          </a:prstGeom>
        </p:spPr>
      </p:pic>
      <p:sp>
        <p:nvSpPr>
          <p:cNvPr id="5" name="Slide Number Placeholder 4">
            <a:extLst>
              <a:ext uri="{FF2B5EF4-FFF2-40B4-BE49-F238E27FC236}">
                <a16:creationId xmlns:a16="http://schemas.microsoft.com/office/drawing/2014/main" id="{BDE2F4E2-336E-756A-182A-F5256AA03B72}"/>
              </a:ext>
            </a:extLst>
          </p:cNvPr>
          <p:cNvSpPr>
            <a:spLocks noGrp="1"/>
          </p:cNvSpPr>
          <p:nvPr>
            <p:ph type="sldNum" sz="quarter" idx="12"/>
          </p:nvPr>
        </p:nvSpPr>
        <p:spPr/>
        <p:txBody>
          <a:bodyPr/>
          <a:lstStyle/>
          <a:p>
            <a:fld id="{56EB6A26-E255-41DA-B629-B741FA01731F}" type="slidenum">
              <a:rPr lang="en-US" smtClean="0"/>
              <a:t>82</a:t>
            </a:fld>
            <a:endParaRPr lang="en-US"/>
          </a:p>
        </p:txBody>
      </p:sp>
    </p:spTree>
    <p:extLst>
      <p:ext uri="{BB962C8B-B14F-4D97-AF65-F5344CB8AC3E}">
        <p14:creationId xmlns:p14="http://schemas.microsoft.com/office/powerpoint/2010/main" val="25175779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D82C0-E2FE-BB7E-6B1A-4D3AC26A6631}"/>
              </a:ext>
            </a:extLst>
          </p:cNvPr>
          <p:cNvPicPr>
            <a:picLocks noChangeAspect="1"/>
          </p:cNvPicPr>
          <p:nvPr/>
        </p:nvPicPr>
        <p:blipFill>
          <a:blip r:embed="rId2"/>
          <a:stretch>
            <a:fillRect/>
          </a:stretch>
        </p:blipFill>
        <p:spPr>
          <a:xfrm>
            <a:off x="161925" y="180975"/>
            <a:ext cx="6562725" cy="5772150"/>
          </a:xfrm>
          <a:prstGeom prst="rect">
            <a:avLst/>
          </a:prstGeom>
        </p:spPr>
      </p:pic>
      <p:pic>
        <p:nvPicPr>
          <p:cNvPr id="5" name="Picture 4">
            <a:extLst>
              <a:ext uri="{FF2B5EF4-FFF2-40B4-BE49-F238E27FC236}">
                <a16:creationId xmlns:a16="http://schemas.microsoft.com/office/drawing/2014/main" id="{0EC3B686-6CD6-DD6A-6B40-8A682BFCA840}"/>
              </a:ext>
            </a:extLst>
          </p:cNvPr>
          <p:cNvPicPr>
            <a:picLocks noChangeAspect="1"/>
          </p:cNvPicPr>
          <p:nvPr/>
        </p:nvPicPr>
        <p:blipFill>
          <a:blip r:embed="rId3"/>
          <a:stretch>
            <a:fillRect/>
          </a:stretch>
        </p:blipFill>
        <p:spPr>
          <a:xfrm>
            <a:off x="6910387" y="598478"/>
            <a:ext cx="4767263" cy="4937143"/>
          </a:xfrm>
          <a:prstGeom prst="rect">
            <a:avLst/>
          </a:prstGeom>
        </p:spPr>
      </p:pic>
      <p:pic>
        <p:nvPicPr>
          <p:cNvPr id="7" name="Picture 6">
            <a:extLst>
              <a:ext uri="{FF2B5EF4-FFF2-40B4-BE49-F238E27FC236}">
                <a16:creationId xmlns:a16="http://schemas.microsoft.com/office/drawing/2014/main" id="{FF7F0FAC-587A-223D-4862-8C8D863D2243}"/>
              </a:ext>
            </a:extLst>
          </p:cNvPr>
          <p:cNvPicPr>
            <a:picLocks noChangeAspect="1"/>
          </p:cNvPicPr>
          <p:nvPr/>
        </p:nvPicPr>
        <p:blipFill>
          <a:blip r:embed="rId4"/>
          <a:stretch>
            <a:fillRect/>
          </a:stretch>
        </p:blipFill>
        <p:spPr>
          <a:xfrm>
            <a:off x="9120187" y="4981576"/>
            <a:ext cx="2233303" cy="971550"/>
          </a:xfrm>
          <a:prstGeom prst="rect">
            <a:avLst/>
          </a:prstGeom>
        </p:spPr>
      </p:pic>
      <p:sp>
        <p:nvSpPr>
          <p:cNvPr id="8" name="Slide Number Placeholder 7">
            <a:extLst>
              <a:ext uri="{FF2B5EF4-FFF2-40B4-BE49-F238E27FC236}">
                <a16:creationId xmlns:a16="http://schemas.microsoft.com/office/drawing/2014/main" id="{69631F76-25C4-7F75-A8C7-827CCE5308F5}"/>
              </a:ext>
            </a:extLst>
          </p:cNvPr>
          <p:cNvSpPr>
            <a:spLocks noGrp="1"/>
          </p:cNvSpPr>
          <p:nvPr>
            <p:ph type="sldNum" sz="quarter" idx="12"/>
          </p:nvPr>
        </p:nvSpPr>
        <p:spPr/>
        <p:txBody>
          <a:bodyPr/>
          <a:lstStyle/>
          <a:p>
            <a:fld id="{56EB6A26-E255-41DA-B629-B741FA01731F}" type="slidenum">
              <a:rPr lang="en-US" smtClean="0"/>
              <a:t>83</a:t>
            </a:fld>
            <a:endParaRPr lang="en-US"/>
          </a:p>
        </p:txBody>
      </p:sp>
    </p:spTree>
    <p:extLst>
      <p:ext uri="{BB962C8B-B14F-4D97-AF65-F5344CB8AC3E}">
        <p14:creationId xmlns:p14="http://schemas.microsoft.com/office/powerpoint/2010/main" val="31835022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67599D-B982-1D0A-5167-E0FCF1195A53}"/>
              </a:ext>
            </a:extLst>
          </p:cNvPr>
          <p:cNvSpPr txBox="1"/>
          <p:nvPr/>
        </p:nvSpPr>
        <p:spPr>
          <a:xfrm>
            <a:off x="123824" y="1104899"/>
            <a:ext cx="5172075" cy="2862322"/>
          </a:xfrm>
          <a:prstGeom prst="rect">
            <a:avLst/>
          </a:prstGeom>
          <a:noFill/>
        </p:spPr>
        <p:txBody>
          <a:bodyPr wrap="square">
            <a:spAutoFit/>
          </a:bodyPr>
          <a:lstStyle/>
          <a:p>
            <a:r>
              <a:rPr lang="en-US" dirty="0"/>
              <a:t>Switch case</a:t>
            </a:r>
          </a:p>
          <a:p>
            <a:endParaRPr lang="en-US" dirty="0"/>
          </a:p>
          <a:p>
            <a:r>
              <a:rPr lang="en-US" dirty="0"/>
              <a:t>You can use multiple if...else…if statements, as in the previous chapter, to perform a multiway branch. However, this is not always the best solution, especially when all branches depend on a single variable's value. Starting with JavaScript 1.2, you can use a switch statement that handles exactly this situation, and it does so more efficiently than repeated if...else if statements.</a:t>
            </a:r>
          </a:p>
        </p:txBody>
      </p:sp>
      <p:pic>
        <p:nvPicPr>
          <p:cNvPr id="5" name="Picture 4">
            <a:extLst>
              <a:ext uri="{FF2B5EF4-FFF2-40B4-BE49-F238E27FC236}">
                <a16:creationId xmlns:a16="http://schemas.microsoft.com/office/drawing/2014/main" id="{EDE78664-5AE9-D2DE-380E-AC127B72EC92}"/>
              </a:ext>
            </a:extLst>
          </p:cNvPr>
          <p:cNvPicPr>
            <a:picLocks noChangeAspect="1"/>
          </p:cNvPicPr>
          <p:nvPr/>
        </p:nvPicPr>
        <p:blipFill>
          <a:blip r:embed="rId2"/>
          <a:stretch>
            <a:fillRect/>
          </a:stretch>
        </p:blipFill>
        <p:spPr>
          <a:xfrm>
            <a:off x="5367337" y="95250"/>
            <a:ext cx="6010275" cy="6838950"/>
          </a:xfrm>
          <a:prstGeom prst="rect">
            <a:avLst/>
          </a:prstGeom>
        </p:spPr>
      </p:pic>
      <p:sp>
        <p:nvSpPr>
          <p:cNvPr id="6" name="Slide Number Placeholder 5">
            <a:extLst>
              <a:ext uri="{FF2B5EF4-FFF2-40B4-BE49-F238E27FC236}">
                <a16:creationId xmlns:a16="http://schemas.microsoft.com/office/drawing/2014/main" id="{30C625F4-06D9-23D7-1B28-986B3088331F}"/>
              </a:ext>
            </a:extLst>
          </p:cNvPr>
          <p:cNvSpPr>
            <a:spLocks noGrp="1"/>
          </p:cNvSpPr>
          <p:nvPr>
            <p:ph type="sldNum" sz="quarter" idx="12"/>
          </p:nvPr>
        </p:nvSpPr>
        <p:spPr/>
        <p:txBody>
          <a:bodyPr/>
          <a:lstStyle/>
          <a:p>
            <a:fld id="{56EB6A26-E255-41DA-B629-B741FA01731F}" type="slidenum">
              <a:rPr lang="en-US" smtClean="0"/>
              <a:t>84</a:t>
            </a:fld>
            <a:endParaRPr lang="en-US"/>
          </a:p>
        </p:txBody>
      </p:sp>
    </p:spTree>
    <p:extLst>
      <p:ext uri="{BB962C8B-B14F-4D97-AF65-F5344CB8AC3E}">
        <p14:creationId xmlns:p14="http://schemas.microsoft.com/office/powerpoint/2010/main" val="4181210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D93F0-6627-117F-49AE-05C3AE99A9E1}"/>
              </a:ext>
            </a:extLst>
          </p:cNvPr>
          <p:cNvPicPr>
            <a:picLocks noChangeAspect="1"/>
          </p:cNvPicPr>
          <p:nvPr/>
        </p:nvPicPr>
        <p:blipFill>
          <a:blip r:embed="rId2"/>
          <a:stretch>
            <a:fillRect/>
          </a:stretch>
        </p:blipFill>
        <p:spPr>
          <a:xfrm>
            <a:off x="80963" y="-28575"/>
            <a:ext cx="5862638" cy="5276850"/>
          </a:xfrm>
          <a:prstGeom prst="rect">
            <a:avLst/>
          </a:prstGeom>
        </p:spPr>
      </p:pic>
      <p:pic>
        <p:nvPicPr>
          <p:cNvPr id="5" name="Picture 4">
            <a:extLst>
              <a:ext uri="{FF2B5EF4-FFF2-40B4-BE49-F238E27FC236}">
                <a16:creationId xmlns:a16="http://schemas.microsoft.com/office/drawing/2014/main" id="{C51444D5-44AC-2F08-1FC9-5B516D981FE2}"/>
              </a:ext>
            </a:extLst>
          </p:cNvPr>
          <p:cNvPicPr>
            <a:picLocks noChangeAspect="1"/>
          </p:cNvPicPr>
          <p:nvPr/>
        </p:nvPicPr>
        <p:blipFill>
          <a:blip r:embed="rId3"/>
          <a:stretch>
            <a:fillRect/>
          </a:stretch>
        </p:blipFill>
        <p:spPr>
          <a:xfrm>
            <a:off x="6600825" y="171450"/>
            <a:ext cx="4095750" cy="2019300"/>
          </a:xfrm>
          <a:prstGeom prst="rect">
            <a:avLst/>
          </a:prstGeom>
        </p:spPr>
      </p:pic>
      <p:pic>
        <p:nvPicPr>
          <p:cNvPr id="7" name="Picture 6">
            <a:extLst>
              <a:ext uri="{FF2B5EF4-FFF2-40B4-BE49-F238E27FC236}">
                <a16:creationId xmlns:a16="http://schemas.microsoft.com/office/drawing/2014/main" id="{79EA067E-AC78-D91E-F446-DA3695C08AB4}"/>
              </a:ext>
            </a:extLst>
          </p:cNvPr>
          <p:cNvPicPr>
            <a:picLocks noChangeAspect="1"/>
          </p:cNvPicPr>
          <p:nvPr/>
        </p:nvPicPr>
        <p:blipFill>
          <a:blip r:embed="rId4"/>
          <a:stretch>
            <a:fillRect/>
          </a:stretch>
        </p:blipFill>
        <p:spPr>
          <a:xfrm>
            <a:off x="6353175" y="2190750"/>
            <a:ext cx="4343400" cy="4038600"/>
          </a:xfrm>
          <a:prstGeom prst="rect">
            <a:avLst/>
          </a:prstGeom>
        </p:spPr>
      </p:pic>
      <p:pic>
        <p:nvPicPr>
          <p:cNvPr id="9" name="Picture 8">
            <a:extLst>
              <a:ext uri="{FF2B5EF4-FFF2-40B4-BE49-F238E27FC236}">
                <a16:creationId xmlns:a16="http://schemas.microsoft.com/office/drawing/2014/main" id="{BE177D4F-0D51-6440-0DB3-257EC2741CA4}"/>
              </a:ext>
            </a:extLst>
          </p:cNvPr>
          <p:cNvPicPr>
            <a:picLocks noChangeAspect="1"/>
          </p:cNvPicPr>
          <p:nvPr/>
        </p:nvPicPr>
        <p:blipFill>
          <a:blip r:embed="rId5"/>
          <a:stretch>
            <a:fillRect/>
          </a:stretch>
        </p:blipFill>
        <p:spPr>
          <a:xfrm>
            <a:off x="3362327" y="5248275"/>
            <a:ext cx="2552700" cy="1181100"/>
          </a:xfrm>
          <a:prstGeom prst="rect">
            <a:avLst/>
          </a:prstGeom>
        </p:spPr>
      </p:pic>
      <p:sp>
        <p:nvSpPr>
          <p:cNvPr id="10" name="Slide Number Placeholder 9">
            <a:extLst>
              <a:ext uri="{FF2B5EF4-FFF2-40B4-BE49-F238E27FC236}">
                <a16:creationId xmlns:a16="http://schemas.microsoft.com/office/drawing/2014/main" id="{B7742E50-68C9-7C76-CFA4-594D210B0827}"/>
              </a:ext>
            </a:extLst>
          </p:cNvPr>
          <p:cNvSpPr>
            <a:spLocks noGrp="1"/>
          </p:cNvSpPr>
          <p:nvPr>
            <p:ph type="sldNum" sz="quarter" idx="12"/>
          </p:nvPr>
        </p:nvSpPr>
        <p:spPr/>
        <p:txBody>
          <a:bodyPr/>
          <a:lstStyle/>
          <a:p>
            <a:fld id="{56EB6A26-E255-41DA-B629-B741FA01731F}" type="slidenum">
              <a:rPr lang="en-US" smtClean="0"/>
              <a:t>85</a:t>
            </a:fld>
            <a:endParaRPr lang="en-US"/>
          </a:p>
        </p:txBody>
      </p:sp>
    </p:spTree>
    <p:extLst>
      <p:ext uri="{BB962C8B-B14F-4D97-AF65-F5344CB8AC3E}">
        <p14:creationId xmlns:p14="http://schemas.microsoft.com/office/powerpoint/2010/main" val="2376684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1F463-7433-7475-DAE7-FFF846D55192}"/>
              </a:ext>
            </a:extLst>
          </p:cNvPr>
          <p:cNvPicPr>
            <a:picLocks noChangeAspect="1"/>
          </p:cNvPicPr>
          <p:nvPr/>
        </p:nvPicPr>
        <p:blipFill>
          <a:blip r:embed="rId2"/>
          <a:stretch>
            <a:fillRect/>
          </a:stretch>
        </p:blipFill>
        <p:spPr>
          <a:xfrm>
            <a:off x="157162" y="152400"/>
            <a:ext cx="7629525" cy="628650"/>
          </a:xfrm>
          <a:prstGeom prst="rect">
            <a:avLst/>
          </a:prstGeom>
        </p:spPr>
      </p:pic>
      <p:pic>
        <p:nvPicPr>
          <p:cNvPr id="5" name="Picture 4">
            <a:extLst>
              <a:ext uri="{FF2B5EF4-FFF2-40B4-BE49-F238E27FC236}">
                <a16:creationId xmlns:a16="http://schemas.microsoft.com/office/drawing/2014/main" id="{A2535BB6-E974-C8CC-9AD6-5FEAB3848613}"/>
              </a:ext>
            </a:extLst>
          </p:cNvPr>
          <p:cNvPicPr>
            <a:picLocks noChangeAspect="1"/>
          </p:cNvPicPr>
          <p:nvPr/>
        </p:nvPicPr>
        <p:blipFill>
          <a:blip r:embed="rId3"/>
          <a:stretch>
            <a:fillRect/>
          </a:stretch>
        </p:blipFill>
        <p:spPr>
          <a:xfrm>
            <a:off x="242887" y="938212"/>
            <a:ext cx="4657725" cy="1266825"/>
          </a:xfrm>
          <a:prstGeom prst="rect">
            <a:avLst/>
          </a:prstGeom>
        </p:spPr>
      </p:pic>
      <p:pic>
        <p:nvPicPr>
          <p:cNvPr id="7" name="Picture 6">
            <a:extLst>
              <a:ext uri="{FF2B5EF4-FFF2-40B4-BE49-F238E27FC236}">
                <a16:creationId xmlns:a16="http://schemas.microsoft.com/office/drawing/2014/main" id="{3E0DFBE3-B691-823D-91BE-169E4B47A5D6}"/>
              </a:ext>
            </a:extLst>
          </p:cNvPr>
          <p:cNvPicPr>
            <a:picLocks noChangeAspect="1"/>
          </p:cNvPicPr>
          <p:nvPr/>
        </p:nvPicPr>
        <p:blipFill>
          <a:blip r:embed="rId4"/>
          <a:stretch>
            <a:fillRect/>
          </a:stretch>
        </p:blipFill>
        <p:spPr>
          <a:xfrm>
            <a:off x="242887" y="2290762"/>
            <a:ext cx="5067300" cy="3971925"/>
          </a:xfrm>
          <a:prstGeom prst="rect">
            <a:avLst/>
          </a:prstGeom>
        </p:spPr>
      </p:pic>
      <p:pic>
        <p:nvPicPr>
          <p:cNvPr id="9" name="Picture 8">
            <a:extLst>
              <a:ext uri="{FF2B5EF4-FFF2-40B4-BE49-F238E27FC236}">
                <a16:creationId xmlns:a16="http://schemas.microsoft.com/office/drawing/2014/main" id="{FDDEFA45-9308-8CA6-AF78-5B1AC7873C76}"/>
              </a:ext>
            </a:extLst>
          </p:cNvPr>
          <p:cNvPicPr>
            <a:picLocks noChangeAspect="1"/>
          </p:cNvPicPr>
          <p:nvPr/>
        </p:nvPicPr>
        <p:blipFill>
          <a:blip r:embed="rId5"/>
          <a:stretch>
            <a:fillRect/>
          </a:stretch>
        </p:blipFill>
        <p:spPr>
          <a:xfrm>
            <a:off x="6096000" y="2690812"/>
            <a:ext cx="2438400" cy="2333625"/>
          </a:xfrm>
          <a:prstGeom prst="rect">
            <a:avLst/>
          </a:prstGeom>
        </p:spPr>
      </p:pic>
      <p:sp>
        <p:nvSpPr>
          <p:cNvPr id="10" name="Slide Number Placeholder 9">
            <a:extLst>
              <a:ext uri="{FF2B5EF4-FFF2-40B4-BE49-F238E27FC236}">
                <a16:creationId xmlns:a16="http://schemas.microsoft.com/office/drawing/2014/main" id="{807FE567-3301-D288-556D-DAD97B194429}"/>
              </a:ext>
            </a:extLst>
          </p:cNvPr>
          <p:cNvSpPr>
            <a:spLocks noGrp="1"/>
          </p:cNvSpPr>
          <p:nvPr>
            <p:ph type="sldNum" sz="quarter" idx="12"/>
          </p:nvPr>
        </p:nvSpPr>
        <p:spPr/>
        <p:txBody>
          <a:bodyPr/>
          <a:lstStyle/>
          <a:p>
            <a:fld id="{56EB6A26-E255-41DA-B629-B741FA01731F}" type="slidenum">
              <a:rPr lang="en-US" smtClean="0"/>
              <a:t>86</a:t>
            </a:fld>
            <a:endParaRPr lang="en-US"/>
          </a:p>
        </p:txBody>
      </p:sp>
    </p:spTree>
    <p:extLst>
      <p:ext uri="{BB962C8B-B14F-4D97-AF65-F5344CB8AC3E}">
        <p14:creationId xmlns:p14="http://schemas.microsoft.com/office/powerpoint/2010/main" val="20372585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6B9DB-20D4-C077-12F2-B5B8ED976A5A}"/>
              </a:ext>
            </a:extLst>
          </p:cNvPr>
          <p:cNvSpPr txBox="1"/>
          <p:nvPr/>
        </p:nvSpPr>
        <p:spPr>
          <a:xfrm>
            <a:off x="95250" y="0"/>
            <a:ext cx="11849100" cy="1200329"/>
          </a:xfrm>
          <a:prstGeom prst="rect">
            <a:avLst/>
          </a:prstGeom>
          <a:noFill/>
        </p:spPr>
        <p:txBody>
          <a:bodyPr wrap="square">
            <a:spAutoFit/>
          </a:bodyPr>
          <a:lstStyle/>
          <a:p>
            <a:r>
              <a:rPr lang="en-US" dirty="0"/>
              <a:t>Loop</a:t>
            </a:r>
          </a:p>
          <a:p>
            <a:r>
              <a:rPr lang="en-US" dirty="0"/>
              <a:t>While writing a program, you may encounter a situation where you must perform an action repeatedly. In such situations, you would need to write loop statements to reduce the number of lines. JavaScript supports all the necessary loops to ease down the pressure of programming.</a:t>
            </a:r>
          </a:p>
        </p:txBody>
      </p:sp>
      <p:sp>
        <p:nvSpPr>
          <p:cNvPr id="5" name="TextBox 4">
            <a:extLst>
              <a:ext uri="{FF2B5EF4-FFF2-40B4-BE49-F238E27FC236}">
                <a16:creationId xmlns:a16="http://schemas.microsoft.com/office/drawing/2014/main" id="{2704A3BD-0F06-2404-1A57-FA1CDD321F3B}"/>
              </a:ext>
            </a:extLst>
          </p:cNvPr>
          <p:cNvSpPr txBox="1"/>
          <p:nvPr/>
        </p:nvSpPr>
        <p:spPr>
          <a:xfrm>
            <a:off x="95250" y="2399437"/>
            <a:ext cx="3467100" cy="3139321"/>
          </a:xfrm>
          <a:prstGeom prst="rect">
            <a:avLst/>
          </a:prstGeom>
          <a:noFill/>
        </p:spPr>
        <p:txBody>
          <a:bodyPr wrap="square">
            <a:spAutoFit/>
          </a:bodyPr>
          <a:lstStyle/>
          <a:p>
            <a:r>
              <a:rPr lang="en-US" dirty="0"/>
              <a:t>The </a:t>
            </a:r>
            <a:r>
              <a:rPr lang="en-US" b="1" dirty="0"/>
              <a:t>while Loop</a:t>
            </a:r>
            <a:r>
              <a:rPr lang="en-US" dirty="0"/>
              <a:t> The most basic loop in JavaScript is the while loop which would be discussed in this chapter. The purpose of a while loop is to execute a statement or code block repeatedly as long as an expression is true. Once the expression becomes false, the loop terminates. Flow Chart The flow chart of the while loop looks as follows:</a:t>
            </a:r>
          </a:p>
        </p:txBody>
      </p:sp>
      <p:pic>
        <p:nvPicPr>
          <p:cNvPr id="7" name="Picture 6">
            <a:extLst>
              <a:ext uri="{FF2B5EF4-FFF2-40B4-BE49-F238E27FC236}">
                <a16:creationId xmlns:a16="http://schemas.microsoft.com/office/drawing/2014/main" id="{EDAE21B9-0A99-BB1A-4068-ACEAA8BB8488}"/>
              </a:ext>
            </a:extLst>
          </p:cNvPr>
          <p:cNvPicPr>
            <a:picLocks noChangeAspect="1"/>
          </p:cNvPicPr>
          <p:nvPr/>
        </p:nvPicPr>
        <p:blipFill>
          <a:blip r:embed="rId2"/>
          <a:stretch>
            <a:fillRect/>
          </a:stretch>
        </p:blipFill>
        <p:spPr>
          <a:xfrm>
            <a:off x="6496052" y="958940"/>
            <a:ext cx="4267200" cy="5638800"/>
          </a:xfrm>
          <a:prstGeom prst="rect">
            <a:avLst/>
          </a:prstGeom>
        </p:spPr>
      </p:pic>
      <p:sp>
        <p:nvSpPr>
          <p:cNvPr id="8" name="Slide Number Placeholder 7">
            <a:extLst>
              <a:ext uri="{FF2B5EF4-FFF2-40B4-BE49-F238E27FC236}">
                <a16:creationId xmlns:a16="http://schemas.microsoft.com/office/drawing/2014/main" id="{E183CBC7-7191-9659-D463-D0170CB576B9}"/>
              </a:ext>
            </a:extLst>
          </p:cNvPr>
          <p:cNvSpPr>
            <a:spLocks noGrp="1"/>
          </p:cNvSpPr>
          <p:nvPr>
            <p:ph type="sldNum" sz="quarter" idx="12"/>
          </p:nvPr>
        </p:nvSpPr>
        <p:spPr/>
        <p:txBody>
          <a:bodyPr/>
          <a:lstStyle/>
          <a:p>
            <a:fld id="{56EB6A26-E255-41DA-B629-B741FA01731F}" type="slidenum">
              <a:rPr lang="en-US" smtClean="0"/>
              <a:t>87</a:t>
            </a:fld>
            <a:endParaRPr lang="en-US"/>
          </a:p>
        </p:txBody>
      </p:sp>
    </p:spTree>
    <p:extLst>
      <p:ext uri="{BB962C8B-B14F-4D97-AF65-F5344CB8AC3E}">
        <p14:creationId xmlns:p14="http://schemas.microsoft.com/office/powerpoint/2010/main" val="2918123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3AB67D-E042-8EF8-7E79-9731DCAF3921}"/>
              </a:ext>
            </a:extLst>
          </p:cNvPr>
          <p:cNvSpPr>
            <a:spLocks noGrp="1"/>
          </p:cNvSpPr>
          <p:nvPr>
            <p:ph type="sldNum" sz="quarter" idx="12"/>
          </p:nvPr>
        </p:nvSpPr>
        <p:spPr/>
        <p:txBody>
          <a:bodyPr/>
          <a:lstStyle/>
          <a:p>
            <a:fld id="{56EB6A26-E255-41DA-B629-B741FA01731F}" type="slidenum">
              <a:rPr lang="en-US" smtClean="0"/>
              <a:t>88</a:t>
            </a:fld>
            <a:endParaRPr lang="en-US"/>
          </a:p>
        </p:txBody>
      </p:sp>
      <p:pic>
        <p:nvPicPr>
          <p:cNvPr id="4" name="Picture 3">
            <a:extLst>
              <a:ext uri="{FF2B5EF4-FFF2-40B4-BE49-F238E27FC236}">
                <a16:creationId xmlns:a16="http://schemas.microsoft.com/office/drawing/2014/main" id="{D4F6FD0F-0F53-335B-DC8E-F85D48F93D15}"/>
              </a:ext>
            </a:extLst>
          </p:cNvPr>
          <p:cNvPicPr>
            <a:picLocks noChangeAspect="1"/>
          </p:cNvPicPr>
          <p:nvPr/>
        </p:nvPicPr>
        <p:blipFill>
          <a:blip r:embed="rId2"/>
          <a:stretch>
            <a:fillRect/>
          </a:stretch>
        </p:blipFill>
        <p:spPr>
          <a:xfrm>
            <a:off x="80962" y="71437"/>
            <a:ext cx="5610225" cy="2200275"/>
          </a:xfrm>
          <a:prstGeom prst="rect">
            <a:avLst/>
          </a:prstGeom>
        </p:spPr>
      </p:pic>
      <p:pic>
        <p:nvPicPr>
          <p:cNvPr id="6" name="Picture 5">
            <a:extLst>
              <a:ext uri="{FF2B5EF4-FFF2-40B4-BE49-F238E27FC236}">
                <a16:creationId xmlns:a16="http://schemas.microsoft.com/office/drawing/2014/main" id="{4A8D99B9-C2AD-FA56-C885-9D179FB8EF5C}"/>
              </a:ext>
            </a:extLst>
          </p:cNvPr>
          <p:cNvPicPr>
            <a:picLocks noChangeAspect="1"/>
          </p:cNvPicPr>
          <p:nvPr/>
        </p:nvPicPr>
        <p:blipFill>
          <a:blip r:embed="rId3"/>
          <a:stretch>
            <a:fillRect/>
          </a:stretch>
        </p:blipFill>
        <p:spPr>
          <a:xfrm>
            <a:off x="481012" y="2519362"/>
            <a:ext cx="5743575" cy="3552825"/>
          </a:xfrm>
          <a:prstGeom prst="rect">
            <a:avLst/>
          </a:prstGeom>
        </p:spPr>
      </p:pic>
      <p:pic>
        <p:nvPicPr>
          <p:cNvPr id="8" name="Picture 7">
            <a:extLst>
              <a:ext uri="{FF2B5EF4-FFF2-40B4-BE49-F238E27FC236}">
                <a16:creationId xmlns:a16="http://schemas.microsoft.com/office/drawing/2014/main" id="{A902B12A-DC82-B3AF-D552-2692C6FC2D77}"/>
              </a:ext>
            </a:extLst>
          </p:cNvPr>
          <p:cNvPicPr>
            <a:picLocks noChangeAspect="1"/>
          </p:cNvPicPr>
          <p:nvPr/>
        </p:nvPicPr>
        <p:blipFill>
          <a:blip r:embed="rId4"/>
          <a:stretch>
            <a:fillRect/>
          </a:stretch>
        </p:blipFill>
        <p:spPr>
          <a:xfrm>
            <a:off x="6624637" y="785812"/>
            <a:ext cx="4395788" cy="2168112"/>
          </a:xfrm>
          <a:prstGeom prst="rect">
            <a:avLst/>
          </a:prstGeom>
        </p:spPr>
      </p:pic>
      <p:pic>
        <p:nvPicPr>
          <p:cNvPr id="10" name="Picture 9">
            <a:extLst>
              <a:ext uri="{FF2B5EF4-FFF2-40B4-BE49-F238E27FC236}">
                <a16:creationId xmlns:a16="http://schemas.microsoft.com/office/drawing/2014/main" id="{15967883-7F80-DCD5-6051-A4BF943C809E}"/>
              </a:ext>
            </a:extLst>
          </p:cNvPr>
          <p:cNvPicPr>
            <a:picLocks noChangeAspect="1"/>
          </p:cNvPicPr>
          <p:nvPr/>
        </p:nvPicPr>
        <p:blipFill>
          <a:blip r:embed="rId5"/>
          <a:stretch>
            <a:fillRect/>
          </a:stretch>
        </p:blipFill>
        <p:spPr>
          <a:xfrm>
            <a:off x="6719887" y="2822988"/>
            <a:ext cx="2565115" cy="1951451"/>
          </a:xfrm>
          <a:prstGeom prst="rect">
            <a:avLst/>
          </a:prstGeom>
        </p:spPr>
      </p:pic>
    </p:spTree>
    <p:extLst>
      <p:ext uri="{BB962C8B-B14F-4D97-AF65-F5344CB8AC3E}">
        <p14:creationId xmlns:p14="http://schemas.microsoft.com/office/powerpoint/2010/main" val="428354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34F8DA-CA26-1ECD-35B5-6C6746F7195A}"/>
              </a:ext>
            </a:extLst>
          </p:cNvPr>
          <p:cNvSpPr>
            <a:spLocks noGrp="1"/>
          </p:cNvSpPr>
          <p:nvPr>
            <p:ph type="sldNum" sz="quarter" idx="12"/>
          </p:nvPr>
        </p:nvSpPr>
        <p:spPr/>
        <p:txBody>
          <a:bodyPr/>
          <a:lstStyle/>
          <a:p>
            <a:fld id="{56EB6A26-E255-41DA-B629-B741FA01731F}" type="slidenum">
              <a:rPr lang="en-US" smtClean="0"/>
              <a:t>89</a:t>
            </a:fld>
            <a:endParaRPr lang="en-US"/>
          </a:p>
        </p:txBody>
      </p:sp>
      <p:pic>
        <p:nvPicPr>
          <p:cNvPr id="4" name="Picture 3">
            <a:extLst>
              <a:ext uri="{FF2B5EF4-FFF2-40B4-BE49-F238E27FC236}">
                <a16:creationId xmlns:a16="http://schemas.microsoft.com/office/drawing/2014/main" id="{E1FABB3B-BB7A-2A35-049A-7BA859190256}"/>
              </a:ext>
            </a:extLst>
          </p:cNvPr>
          <p:cNvPicPr>
            <a:picLocks noChangeAspect="1"/>
          </p:cNvPicPr>
          <p:nvPr/>
        </p:nvPicPr>
        <p:blipFill rotWithShape="1">
          <a:blip r:embed="rId2"/>
          <a:srcRect r="2028" b="68830"/>
          <a:stretch/>
        </p:blipFill>
        <p:spPr>
          <a:xfrm>
            <a:off x="195262" y="-36830"/>
            <a:ext cx="9891713" cy="2067046"/>
          </a:xfrm>
          <a:prstGeom prst="rect">
            <a:avLst/>
          </a:prstGeom>
        </p:spPr>
      </p:pic>
      <p:pic>
        <p:nvPicPr>
          <p:cNvPr id="8" name="Picture 7">
            <a:extLst>
              <a:ext uri="{FF2B5EF4-FFF2-40B4-BE49-F238E27FC236}">
                <a16:creationId xmlns:a16="http://schemas.microsoft.com/office/drawing/2014/main" id="{0561F383-86A5-4C72-CBA6-E433D874C449}"/>
              </a:ext>
            </a:extLst>
          </p:cNvPr>
          <p:cNvPicPr>
            <a:picLocks noChangeAspect="1"/>
          </p:cNvPicPr>
          <p:nvPr/>
        </p:nvPicPr>
        <p:blipFill>
          <a:blip r:embed="rId3"/>
          <a:stretch>
            <a:fillRect/>
          </a:stretch>
        </p:blipFill>
        <p:spPr>
          <a:xfrm>
            <a:off x="5007770" y="2986087"/>
            <a:ext cx="5872162" cy="819150"/>
          </a:xfrm>
          <a:prstGeom prst="rect">
            <a:avLst/>
          </a:prstGeom>
        </p:spPr>
      </p:pic>
      <p:pic>
        <p:nvPicPr>
          <p:cNvPr id="9" name="Picture 8">
            <a:extLst>
              <a:ext uri="{FF2B5EF4-FFF2-40B4-BE49-F238E27FC236}">
                <a16:creationId xmlns:a16="http://schemas.microsoft.com/office/drawing/2014/main" id="{EE434C44-8E09-2A30-5D54-34E29B8DF96C}"/>
              </a:ext>
            </a:extLst>
          </p:cNvPr>
          <p:cNvPicPr>
            <a:picLocks noChangeAspect="1"/>
          </p:cNvPicPr>
          <p:nvPr/>
        </p:nvPicPr>
        <p:blipFill rotWithShape="1">
          <a:blip r:embed="rId2"/>
          <a:srcRect l="26085" t="31601" r="26935" b="510"/>
          <a:stretch/>
        </p:blipFill>
        <p:spPr>
          <a:xfrm>
            <a:off x="264319" y="2147133"/>
            <a:ext cx="4743451" cy="4502151"/>
          </a:xfrm>
          <a:prstGeom prst="rect">
            <a:avLst/>
          </a:prstGeom>
        </p:spPr>
      </p:pic>
      <p:pic>
        <p:nvPicPr>
          <p:cNvPr id="11" name="Picture 10">
            <a:extLst>
              <a:ext uri="{FF2B5EF4-FFF2-40B4-BE49-F238E27FC236}">
                <a16:creationId xmlns:a16="http://schemas.microsoft.com/office/drawing/2014/main" id="{64C83585-5399-A5F2-3754-FCA86E3F7912}"/>
              </a:ext>
            </a:extLst>
          </p:cNvPr>
          <p:cNvPicPr>
            <a:picLocks noChangeAspect="1"/>
          </p:cNvPicPr>
          <p:nvPr/>
        </p:nvPicPr>
        <p:blipFill>
          <a:blip r:embed="rId4"/>
          <a:stretch>
            <a:fillRect/>
          </a:stretch>
        </p:blipFill>
        <p:spPr>
          <a:xfrm>
            <a:off x="4517231" y="3805237"/>
            <a:ext cx="7372350" cy="1909763"/>
          </a:xfrm>
          <a:prstGeom prst="rect">
            <a:avLst/>
          </a:prstGeom>
        </p:spPr>
      </p:pic>
      <p:cxnSp>
        <p:nvCxnSpPr>
          <p:cNvPr id="3" name="Connector: Elbow 2">
            <a:extLst>
              <a:ext uri="{FF2B5EF4-FFF2-40B4-BE49-F238E27FC236}">
                <a16:creationId xmlns:a16="http://schemas.microsoft.com/office/drawing/2014/main" id="{11C0879B-51F0-13FB-366E-DAC6393111DF}"/>
              </a:ext>
            </a:extLst>
          </p:cNvPr>
          <p:cNvCxnSpPr/>
          <p:nvPr/>
        </p:nvCxnSpPr>
        <p:spPr>
          <a:xfrm>
            <a:off x="5180076" y="2496312"/>
            <a:ext cx="1828800" cy="182880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023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D0C85-8D36-9B8F-5069-7F1B60E2E11B}"/>
              </a:ext>
            </a:extLst>
          </p:cNvPr>
          <p:cNvSpPr>
            <a:spLocks noGrp="1"/>
          </p:cNvSpPr>
          <p:nvPr>
            <p:ph type="title"/>
          </p:nvPr>
        </p:nvSpPr>
        <p:spPr/>
        <p:txBody>
          <a:bodyPr>
            <a:normAutofit/>
          </a:bodyPr>
          <a:lstStyle/>
          <a:p>
            <a:r>
              <a:rPr lang="en-US" dirty="0"/>
              <a:t>Advantages of using client-side scripting language:</a:t>
            </a:r>
          </a:p>
        </p:txBody>
      </p:sp>
      <p:sp>
        <p:nvSpPr>
          <p:cNvPr id="3" name="Content Placeholder 2">
            <a:extLst>
              <a:ext uri="{FF2B5EF4-FFF2-40B4-BE49-F238E27FC236}">
                <a16:creationId xmlns:a16="http://schemas.microsoft.com/office/drawing/2014/main" id="{E3411C94-8424-0ED7-79B0-99F9C872C343}"/>
              </a:ext>
            </a:extLst>
          </p:cNvPr>
          <p:cNvSpPr>
            <a:spLocks noGrp="1"/>
          </p:cNvSpPr>
          <p:nvPr>
            <p:ph idx="1"/>
          </p:nvPr>
        </p:nvSpPr>
        <p:spPr/>
        <p:txBody>
          <a:bodyPr>
            <a:normAutofit lnSpcReduction="10000"/>
          </a:bodyPr>
          <a:lstStyle/>
          <a:p>
            <a:r>
              <a:rPr lang="en-US" dirty="0"/>
              <a:t>Allow for more interactivity by immediately responding to users' actions</a:t>
            </a:r>
          </a:p>
          <a:p>
            <a:r>
              <a:rPr lang="en-US" dirty="0"/>
              <a:t>Execute quickly because they don't require a trip to the server</a:t>
            </a:r>
          </a:p>
          <a:p>
            <a:r>
              <a:rPr lang="en-US" dirty="0"/>
              <a:t>Quick validation of forms inputs</a:t>
            </a:r>
          </a:p>
          <a:p>
            <a:r>
              <a:rPr lang="en-US" dirty="0"/>
              <a:t>May improve the usability of Web sites for users </a:t>
            </a:r>
          </a:p>
          <a:p>
            <a:r>
              <a:rPr lang="en-US" dirty="0"/>
              <a:t>Can give developers more control over the look and behavior of their Web widgets</a:t>
            </a:r>
          </a:p>
          <a:p>
            <a:r>
              <a:rPr lang="en-US" dirty="0"/>
              <a:t>Are easy to manipulate codes as well as the user interface</a:t>
            </a:r>
          </a:p>
          <a:p>
            <a:r>
              <a:rPr lang="en-US" dirty="0"/>
              <a:t>Can be used to change HTML elements/ attributes, CSS styles, and so on.</a:t>
            </a:r>
          </a:p>
        </p:txBody>
      </p:sp>
      <p:sp>
        <p:nvSpPr>
          <p:cNvPr id="4" name="Slide Number Placeholder 3">
            <a:extLst>
              <a:ext uri="{FF2B5EF4-FFF2-40B4-BE49-F238E27FC236}">
                <a16:creationId xmlns:a16="http://schemas.microsoft.com/office/drawing/2014/main" id="{5A95A5C4-0829-7DA9-C667-DE2D72E7A124}"/>
              </a:ext>
            </a:extLst>
          </p:cNvPr>
          <p:cNvSpPr>
            <a:spLocks noGrp="1"/>
          </p:cNvSpPr>
          <p:nvPr>
            <p:ph type="sldNum" sz="quarter" idx="12"/>
          </p:nvPr>
        </p:nvSpPr>
        <p:spPr/>
        <p:txBody>
          <a:bodyPr/>
          <a:lstStyle/>
          <a:p>
            <a:fld id="{56EB6A26-E255-41DA-B629-B741FA01731F}" type="slidenum">
              <a:rPr lang="en-US" smtClean="0"/>
              <a:t>9</a:t>
            </a:fld>
            <a:endParaRPr lang="en-US"/>
          </a:p>
        </p:txBody>
      </p:sp>
    </p:spTree>
    <p:extLst>
      <p:ext uri="{BB962C8B-B14F-4D97-AF65-F5344CB8AC3E}">
        <p14:creationId xmlns:p14="http://schemas.microsoft.com/office/powerpoint/2010/main" val="1955503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722B1-FA25-110E-D7CD-B2934B608F2C}"/>
              </a:ext>
            </a:extLst>
          </p:cNvPr>
          <p:cNvSpPr>
            <a:spLocks noGrp="1"/>
          </p:cNvSpPr>
          <p:nvPr>
            <p:ph type="sldNum" sz="quarter" idx="12"/>
          </p:nvPr>
        </p:nvSpPr>
        <p:spPr/>
        <p:txBody>
          <a:bodyPr/>
          <a:lstStyle/>
          <a:p>
            <a:fld id="{56EB6A26-E255-41DA-B629-B741FA01731F}" type="slidenum">
              <a:rPr lang="en-US" smtClean="0"/>
              <a:t>90</a:t>
            </a:fld>
            <a:endParaRPr lang="en-US"/>
          </a:p>
        </p:txBody>
      </p:sp>
      <p:pic>
        <p:nvPicPr>
          <p:cNvPr id="4" name="Picture 3">
            <a:extLst>
              <a:ext uri="{FF2B5EF4-FFF2-40B4-BE49-F238E27FC236}">
                <a16:creationId xmlns:a16="http://schemas.microsoft.com/office/drawing/2014/main" id="{B81E14A3-D859-CF33-21DA-97B43C3044DD}"/>
              </a:ext>
            </a:extLst>
          </p:cNvPr>
          <p:cNvPicPr>
            <a:picLocks noChangeAspect="1"/>
          </p:cNvPicPr>
          <p:nvPr/>
        </p:nvPicPr>
        <p:blipFill>
          <a:blip r:embed="rId2"/>
          <a:stretch>
            <a:fillRect/>
          </a:stretch>
        </p:blipFill>
        <p:spPr>
          <a:xfrm>
            <a:off x="223837" y="180975"/>
            <a:ext cx="5781675" cy="3676650"/>
          </a:xfrm>
          <a:prstGeom prst="rect">
            <a:avLst/>
          </a:prstGeom>
        </p:spPr>
      </p:pic>
      <p:pic>
        <p:nvPicPr>
          <p:cNvPr id="6" name="Picture 5">
            <a:extLst>
              <a:ext uri="{FF2B5EF4-FFF2-40B4-BE49-F238E27FC236}">
                <a16:creationId xmlns:a16="http://schemas.microsoft.com/office/drawing/2014/main" id="{6E79C864-A29F-3104-6A26-15EDD4B2729D}"/>
              </a:ext>
            </a:extLst>
          </p:cNvPr>
          <p:cNvPicPr>
            <a:picLocks noChangeAspect="1"/>
          </p:cNvPicPr>
          <p:nvPr/>
        </p:nvPicPr>
        <p:blipFill>
          <a:blip r:embed="rId3"/>
          <a:stretch>
            <a:fillRect/>
          </a:stretch>
        </p:blipFill>
        <p:spPr>
          <a:xfrm>
            <a:off x="7158037" y="423862"/>
            <a:ext cx="2452688" cy="2926637"/>
          </a:xfrm>
          <a:prstGeom prst="rect">
            <a:avLst/>
          </a:prstGeom>
        </p:spPr>
      </p:pic>
    </p:spTree>
    <p:extLst>
      <p:ext uri="{BB962C8B-B14F-4D97-AF65-F5344CB8AC3E}">
        <p14:creationId xmlns:p14="http://schemas.microsoft.com/office/powerpoint/2010/main" val="2903743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B45E41-6F7B-1ADD-AAA7-AF287C904D81}"/>
              </a:ext>
            </a:extLst>
          </p:cNvPr>
          <p:cNvSpPr>
            <a:spLocks noGrp="1"/>
          </p:cNvSpPr>
          <p:nvPr>
            <p:ph type="sldNum" sz="quarter" idx="12"/>
          </p:nvPr>
        </p:nvSpPr>
        <p:spPr/>
        <p:txBody>
          <a:bodyPr/>
          <a:lstStyle/>
          <a:p>
            <a:fld id="{56EB6A26-E255-41DA-B629-B741FA01731F}" type="slidenum">
              <a:rPr lang="en-US" smtClean="0"/>
              <a:t>91</a:t>
            </a:fld>
            <a:endParaRPr lang="en-US"/>
          </a:p>
        </p:txBody>
      </p:sp>
      <p:pic>
        <p:nvPicPr>
          <p:cNvPr id="4" name="Picture 3">
            <a:extLst>
              <a:ext uri="{FF2B5EF4-FFF2-40B4-BE49-F238E27FC236}">
                <a16:creationId xmlns:a16="http://schemas.microsoft.com/office/drawing/2014/main" id="{4A89536F-54C6-4B6F-4ECE-C568D86D4444}"/>
              </a:ext>
            </a:extLst>
          </p:cNvPr>
          <p:cNvPicPr>
            <a:picLocks noChangeAspect="1"/>
          </p:cNvPicPr>
          <p:nvPr/>
        </p:nvPicPr>
        <p:blipFill>
          <a:blip r:embed="rId2"/>
          <a:stretch>
            <a:fillRect/>
          </a:stretch>
        </p:blipFill>
        <p:spPr>
          <a:xfrm>
            <a:off x="257175" y="228600"/>
            <a:ext cx="8224331" cy="3752850"/>
          </a:xfrm>
          <a:prstGeom prst="rect">
            <a:avLst/>
          </a:prstGeom>
        </p:spPr>
      </p:pic>
    </p:spTree>
    <p:extLst>
      <p:ext uri="{BB962C8B-B14F-4D97-AF65-F5344CB8AC3E}">
        <p14:creationId xmlns:p14="http://schemas.microsoft.com/office/powerpoint/2010/main" val="375516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58F927-C923-2C2D-4721-B16593C769F7}"/>
              </a:ext>
            </a:extLst>
          </p:cNvPr>
          <p:cNvSpPr>
            <a:spLocks noGrp="1"/>
          </p:cNvSpPr>
          <p:nvPr>
            <p:ph type="sldNum" sz="quarter" idx="12"/>
          </p:nvPr>
        </p:nvSpPr>
        <p:spPr/>
        <p:txBody>
          <a:bodyPr/>
          <a:lstStyle/>
          <a:p>
            <a:fld id="{56EB6A26-E255-41DA-B629-B741FA01731F}" type="slidenum">
              <a:rPr lang="en-US" smtClean="0"/>
              <a:t>92</a:t>
            </a:fld>
            <a:endParaRPr lang="en-US"/>
          </a:p>
        </p:txBody>
      </p:sp>
      <p:pic>
        <p:nvPicPr>
          <p:cNvPr id="3" name="Picture 2">
            <a:extLst>
              <a:ext uri="{FF2B5EF4-FFF2-40B4-BE49-F238E27FC236}">
                <a16:creationId xmlns:a16="http://schemas.microsoft.com/office/drawing/2014/main" id="{994F17ED-F8BA-61BF-2479-A173AB20DADB}"/>
              </a:ext>
            </a:extLst>
          </p:cNvPr>
          <p:cNvPicPr>
            <a:picLocks noChangeAspect="1"/>
          </p:cNvPicPr>
          <p:nvPr/>
        </p:nvPicPr>
        <p:blipFill>
          <a:blip r:embed="rId2"/>
          <a:stretch>
            <a:fillRect/>
          </a:stretch>
        </p:blipFill>
        <p:spPr>
          <a:xfrm>
            <a:off x="433387" y="276225"/>
            <a:ext cx="6734175" cy="4667250"/>
          </a:xfrm>
          <a:prstGeom prst="rect">
            <a:avLst/>
          </a:prstGeom>
        </p:spPr>
      </p:pic>
      <p:pic>
        <p:nvPicPr>
          <p:cNvPr id="5" name="Picture 4">
            <a:extLst>
              <a:ext uri="{FF2B5EF4-FFF2-40B4-BE49-F238E27FC236}">
                <a16:creationId xmlns:a16="http://schemas.microsoft.com/office/drawing/2014/main" id="{DA508B10-6295-9276-FB7C-BDE135C3BDC3}"/>
              </a:ext>
            </a:extLst>
          </p:cNvPr>
          <p:cNvPicPr>
            <a:picLocks noChangeAspect="1"/>
          </p:cNvPicPr>
          <p:nvPr/>
        </p:nvPicPr>
        <p:blipFill>
          <a:blip r:embed="rId3"/>
          <a:stretch>
            <a:fillRect/>
          </a:stretch>
        </p:blipFill>
        <p:spPr>
          <a:xfrm>
            <a:off x="5248275" y="4052887"/>
            <a:ext cx="6210300" cy="1971675"/>
          </a:xfrm>
          <a:prstGeom prst="rect">
            <a:avLst/>
          </a:prstGeom>
        </p:spPr>
      </p:pic>
    </p:spTree>
    <p:extLst>
      <p:ext uri="{BB962C8B-B14F-4D97-AF65-F5344CB8AC3E}">
        <p14:creationId xmlns:p14="http://schemas.microsoft.com/office/powerpoint/2010/main" val="4160429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E871AA-02EF-03C0-744C-4B9CB1BC6C5A}"/>
              </a:ext>
            </a:extLst>
          </p:cNvPr>
          <p:cNvSpPr>
            <a:spLocks noGrp="1"/>
          </p:cNvSpPr>
          <p:nvPr>
            <p:ph type="sldNum" sz="quarter" idx="12"/>
          </p:nvPr>
        </p:nvSpPr>
        <p:spPr/>
        <p:txBody>
          <a:bodyPr/>
          <a:lstStyle/>
          <a:p>
            <a:fld id="{56EB6A26-E255-41DA-B629-B741FA01731F}" type="slidenum">
              <a:rPr lang="en-US" smtClean="0"/>
              <a:t>93</a:t>
            </a:fld>
            <a:endParaRPr lang="en-US"/>
          </a:p>
        </p:txBody>
      </p:sp>
      <p:pic>
        <p:nvPicPr>
          <p:cNvPr id="4" name="Picture 3">
            <a:extLst>
              <a:ext uri="{FF2B5EF4-FFF2-40B4-BE49-F238E27FC236}">
                <a16:creationId xmlns:a16="http://schemas.microsoft.com/office/drawing/2014/main" id="{2DECB6CF-F76D-C41B-C3D1-D0F90F4CFAC1}"/>
              </a:ext>
            </a:extLst>
          </p:cNvPr>
          <p:cNvPicPr>
            <a:picLocks noChangeAspect="1"/>
          </p:cNvPicPr>
          <p:nvPr/>
        </p:nvPicPr>
        <p:blipFill>
          <a:blip r:embed="rId2"/>
          <a:stretch>
            <a:fillRect/>
          </a:stretch>
        </p:blipFill>
        <p:spPr>
          <a:xfrm>
            <a:off x="157162" y="100012"/>
            <a:ext cx="4791075" cy="3667125"/>
          </a:xfrm>
          <a:prstGeom prst="rect">
            <a:avLst/>
          </a:prstGeom>
        </p:spPr>
      </p:pic>
      <p:pic>
        <p:nvPicPr>
          <p:cNvPr id="6" name="Picture 5">
            <a:extLst>
              <a:ext uri="{FF2B5EF4-FFF2-40B4-BE49-F238E27FC236}">
                <a16:creationId xmlns:a16="http://schemas.microsoft.com/office/drawing/2014/main" id="{27C83C8B-7310-F288-DE77-C371BA91AD4F}"/>
              </a:ext>
            </a:extLst>
          </p:cNvPr>
          <p:cNvPicPr>
            <a:picLocks noChangeAspect="1"/>
          </p:cNvPicPr>
          <p:nvPr/>
        </p:nvPicPr>
        <p:blipFill>
          <a:blip r:embed="rId3"/>
          <a:stretch>
            <a:fillRect/>
          </a:stretch>
        </p:blipFill>
        <p:spPr>
          <a:xfrm>
            <a:off x="7138987" y="590550"/>
            <a:ext cx="2743200" cy="2931090"/>
          </a:xfrm>
          <a:prstGeom prst="rect">
            <a:avLst/>
          </a:prstGeom>
        </p:spPr>
      </p:pic>
      <p:pic>
        <p:nvPicPr>
          <p:cNvPr id="8" name="Picture 7">
            <a:extLst>
              <a:ext uri="{FF2B5EF4-FFF2-40B4-BE49-F238E27FC236}">
                <a16:creationId xmlns:a16="http://schemas.microsoft.com/office/drawing/2014/main" id="{76AB42BD-6F6B-8CDF-FBC9-996222ABBAEA}"/>
              </a:ext>
            </a:extLst>
          </p:cNvPr>
          <p:cNvPicPr>
            <a:picLocks noChangeAspect="1"/>
          </p:cNvPicPr>
          <p:nvPr/>
        </p:nvPicPr>
        <p:blipFill>
          <a:blip r:embed="rId4"/>
          <a:stretch>
            <a:fillRect/>
          </a:stretch>
        </p:blipFill>
        <p:spPr>
          <a:xfrm>
            <a:off x="7138987" y="3521640"/>
            <a:ext cx="2867320" cy="1898085"/>
          </a:xfrm>
          <a:prstGeom prst="rect">
            <a:avLst/>
          </a:prstGeom>
        </p:spPr>
      </p:pic>
    </p:spTree>
    <p:extLst>
      <p:ext uri="{BB962C8B-B14F-4D97-AF65-F5344CB8AC3E}">
        <p14:creationId xmlns:p14="http://schemas.microsoft.com/office/powerpoint/2010/main" val="2811959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026EF5-CD0C-1C7A-4C20-D9EE51C342B6}"/>
              </a:ext>
            </a:extLst>
          </p:cNvPr>
          <p:cNvSpPr>
            <a:spLocks noGrp="1"/>
          </p:cNvSpPr>
          <p:nvPr>
            <p:ph type="sldNum" sz="quarter" idx="12"/>
          </p:nvPr>
        </p:nvSpPr>
        <p:spPr/>
        <p:txBody>
          <a:bodyPr/>
          <a:lstStyle/>
          <a:p>
            <a:fld id="{56EB6A26-E255-41DA-B629-B741FA01731F}" type="slidenum">
              <a:rPr lang="en-US" smtClean="0"/>
              <a:t>94</a:t>
            </a:fld>
            <a:endParaRPr lang="en-US"/>
          </a:p>
        </p:txBody>
      </p:sp>
      <p:sp>
        <p:nvSpPr>
          <p:cNvPr id="4" name="TextBox 3">
            <a:extLst>
              <a:ext uri="{FF2B5EF4-FFF2-40B4-BE49-F238E27FC236}">
                <a16:creationId xmlns:a16="http://schemas.microsoft.com/office/drawing/2014/main" id="{4DC00909-F550-DA42-422C-885F34D3374E}"/>
              </a:ext>
            </a:extLst>
          </p:cNvPr>
          <p:cNvSpPr txBox="1"/>
          <p:nvPr/>
        </p:nvSpPr>
        <p:spPr>
          <a:xfrm>
            <a:off x="161924" y="141238"/>
            <a:ext cx="11915775" cy="1200329"/>
          </a:xfrm>
          <a:prstGeom prst="rect">
            <a:avLst/>
          </a:prstGeom>
          <a:noFill/>
        </p:spPr>
        <p:txBody>
          <a:bodyPr wrap="square">
            <a:spAutoFit/>
          </a:bodyPr>
          <a:lstStyle/>
          <a:p>
            <a:r>
              <a:rPr lang="en-US" dirty="0"/>
              <a:t>JavaScript provides full control to handle loops and switch statements. There may be a situation when you need to come out of a loop without reaching at its bottom. There may also be a situation when you want to skip a part of your code block and start the next iteration of the look. To handle all such situations, JavaScript provides break and continue statements. These statements are used to immediately come out of any loop or to start the next iteration of any loop respectively.</a:t>
            </a:r>
          </a:p>
        </p:txBody>
      </p:sp>
      <p:pic>
        <p:nvPicPr>
          <p:cNvPr id="6" name="Picture 5">
            <a:extLst>
              <a:ext uri="{FF2B5EF4-FFF2-40B4-BE49-F238E27FC236}">
                <a16:creationId xmlns:a16="http://schemas.microsoft.com/office/drawing/2014/main" id="{D8AE59DB-7349-6A13-BA82-BADB154B04C2}"/>
              </a:ext>
            </a:extLst>
          </p:cNvPr>
          <p:cNvPicPr>
            <a:picLocks noChangeAspect="1"/>
          </p:cNvPicPr>
          <p:nvPr/>
        </p:nvPicPr>
        <p:blipFill>
          <a:blip r:embed="rId2"/>
          <a:stretch>
            <a:fillRect/>
          </a:stretch>
        </p:blipFill>
        <p:spPr>
          <a:xfrm>
            <a:off x="161924" y="1341567"/>
            <a:ext cx="6915150" cy="5143500"/>
          </a:xfrm>
          <a:prstGeom prst="rect">
            <a:avLst/>
          </a:prstGeom>
        </p:spPr>
      </p:pic>
      <p:pic>
        <p:nvPicPr>
          <p:cNvPr id="8" name="Picture 7">
            <a:extLst>
              <a:ext uri="{FF2B5EF4-FFF2-40B4-BE49-F238E27FC236}">
                <a16:creationId xmlns:a16="http://schemas.microsoft.com/office/drawing/2014/main" id="{09B8494F-0CCB-A8CE-81BE-10F83CEC327B}"/>
              </a:ext>
            </a:extLst>
          </p:cNvPr>
          <p:cNvPicPr>
            <a:picLocks noChangeAspect="1"/>
          </p:cNvPicPr>
          <p:nvPr/>
        </p:nvPicPr>
        <p:blipFill>
          <a:blip r:embed="rId3"/>
          <a:stretch>
            <a:fillRect/>
          </a:stretch>
        </p:blipFill>
        <p:spPr>
          <a:xfrm>
            <a:off x="7324726" y="1282959"/>
            <a:ext cx="4267200" cy="4495800"/>
          </a:xfrm>
          <a:prstGeom prst="rect">
            <a:avLst/>
          </a:prstGeom>
        </p:spPr>
      </p:pic>
      <p:pic>
        <p:nvPicPr>
          <p:cNvPr id="9" name="Picture 8">
            <a:extLst>
              <a:ext uri="{FF2B5EF4-FFF2-40B4-BE49-F238E27FC236}">
                <a16:creationId xmlns:a16="http://schemas.microsoft.com/office/drawing/2014/main" id="{99CF1629-A4D6-00E7-9A24-2EEB358C2F8B}"/>
              </a:ext>
            </a:extLst>
          </p:cNvPr>
          <p:cNvPicPr>
            <a:picLocks noChangeAspect="1"/>
          </p:cNvPicPr>
          <p:nvPr/>
        </p:nvPicPr>
        <p:blipFill>
          <a:blip r:embed="rId4"/>
          <a:stretch>
            <a:fillRect/>
          </a:stretch>
        </p:blipFill>
        <p:spPr>
          <a:xfrm>
            <a:off x="5419726" y="2636238"/>
            <a:ext cx="1905000" cy="1847850"/>
          </a:xfrm>
          <a:prstGeom prst="rect">
            <a:avLst/>
          </a:prstGeom>
        </p:spPr>
      </p:pic>
    </p:spTree>
    <p:extLst>
      <p:ext uri="{BB962C8B-B14F-4D97-AF65-F5344CB8AC3E}">
        <p14:creationId xmlns:p14="http://schemas.microsoft.com/office/powerpoint/2010/main" val="223085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1081F5-DDAE-E8C8-2C65-99C8133A55CC}"/>
              </a:ext>
            </a:extLst>
          </p:cNvPr>
          <p:cNvSpPr>
            <a:spLocks noGrp="1"/>
          </p:cNvSpPr>
          <p:nvPr>
            <p:ph type="sldNum" sz="quarter" idx="12"/>
          </p:nvPr>
        </p:nvSpPr>
        <p:spPr/>
        <p:txBody>
          <a:bodyPr/>
          <a:lstStyle/>
          <a:p>
            <a:fld id="{56EB6A26-E255-41DA-B629-B741FA01731F}" type="slidenum">
              <a:rPr lang="en-US" smtClean="0"/>
              <a:t>95</a:t>
            </a:fld>
            <a:endParaRPr lang="en-US"/>
          </a:p>
        </p:txBody>
      </p:sp>
      <p:pic>
        <p:nvPicPr>
          <p:cNvPr id="6" name="Picture 5">
            <a:extLst>
              <a:ext uri="{FF2B5EF4-FFF2-40B4-BE49-F238E27FC236}">
                <a16:creationId xmlns:a16="http://schemas.microsoft.com/office/drawing/2014/main" id="{468D99BA-CFBD-B37A-C131-575E68828493}"/>
              </a:ext>
            </a:extLst>
          </p:cNvPr>
          <p:cNvPicPr>
            <a:picLocks noChangeAspect="1"/>
          </p:cNvPicPr>
          <p:nvPr/>
        </p:nvPicPr>
        <p:blipFill>
          <a:blip r:embed="rId2"/>
          <a:stretch>
            <a:fillRect/>
          </a:stretch>
        </p:blipFill>
        <p:spPr>
          <a:xfrm>
            <a:off x="347662" y="136525"/>
            <a:ext cx="7000875" cy="1666875"/>
          </a:xfrm>
          <a:prstGeom prst="rect">
            <a:avLst/>
          </a:prstGeom>
        </p:spPr>
      </p:pic>
      <p:pic>
        <p:nvPicPr>
          <p:cNvPr id="8" name="Picture 7">
            <a:extLst>
              <a:ext uri="{FF2B5EF4-FFF2-40B4-BE49-F238E27FC236}">
                <a16:creationId xmlns:a16="http://schemas.microsoft.com/office/drawing/2014/main" id="{897EB9C0-CC5C-C90E-9394-F47602DBFBED}"/>
              </a:ext>
            </a:extLst>
          </p:cNvPr>
          <p:cNvPicPr>
            <a:picLocks noChangeAspect="1"/>
          </p:cNvPicPr>
          <p:nvPr/>
        </p:nvPicPr>
        <p:blipFill>
          <a:blip r:embed="rId3"/>
          <a:stretch>
            <a:fillRect/>
          </a:stretch>
        </p:blipFill>
        <p:spPr>
          <a:xfrm>
            <a:off x="347662" y="2244725"/>
            <a:ext cx="4333875" cy="4476750"/>
          </a:xfrm>
          <a:prstGeom prst="rect">
            <a:avLst/>
          </a:prstGeom>
        </p:spPr>
      </p:pic>
      <p:pic>
        <p:nvPicPr>
          <p:cNvPr id="10" name="Picture 9">
            <a:extLst>
              <a:ext uri="{FF2B5EF4-FFF2-40B4-BE49-F238E27FC236}">
                <a16:creationId xmlns:a16="http://schemas.microsoft.com/office/drawing/2014/main" id="{A289A159-1D9A-FB8F-2030-349E39901C12}"/>
              </a:ext>
            </a:extLst>
          </p:cNvPr>
          <p:cNvPicPr>
            <a:picLocks noChangeAspect="1"/>
          </p:cNvPicPr>
          <p:nvPr/>
        </p:nvPicPr>
        <p:blipFill>
          <a:blip r:embed="rId4"/>
          <a:stretch>
            <a:fillRect/>
          </a:stretch>
        </p:blipFill>
        <p:spPr>
          <a:xfrm>
            <a:off x="5405437" y="3429000"/>
            <a:ext cx="1819275" cy="3086100"/>
          </a:xfrm>
          <a:prstGeom prst="rect">
            <a:avLst/>
          </a:prstGeom>
        </p:spPr>
      </p:pic>
      <p:pic>
        <p:nvPicPr>
          <p:cNvPr id="12" name="Picture 11">
            <a:extLst>
              <a:ext uri="{FF2B5EF4-FFF2-40B4-BE49-F238E27FC236}">
                <a16:creationId xmlns:a16="http://schemas.microsoft.com/office/drawing/2014/main" id="{CB114168-C341-1A77-BAC1-6B45158ED89B}"/>
              </a:ext>
            </a:extLst>
          </p:cNvPr>
          <p:cNvPicPr>
            <a:picLocks noChangeAspect="1"/>
          </p:cNvPicPr>
          <p:nvPr/>
        </p:nvPicPr>
        <p:blipFill>
          <a:blip r:embed="rId5"/>
          <a:stretch>
            <a:fillRect/>
          </a:stretch>
        </p:blipFill>
        <p:spPr>
          <a:xfrm>
            <a:off x="5429249" y="3105150"/>
            <a:ext cx="885825" cy="381000"/>
          </a:xfrm>
          <a:prstGeom prst="rect">
            <a:avLst/>
          </a:prstGeom>
        </p:spPr>
      </p:pic>
    </p:spTree>
    <p:extLst>
      <p:ext uri="{BB962C8B-B14F-4D97-AF65-F5344CB8AC3E}">
        <p14:creationId xmlns:p14="http://schemas.microsoft.com/office/powerpoint/2010/main" val="75316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0D6A9D-AB22-1BE6-1F15-3A14BFE9BB00}"/>
              </a:ext>
            </a:extLst>
          </p:cNvPr>
          <p:cNvSpPr>
            <a:spLocks noGrp="1"/>
          </p:cNvSpPr>
          <p:nvPr>
            <p:ph type="title"/>
          </p:nvPr>
        </p:nvSpPr>
        <p:spPr>
          <a:xfrm>
            <a:off x="228600" y="231775"/>
            <a:ext cx="10515600" cy="1325563"/>
          </a:xfrm>
        </p:spPr>
        <p:txBody>
          <a:bodyPr/>
          <a:lstStyle/>
          <a:p>
            <a:r>
              <a:rPr lang="en-US" dirty="0"/>
              <a:t>Question</a:t>
            </a:r>
          </a:p>
        </p:txBody>
      </p:sp>
      <p:sp>
        <p:nvSpPr>
          <p:cNvPr id="2" name="Slide Number Placeholder 1">
            <a:extLst>
              <a:ext uri="{FF2B5EF4-FFF2-40B4-BE49-F238E27FC236}">
                <a16:creationId xmlns:a16="http://schemas.microsoft.com/office/drawing/2014/main" id="{7E44E379-6FA1-9006-1D73-758E9873F210}"/>
              </a:ext>
            </a:extLst>
          </p:cNvPr>
          <p:cNvSpPr>
            <a:spLocks noGrp="1"/>
          </p:cNvSpPr>
          <p:nvPr>
            <p:ph type="sldNum" sz="quarter" idx="12"/>
          </p:nvPr>
        </p:nvSpPr>
        <p:spPr/>
        <p:txBody>
          <a:bodyPr/>
          <a:lstStyle/>
          <a:p>
            <a:fld id="{56EB6A26-E255-41DA-B629-B741FA01731F}" type="slidenum">
              <a:rPr lang="en-US" smtClean="0"/>
              <a:t>96</a:t>
            </a:fld>
            <a:endParaRPr lang="en-US"/>
          </a:p>
        </p:txBody>
      </p:sp>
      <p:sp>
        <p:nvSpPr>
          <p:cNvPr id="4" name="TextBox 3">
            <a:extLst>
              <a:ext uri="{FF2B5EF4-FFF2-40B4-BE49-F238E27FC236}">
                <a16:creationId xmlns:a16="http://schemas.microsoft.com/office/drawing/2014/main" id="{2F36C9C1-CC37-37A9-3472-826B2ECA0E1A}"/>
              </a:ext>
            </a:extLst>
          </p:cNvPr>
          <p:cNvSpPr txBox="1"/>
          <p:nvPr/>
        </p:nvSpPr>
        <p:spPr>
          <a:xfrm>
            <a:off x="523875" y="1557338"/>
            <a:ext cx="6362700" cy="4893647"/>
          </a:xfrm>
          <a:prstGeom prst="rect">
            <a:avLst/>
          </a:prstGeom>
          <a:noFill/>
        </p:spPr>
        <p:txBody>
          <a:bodyPr wrap="square" rtlCol="0">
            <a:spAutoFit/>
          </a:bodyPr>
          <a:lstStyle/>
          <a:p>
            <a:r>
              <a:rPr lang="en-US" sz="2400" dirty="0"/>
              <a:t>1. Write JS to display the sum of n natural number</a:t>
            </a:r>
          </a:p>
          <a:p>
            <a:r>
              <a:rPr lang="en-US" sz="2400" dirty="0"/>
              <a:t>2. Even and odd</a:t>
            </a:r>
          </a:p>
          <a:p>
            <a:r>
              <a:rPr lang="en-US" sz="2400" dirty="0"/>
              <a:t>3. Prime number</a:t>
            </a:r>
          </a:p>
          <a:p>
            <a:r>
              <a:rPr lang="en-US" sz="2400" dirty="0"/>
              <a:t>4. Multiplication table</a:t>
            </a:r>
          </a:p>
          <a:p>
            <a:r>
              <a:rPr lang="en-US" sz="2400" dirty="0"/>
              <a:t>5. Reverse</a:t>
            </a:r>
          </a:p>
          <a:p>
            <a:r>
              <a:rPr lang="en-US" sz="2400" dirty="0"/>
              <a:t>6. Leap year or not</a:t>
            </a:r>
          </a:p>
          <a:p>
            <a:r>
              <a:rPr lang="en-US" sz="2400" dirty="0"/>
              <a:t>7.Sum of digit</a:t>
            </a:r>
          </a:p>
          <a:p>
            <a:r>
              <a:rPr lang="en-US" sz="2400" dirty="0"/>
              <a:t>8. Swapping Two numbers</a:t>
            </a:r>
          </a:p>
          <a:p>
            <a:r>
              <a:rPr lang="en-US" sz="2400" dirty="0"/>
              <a:t>9.Find the largest among 3</a:t>
            </a:r>
          </a:p>
          <a:p>
            <a:r>
              <a:rPr lang="en-US" sz="2400" dirty="0"/>
              <a:t>10.Genderate multiplication table where number is provided by user</a:t>
            </a:r>
          </a:p>
          <a:p>
            <a:r>
              <a:rPr lang="en-US" sz="2400" dirty="0"/>
              <a:t>11.Fibonacci series</a:t>
            </a:r>
          </a:p>
          <a:p>
            <a:r>
              <a:rPr lang="en-US" sz="2400" dirty="0"/>
              <a:t>12.Count the no of digits</a:t>
            </a:r>
          </a:p>
        </p:txBody>
      </p:sp>
    </p:spTree>
    <p:extLst>
      <p:ext uri="{BB962C8B-B14F-4D97-AF65-F5344CB8AC3E}">
        <p14:creationId xmlns:p14="http://schemas.microsoft.com/office/powerpoint/2010/main" val="12337367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07EA95-5586-6F99-E61A-5CD1A4625E87}"/>
              </a:ext>
            </a:extLst>
          </p:cNvPr>
          <p:cNvSpPr>
            <a:spLocks noGrp="1"/>
          </p:cNvSpPr>
          <p:nvPr>
            <p:ph type="sldNum" sz="quarter" idx="12"/>
          </p:nvPr>
        </p:nvSpPr>
        <p:spPr/>
        <p:txBody>
          <a:bodyPr/>
          <a:lstStyle/>
          <a:p>
            <a:fld id="{56EB6A26-E255-41DA-B629-B741FA01731F}" type="slidenum">
              <a:rPr lang="en-US" smtClean="0"/>
              <a:t>97</a:t>
            </a:fld>
            <a:endParaRPr lang="en-US"/>
          </a:p>
        </p:txBody>
      </p:sp>
      <p:sp>
        <p:nvSpPr>
          <p:cNvPr id="5" name="TextBox 4">
            <a:extLst>
              <a:ext uri="{FF2B5EF4-FFF2-40B4-BE49-F238E27FC236}">
                <a16:creationId xmlns:a16="http://schemas.microsoft.com/office/drawing/2014/main" id="{31709C4F-D2E2-80F9-4804-4CBC9287CC6B}"/>
              </a:ext>
            </a:extLst>
          </p:cNvPr>
          <p:cNvSpPr txBox="1"/>
          <p:nvPr/>
        </p:nvSpPr>
        <p:spPr>
          <a:xfrm>
            <a:off x="533400" y="379363"/>
            <a:ext cx="60960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a number"</a:t>
            </a:r>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"even"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r>
              <a:rPr lang="en-US" b="0" dirty="0">
                <a:solidFill>
                  <a:srgbClr val="C586C0"/>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"odd"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018756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AEAA97-330D-7A66-7A21-D9CBE26B8866}"/>
              </a:ext>
            </a:extLst>
          </p:cNvPr>
          <p:cNvSpPr>
            <a:spLocks noGrp="1"/>
          </p:cNvSpPr>
          <p:nvPr>
            <p:ph type="sldNum" sz="quarter" idx="12"/>
          </p:nvPr>
        </p:nvSpPr>
        <p:spPr/>
        <p:txBody>
          <a:bodyPr/>
          <a:lstStyle/>
          <a:p>
            <a:fld id="{56EB6A26-E255-41DA-B629-B741FA01731F}" type="slidenum">
              <a:rPr lang="en-US" smtClean="0"/>
              <a:t>98</a:t>
            </a:fld>
            <a:endParaRPr lang="en-US"/>
          </a:p>
        </p:txBody>
      </p:sp>
      <p:sp>
        <p:nvSpPr>
          <p:cNvPr id="4" name="TextBox 3">
            <a:extLst>
              <a:ext uri="{FF2B5EF4-FFF2-40B4-BE49-F238E27FC236}">
                <a16:creationId xmlns:a16="http://schemas.microsoft.com/office/drawing/2014/main" id="{E8BFD683-91E9-B400-522A-3BAC15876B9F}"/>
              </a:ext>
            </a:extLst>
          </p:cNvPr>
          <p:cNvSpPr txBox="1"/>
          <p:nvPr/>
        </p:nvSpPr>
        <p:spPr>
          <a:xfrm>
            <a:off x="7239000" y="239077"/>
            <a:ext cx="6096000" cy="5909310"/>
          </a:xfrm>
          <a:prstGeom prst="rect">
            <a:avLst/>
          </a:prstGeom>
          <a:noFill/>
        </p:spPr>
        <p:txBody>
          <a:bodyPr wrap="square">
            <a:spAutoFit/>
          </a:bodyPr>
          <a:lstStyle/>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today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day</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month</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year</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time</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hour</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sec</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"&lt;</a:t>
            </a:r>
            <a:r>
              <a:rPr lang="en-US" b="0" dirty="0" err="1">
                <a:solidFill>
                  <a:srgbClr val="CE9178"/>
                </a:solidFill>
                <a:effectLst/>
                <a:latin typeface="Consolas" panose="020B0609020204030204" pitchFamily="49" charset="0"/>
              </a:rPr>
              <a:t>br</a:t>
            </a:r>
            <a:r>
              <a:rPr lang="en-US" b="0" dirty="0">
                <a:solidFill>
                  <a:srgbClr val="CE9178"/>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err="1">
                <a:solidFill>
                  <a:srgbClr val="9CDCFE"/>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mili</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4022A56-FADF-8C4C-4DE7-6260991C3EC7}"/>
              </a:ext>
            </a:extLst>
          </p:cNvPr>
          <p:cNvSpPr txBox="1"/>
          <p:nvPr/>
        </p:nvSpPr>
        <p:spPr>
          <a:xfrm>
            <a:off x="381000" y="319088"/>
            <a:ext cx="3952875" cy="3970318"/>
          </a:xfrm>
          <a:prstGeom prst="rect">
            <a:avLst/>
          </a:prstGeom>
          <a:noFill/>
        </p:spPr>
        <p:txBody>
          <a:bodyPr wrap="square">
            <a:spAutoFit/>
          </a:bodyPr>
          <a:lstStyle/>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date function in JS</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today</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new</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date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toLocaleString</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day</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getDay</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month</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getMonth</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year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getFullYear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time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getTime</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hour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getHours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min</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getMinutes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sec</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getSeconds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mili</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today</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getMilliseconds</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49405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ECD765-855E-5C66-18C1-E1E33F06ED74}"/>
              </a:ext>
            </a:extLst>
          </p:cNvPr>
          <p:cNvSpPr>
            <a:spLocks noGrp="1"/>
          </p:cNvSpPr>
          <p:nvPr>
            <p:ph type="sldNum" sz="quarter" idx="12"/>
          </p:nvPr>
        </p:nvSpPr>
        <p:spPr/>
        <p:txBody>
          <a:bodyPr/>
          <a:lstStyle/>
          <a:p>
            <a:fld id="{56EB6A26-E255-41DA-B629-B741FA01731F}" type="slidenum">
              <a:rPr lang="en-US" smtClean="0"/>
              <a:t>99</a:t>
            </a:fld>
            <a:endParaRPr lang="en-US"/>
          </a:p>
        </p:txBody>
      </p:sp>
      <p:sp>
        <p:nvSpPr>
          <p:cNvPr id="4" name="TextBox 3">
            <a:extLst>
              <a:ext uri="{FF2B5EF4-FFF2-40B4-BE49-F238E27FC236}">
                <a16:creationId xmlns:a16="http://schemas.microsoft.com/office/drawing/2014/main" id="{1D0BA280-6F3E-122D-F9F6-B82A7385EF2E}"/>
              </a:ext>
            </a:extLst>
          </p:cNvPr>
          <p:cNvSpPr txBox="1"/>
          <p:nvPr/>
        </p:nvSpPr>
        <p:spPr>
          <a:xfrm>
            <a:off x="533400" y="854839"/>
            <a:ext cx="6096000" cy="2862322"/>
          </a:xfrm>
          <a:prstGeom prst="rect">
            <a:avLst/>
          </a:prstGeom>
          <a:noFill/>
        </p:spPr>
        <p:txBody>
          <a:bodyPr wrap="square">
            <a:spAutoFit/>
          </a:bodyPr>
          <a:lstStyle/>
          <a:p>
            <a:r>
              <a:rPr lang="en-US" b="0" dirty="0">
                <a:solidFill>
                  <a:srgbClr val="D4D4D4"/>
                </a:solidFill>
                <a:effectLst/>
                <a:latin typeface="Consolas" panose="020B0609020204030204" pitchFamily="49" charset="0"/>
              </a:rPr>
              <a:t>Count the no </a:t>
            </a:r>
            <a:r>
              <a:rPr lang="en-US" b="0">
                <a:solidFill>
                  <a:srgbClr val="D4D4D4"/>
                </a:solidFill>
                <a:effectLst/>
                <a:latin typeface="Consolas" panose="020B0609020204030204" pitchFamily="49" charset="0"/>
              </a:rPr>
              <a:t>of digits  </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     </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var</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Number</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a number'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let</a:t>
            </a:r>
            <a:r>
              <a:rPr lang="en-US" b="0" dirty="0">
                <a:solidFill>
                  <a:srgbClr val="D4D4D4"/>
                </a:solidFill>
                <a:effectLst/>
                <a:latin typeface="Consolas" panose="020B0609020204030204" pitchFamily="49" charset="0"/>
              </a:rPr>
              <a:t> </a:t>
            </a:r>
            <a:r>
              <a:rPr lang="en-US" b="0" dirty="0">
                <a:solidFill>
                  <a:srgbClr val="C8C8C8"/>
                </a:solidFill>
                <a:effectLst/>
                <a:latin typeface="Consolas" panose="020B0609020204030204" pitchFamily="49" charset="0"/>
              </a:rPr>
              <a:t>count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Math</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floor</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count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while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C8C8C8"/>
                </a:solidFill>
                <a:effectLst/>
                <a:latin typeface="Consolas" panose="020B0609020204030204" pitchFamily="49" charset="0"/>
              </a:rPr>
              <a:t>document</a:t>
            </a:r>
            <a:r>
              <a:rPr lang="en-US" b="0" dirty="0" err="1">
                <a:solidFill>
                  <a:srgbClr val="D4D4D4"/>
                </a:solidFill>
                <a:effectLst/>
                <a:latin typeface="Consolas" panose="020B0609020204030204" pitchFamily="49" charset="0"/>
              </a:rPr>
              <a:t>.</a:t>
            </a:r>
            <a:r>
              <a:rPr lang="en-US" b="0" dirty="0" err="1">
                <a:solidFill>
                  <a:srgbClr val="C8C8C8"/>
                </a:solidFill>
                <a:effectLst/>
                <a:latin typeface="Consolas" panose="020B0609020204030204" pitchFamily="49" charset="0"/>
              </a:rPr>
              <a:t>write</a:t>
            </a:r>
            <a:r>
              <a:rPr lang="en-US" b="0" dirty="0">
                <a:solidFill>
                  <a:srgbClr val="D4D4D4"/>
                </a:solidFill>
                <a:effectLst/>
                <a:latin typeface="Consolas" panose="020B0609020204030204" pitchFamily="49" charset="0"/>
              </a:rPr>
              <a:t>(</a:t>
            </a:r>
            <a:r>
              <a:rPr lang="en-US" b="0" dirty="0">
                <a:solidFill>
                  <a:srgbClr val="C8C8C8"/>
                </a:solidFill>
                <a:effectLst/>
                <a:latin typeface="Consolas" panose="020B0609020204030204" pitchFamily="49" charset="0"/>
              </a:rPr>
              <a:t>count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script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97415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5158</TotalTime>
  <Words>16966</Words>
  <Application>Microsoft Office PowerPoint</Application>
  <PresentationFormat>Widescreen</PresentationFormat>
  <Paragraphs>2537</Paragraphs>
  <Slides>245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245</vt:i4>
      </vt:variant>
    </vt:vector>
  </HeadingPairs>
  <TitlesOfParts>
    <vt:vector size="255" baseType="lpstr">
      <vt:lpstr>Arial</vt:lpstr>
      <vt:lpstr>Calibri</vt:lpstr>
      <vt:lpstr>Calibri Light</vt:lpstr>
      <vt:lpstr>Consolas</vt:lpstr>
      <vt:lpstr>Courier New</vt:lpstr>
      <vt:lpstr>Heebo</vt:lpstr>
      <vt:lpstr>Segoe UI</vt:lpstr>
      <vt:lpstr>Times New Roman</vt:lpstr>
      <vt:lpstr>Verdana</vt:lpstr>
      <vt:lpstr>Office Theme</vt:lpstr>
      <vt:lpstr>Chp:4 Javascript</vt:lpstr>
      <vt:lpstr>What’s a Scripting Language?</vt:lpstr>
      <vt:lpstr>Client Side Scripting</vt:lpstr>
      <vt:lpstr>Why use client-side programming?</vt:lpstr>
      <vt:lpstr>Introduction</vt:lpstr>
      <vt:lpstr>Cont..</vt:lpstr>
      <vt:lpstr>Why JavaScript is called client-side scripting language?</vt:lpstr>
      <vt:lpstr>Evolution</vt:lpstr>
      <vt:lpstr>Advantages of using client-side scripting language:</vt:lpstr>
      <vt:lpstr>Can JavaScript be used for server-side scripting?</vt:lpstr>
      <vt:lpstr>Javascript vs Java</vt:lpstr>
      <vt:lpstr>PowerPoint Presentation</vt:lpstr>
      <vt:lpstr>Although there is a similarity between Java and JavaScript in the syntax of their expressions,  assignment statements, and control statements but there are key differences which are as follows: </vt:lpstr>
      <vt:lpstr>PowerPoint Presentation</vt:lpstr>
      <vt:lpstr>PowerPoint Presentation</vt:lpstr>
      <vt:lpstr>JavaScript vs. PHP</vt:lpstr>
      <vt:lpstr>cont..</vt:lpstr>
      <vt:lpstr>PowerPoint Presentation</vt:lpstr>
      <vt:lpstr>PowerPoint Presentation</vt:lpstr>
      <vt:lpstr>Parts of JavaScript:</vt:lpstr>
      <vt:lpstr>Examples of Uses of JavaScript as client-side scripting language:</vt:lpstr>
      <vt:lpstr>Advantages of JS</vt:lpstr>
      <vt:lpstr>cont..</vt:lpstr>
      <vt:lpstr>Disadvantages</vt:lpstr>
      <vt:lpstr>Cont..</vt:lpstr>
      <vt:lpstr>Application Of JS</vt:lpstr>
      <vt:lpstr>Ways to embed JavaScript in XHTML/HTML document:</vt:lpstr>
      <vt:lpstr>1st JS example</vt:lpstr>
      <vt:lpstr>document.write() </vt:lpstr>
      <vt:lpstr>Types of JavaScript Comments</vt:lpstr>
      <vt:lpstr>Multi-line Comment</vt:lpstr>
      <vt:lpstr>JavaScript Code:</vt:lpstr>
      <vt:lpstr>JavaScript Code Blocks: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Chp:4 Javascript</dc:title>
  <dc:creator>simanta kasaju</dc:creator>
  <cp:lastModifiedBy>simanta kasaju</cp:lastModifiedBy>
  <cp:revision>1151</cp:revision>
  <dcterms:created xsi:type="dcterms:W3CDTF">2022-12-28T08:57:55Z</dcterms:created>
  <dcterms:modified xsi:type="dcterms:W3CDTF">2023-07-15T15:49:32Z</dcterms:modified>
</cp:coreProperties>
</file>